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2"/>
  </p:notesMasterIdLst>
  <p:sldIdLst>
    <p:sldId id="385" r:id="rId2"/>
    <p:sldId id="388" r:id="rId3"/>
    <p:sldId id="384" r:id="rId4"/>
    <p:sldId id="376" r:id="rId5"/>
    <p:sldId id="387" r:id="rId6"/>
    <p:sldId id="389" r:id="rId7"/>
    <p:sldId id="391" r:id="rId8"/>
    <p:sldId id="393" r:id="rId9"/>
    <p:sldId id="396" r:id="rId10"/>
    <p:sldId id="378" r:id="rId11"/>
    <p:sldId id="397" r:id="rId12"/>
    <p:sldId id="366" r:id="rId13"/>
    <p:sldId id="394" r:id="rId14"/>
    <p:sldId id="395" r:id="rId15"/>
    <p:sldId id="399" r:id="rId16"/>
    <p:sldId id="380" r:id="rId17"/>
    <p:sldId id="381" r:id="rId18"/>
    <p:sldId id="361" r:id="rId19"/>
    <p:sldId id="354" r:id="rId20"/>
    <p:sldId id="3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2000" autoAdjust="0"/>
  </p:normalViewPr>
  <p:slideViewPr>
    <p:cSldViewPr snapToGrid="0">
      <p:cViewPr varScale="1">
        <p:scale>
          <a:sx n="68" d="100"/>
          <a:sy n="68" d="100"/>
        </p:scale>
        <p:origin x="8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0D22F-A12F-4CE9-8937-CEF07F469A18}"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CC58-2298-4C57-A6F6-375B6CD7E02D}" type="slidenum">
              <a:rPr lang="en-US" smtClean="0"/>
              <a:t>‹#›</a:t>
            </a:fld>
            <a:endParaRPr lang="en-US"/>
          </a:p>
        </p:txBody>
      </p:sp>
    </p:spTree>
    <p:extLst>
      <p:ext uri="{BB962C8B-B14F-4D97-AF65-F5344CB8AC3E}">
        <p14:creationId xmlns:p14="http://schemas.microsoft.com/office/powerpoint/2010/main" val="1821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7</a:t>
            </a:fld>
            <a:endParaRPr lang="en-US"/>
          </a:p>
        </p:txBody>
      </p:sp>
    </p:spTree>
    <p:extLst>
      <p:ext uri="{BB962C8B-B14F-4D97-AF65-F5344CB8AC3E}">
        <p14:creationId xmlns:p14="http://schemas.microsoft.com/office/powerpoint/2010/main" val="365930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9</a:t>
            </a:fld>
            <a:endParaRPr lang="en-US"/>
          </a:p>
        </p:txBody>
      </p:sp>
    </p:spTree>
    <p:extLst>
      <p:ext uri="{BB962C8B-B14F-4D97-AF65-F5344CB8AC3E}">
        <p14:creationId xmlns:p14="http://schemas.microsoft.com/office/powerpoint/2010/main" val="183822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1E07624-5133-4FAF-98DA-4500D40D7869}" type="slidenum">
              <a:rPr lang="vi-VN" smtClean="0"/>
              <a:pPr/>
              <a:t>13</a:t>
            </a:fld>
            <a:endParaRPr lang="vi-VN"/>
          </a:p>
        </p:txBody>
      </p:sp>
    </p:spTree>
    <p:extLst>
      <p:ext uri="{BB962C8B-B14F-4D97-AF65-F5344CB8AC3E}">
        <p14:creationId xmlns:p14="http://schemas.microsoft.com/office/powerpoint/2010/main" val="126607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1E07624-5133-4FAF-98DA-4500D40D7869}" type="slidenum">
              <a:rPr lang="vi-VN" smtClean="0"/>
              <a:pPr/>
              <a:t>14</a:t>
            </a:fld>
            <a:endParaRPr lang="vi-VN"/>
          </a:p>
        </p:txBody>
      </p:sp>
    </p:spTree>
    <p:extLst>
      <p:ext uri="{BB962C8B-B14F-4D97-AF65-F5344CB8AC3E}">
        <p14:creationId xmlns:p14="http://schemas.microsoft.com/office/powerpoint/2010/main" val="531285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1E07624-5133-4FAF-98DA-4500D40D7869}" type="slidenum">
              <a:rPr lang="vi-VN" smtClean="0"/>
              <a:pPr/>
              <a:t>15</a:t>
            </a:fld>
            <a:endParaRPr lang="vi-VN"/>
          </a:p>
        </p:txBody>
      </p:sp>
    </p:spTree>
    <p:extLst>
      <p:ext uri="{BB962C8B-B14F-4D97-AF65-F5344CB8AC3E}">
        <p14:creationId xmlns:p14="http://schemas.microsoft.com/office/powerpoint/2010/main" val="157393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F68E2-58F2-4D09-BE8B-E3BD06533059}" type="datetimeFigureOut">
              <a:rPr lang="en-US" smtClean="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85586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5419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418468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2871576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3/4/2025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9148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B4D41-86C1-4908-B66A-0B50CEB3BF29}" type="datetimeFigureOut">
              <a:rPr lang="en-US" smtClean="0"/>
              <a:t>3/4/2025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301664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t>3/4/2025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64182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t>3/4/2025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23259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3/4/2025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07869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3/4/2025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94634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3/4/2025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232185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24D31-43A5-475A-80CF-332C9F6DCF35}" type="datetimeFigureOut">
              <a:rPr lang="en-US" smtClean="0"/>
              <a:t>3/4/2025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318549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audio" Target="../media/audio3.bin"/><Relationship Id="rId4" Type="http://schemas.openxmlformats.org/officeDocument/2006/relationships/audio" Target="../media/audio2.bin"/></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audio" Target="../media/audio3.bin"/><Relationship Id="rId4" Type="http://schemas.openxmlformats.org/officeDocument/2006/relationships/audio" Target="../media/audio2.bin"/></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for HOANG NGOC HUONG\ANH NEN\nen chuan.JPG"/>
          <p:cNvPicPr>
            <a:picLocks noChangeAspect="1" noChangeArrowheads="1"/>
          </p:cNvPicPr>
          <p:nvPr/>
        </p:nvPicPr>
        <p:blipFill>
          <a:blip r:embed="rId2"/>
          <a:srcRect/>
          <a:stretch>
            <a:fillRect/>
          </a:stretch>
        </p:blipFill>
        <p:spPr bwMode="auto">
          <a:xfrm>
            <a:off x="163748" y="125981"/>
            <a:ext cx="11939450" cy="6635932"/>
          </a:xfrm>
          <a:prstGeom prst="rect">
            <a:avLst/>
          </a:prstGeom>
          <a:ln w="228600" cap="sq" cmpd="thickThin">
            <a:solidFill>
              <a:srgbClr val="000000"/>
            </a:solidFill>
            <a:prstDash val="solid"/>
            <a:miter lim="800000"/>
          </a:ln>
          <a:effectLst>
            <a:innerShdw blurRad="76200">
              <a:srgbClr val="000000"/>
            </a:innerShdw>
          </a:effectLst>
          <a:extLst/>
        </p:spPr>
      </p:pic>
      <p:sp>
        <p:nvSpPr>
          <p:cNvPr id="3075" name="TextBox 2"/>
          <p:cNvSpPr txBox="1">
            <a:spLocks noChangeArrowheads="1"/>
          </p:cNvSpPr>
          <p:nvPr/>
        </p:nvSpPr>
        <p:spPr bwMode="auto">
          <a:xfrm>
            <a:off x="2643188" y="347664"/>
            <a:ext cx="8058150" cy="954107"/>
          </a:xfrm>
          <a:prstGeom prst="rect">
            <a:avLst/>
          </a:prstGeom>
          <a:noFill/>
          <a:ln w="9525">
            <a:noFill/>
            <a:miter lim="800000"/>
            <a:headEnd/>
            <a:tailEnd/>
          </a:ln>
        </p:spPr>
        <p:txBody>
          <a:bodyPr wrap="square">
            <a:spAutoFit/>
          </a:bodyPr>
          <a:lstStyle/>
          <a:p>
            <a:pPr lvl="0" algn="ctr">
              <a:defRPr/>
            </a:pPr>
            <a:r>
              <a:rPr lang="en-US" sz="2800" b="1" dirty="0">
                <a:ln>
                  <a:solidFill>
                    <a:schemeClr val="accent1">
                      <a:lumMod val="75000"/>
                    </a:schemeClr>
                  </a:solidFill>
                </a:ln>
                <a:latin typeface="Times New Roman" panose="02020603050405020304" pitchFamily="18" charset="0"/>
                <a:cs typeface="Times New Roman" panose="02020603050405020304" pitchFamily="18" charset="0"/>
              </a:rPr>
              <a:t>UỶ BAN NHÂN DÂN </a:t>
            </a:r>
            <a:r>
              <a:rPr lang="en-US" sz="2800" b="1" dirty="0" smtClean="0">
                <a:ln>
                  <a:solidFill>
                    <a:schemeClr val="accent1">
                      <a:lumMod val="75000"/>
                    </a:schemeClr>
                  </a:solidFill>
                </a:ln>
                <a:latin typeface="Times New Roman" panose="02020603050405020304" pitchFamily="18" charset="0"/>
                <a:cs typeface="Times New Roman" panose="02020603050405020304" pitchFamily="18" charset="0"/>
              </a:rPr>
              <a:t>QUẬN HỒNG BÀNG</a:t>
            </a:r>
            <a:endParaRPr lang="en-US" sz="2800" b="1" dirty="0">
              <a:ln>
                <a:solidFill>
                  <a:schemeClr val="accent1">
                    <a:lumMod val="75000"/>
                  </a:schemeClr>
                </a:solidFill>
              </a:ln>
              <a:latin typeface="Times New Roman" panose="02020603050405020304" pitchFamily="18" charset="0"/>
              <a:cs typeface="Times New Roman" panose="02020603050405020304" pitchFamily="18" charset="0"/>
            </a:endParaRPr>
          </a:p>
          <a:p>
            <a:pPr lvl="0" algn="ctr">
              <a:defRPr/>
            </a:pPr>
            <a:r>
              <a:rPr lang="en-US" sz="2800" b="1" dirty="0">
                <a:ln>
                  <a:solidFill>
                    <a:schemeClr val="accent1">
                      <a:lumMod val="75000"/>
                    </a:schemeClr>
                  </a:solidFill>
                </a:ln>
                <a:latin typeface="Times New Roman" panose="02020603050405020304" pitchFamily="18" charset="0"/>
                <a:cs typeface="Times New Roman" panose="02020603050405020304" pitchFamily="18" charset="0"/>
              </a:rPr>
              <a:t>TRƯỜNG TIỂU HỌC AN HỒNG</a:t>
            </a:r>
          </a:p>
        </p:txBody>
      </p:sp>
      <p:sp>
        <p:nvSpPr>
          <p:cNvPr id="3078" name="TextBox 1"/>
          <p:cNvSpPr txBox="1">
            <a:spLocks noChangeArrowheads="1"/>
          </p:cNvSpPr>
          <p:nvPr/>
        </p:nvSpPr>
        <p:spPr bwMode="auto">
          <a:xfrm>
            <a:off x="3122927" y="2226711"/>
            <a:ext cx="6525852" cy="1446550"/>
          </a:xfrm>
          <a:prstGeom prst="rect">
            <a:avLst/>
          </a:prstGeom>
          <a:noFill/>
          <a:ln w="9525">
            <a:noFill/>
            <a:miter lim="800000"/>
            <a:headEnd/>
            <a:tailEnd/>
          </a:ln>
        </p:spPr>
        <p:txBody>
          <a:bodyPr wrap="square">
            <a:spAutoFit/>
          </a:bodyPr>
          <a:lstStyle/>
          <a:p>
            <a:pPr algn="ctr"/>
            <a:r>
              <a:rPr lang="en-US" altLang="en-US" sz="4400" b="1" dirty="0" smtClean="0">
                <a:solidFill>
                  <a:srgbClr val="FF0000"/>
                </a:solidFill>
                <a:latin typeface="Times New Roman" pitchFamily="18" charset="0"/>
                <a:cs typeface="Times New Roman" pitchFamily="18" charset="0"/>
              </a:rPr>
              <a:t>TIẾNG VIỆT - LỚP 5</a:t>
            </a:r>
            <a:endParaRPr lang="en-US" altLang="en-US" sz="4400" b="1" dirty="0">
              <a:solidFill>
                <a:srgbClr val="FF0000"/>
              </a:solidFill>
              <a:latin typeface="Times New Roman" pitchFamily="18" charset="0"/>
              <a:cs typeface="Times New Roman" pitchFamily="18" charset="0"/>
            </a:endParaRPr>
          </a:p>
          <a:p>
            <a:pPr algn="ctr" eaLnBrk="1" hangingPunct="1"/>
            <a:endParaRPr lang="en-US" altLang="en-US" sz="4400" b="1" dirty="0">
              <a:solidFill>
                <a:srgbClr val="FF0000"/>
              </a:solidFill>
              <a:latin typeface="Times New Roman" pitchFamily="18" charset="0"/>
              <a:cs typeface="Times New Roman" pitchFamily="18" charset="0"/>
            </a:endParaRPr>
          </a:p>
        </p:txBody>
      </p:sp>
      <p:sp>
        <p:nvSpPr>
          <p:cNvPr id="3" name="TextBox 2"/>
          <p:cNvSpPr txBox="1"/>
          <p:nvPr/>
        </p:nvSpPr>
        <p:spPr>
          <a:xfrm>
            <a:off x="760494" y="3093929"/>
            <a:ext cx="10745957" cy="905056"/>
          </a:xfrm>
          <a:prstGeom prst="rect">
            <a:avLst/>
          </a:prstGeom>
          <a:noFill/>
        </p:spPr>
        <p:txBody>
          <a:bodyPr wrap="square" rtlCol="0">
            <a:spAutoFit/>
          </a:bodyPr>
          <a:lstStyle/>
          <a:p>
            <a:pPr lvl="0" algn="ctr">
              <a:lnSpc>
                <a:spcPct val="150000"/>
              </a:lnSpc>
              <a:buClr>
                <a:srgbClr val="0C1D3F"/>
              </a:buClr>
              <a:buSzPts val="3200"/>
              <a:defRPr/>
            </a:pPr>
            <a:r>
              <a:rPr lang="en-US" sz="4000" b="1" kern="0" dirty="0" err="1">
                <a:latin typeface="Times New Roman" panose="02020603050405020304" pitchFamily="18" charset="0"/>
                <a:cs typeface="Times New Roman" panose="02020603050405020304" pitchFamily="18" charset="0"/>
              </a:rPr>
              <a:t>Luyện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từ</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và</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Biện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pháp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điệp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từ</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điệp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ngữ</a:t>
            </a:r>
            <a:endParaRPr lang="en-US" sz="4000" b="1" kern="0" dirty="0">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100484848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824C1F1-1655-3E87-AED6-0495EE057663}"/>
              </a:ext>
            </a:extLst>
          </p:cNvPr>
          <p:cNvGrpSpPr/>
          <p:nvPr/>
        </p:nvGrpSpPr>
        <p:grpSpPr>
          <a:xfrm>
            <a:off x="1676400" y="1129109"/>
            <a:ext cx="9943722" cy="2711372"/>
            <a:chOff x="0" y="0"/>
            <a:chExt cx="4236295" cy="1316322"/>
          </a:xfrm>
        </p:grpSpPr>
        <p:sp>
          <p:nvSpPr>
            <p:cNvPr id="7" name="Freeform 4">
              <a:extLst>
                <a:ext uri="{FF2B5EF4-FFF2-40B4-BE49-F238E27FC236}">
                  <a16:creationId xmlns:a16="http://schemas.microsoft.com/office/drawing/2014/main"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defTabSz="609630">
                <a:defRPr/>
              </a:pPr>
              <a:endParaRPr lang="en-US" sz="1200">
                <a:solidFill>
                  <a:prstClr val="black"/>
                </a:solidFill>
                <a:latin typeface="Calibri"/>
              </a:endParaRPr>
            </a:p>
          </p:txBody>
        </p:sp>
        <p:sp>
          <p:nvSpPr>
            <p:cNvPr id="8" name="TextBox 5">
              <a:extLst>
                <a:ext uri="{FF2B5EF4-FFF2-40B4-BE49-F238E27FC236}">
                  <a16:creationId xmlns:a16="http://schemas.microsoft.com/office/drawing/2014/main" id="{F4F2E4CE-CF19-7410-8835-BAB903294A73}"/>
                </a:ext>
              </a:extLst>
            </p:cNvPr>
            <p:cNvSpPr txBox="1"/>
            <p:nvPr/>
          </p:nvSpPr>
          <p:spPr>
            <a:xfrm>
              <a:off x="0" y="28575"/>
              <a:ext cx="4236295" cy="1287747"/>
            </a:xfrm>
            <a:prstGeom prst="rect">
              <a:avLst/>
            </a:prstGeom>
          </p:spPr>
          <p:txBody>
            <a:bodyPr lIns="33867" tIns="33867" rIns="33867" bIns="33867" rtlCol="0" anchor="ctr"/>
            <a:lstStyle/>
            <a:p>
              <a:pPr algn="ctr" defTabSz="609630">
                <a:lnSpc>
                  <a:spcPts val="1781"/>
                </a:lnSpc>
                <a:defRPr/>
              </a:pPr>
              <a:endParaRPr sz="1200">
                <a:solidFill>
                  <a:prstClr val="black"/>
                </a:solidFill>
                <a:latin typeface="Calibri"/>
              </a:endParaRPr>
            </a:p>
          </p:txBody>
        </p:sp>
      </p:grpSp>
      <p:sp>
        <p:nvSpPr>
          <p:cNvPr id="9" name="TextBox 10">
            <a:extLst>
              <a:ext uri="{FF2B5EF4-FFF2-40B4-BE49-F238E27FC236}">
                <a16:creationId xmlns:a16="http://schemas.microsoft.com/office/drawing/2014/main" id="{8B5334BB-D48D-27B5-F497-3B0525AEFFD3}"/>
              </a:ext>
            </a:extLst>
          </p:cNvPr>
          <p:cNvSpPr txBox="1"/>
          <p:nvPr/>
        </p:nvSpPr>
        <p:spPr>
          <a:xfrm>
            <a:off x="2032000" y="1427481"/>
            <a:ext cx="9306560" cy="2031325"/>
          </a:xfrm>
          <a:prstGeom prst="rect">
            <a:avLst/>
          </a:prstGeom>
        </p:spPr>
        <p:txBody>
          <a:bodyPr wrap="square" lIns="0" tIns="0" rIns="0" bIns="0" rtlCol="0" anchor="t">
            <a:spAutoFit/>
          </a:bodyPr>
          <a:lstStyle/>
          <a:p>
            <a:pPr algn="just" defTabSz="609630"/>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ngữ</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là</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biện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pháp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lặp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lại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ngữ</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để</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nhấn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mạnh</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nội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dung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được</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nói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đến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a:t>
            </a:r>
          </a:p>
        </p:txBody>
      </p:sp>
      <p:pic>
        <p:nvPicPr>
          <p:cNvPr id="10" name="Picture 9">
            <a:extLst>
              <a:ext uri="{FF2B5EF4-FFF2-40B4-BE49-F238E27FC236}">
                <a16:creationId xmlns:a16="http://schemas.microsoft.com/office/drawing/2014/main"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spTree>
    <p:extLst>
      <p:ext uri="{BB962C8B-B14F-4D97-AF65-F5344CB8AC3E}">
        <p14:creationId xmlns:p14="http://schemas.microsoft.com/office/powerpoint/2010/main" val="41290823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54191" y="-29755"/>
            <a:ext cx="11912303" cy="5912393"/>
            <a:chOff x="2031724" y="960120"/>
            <a:chExt cx="8296905"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2031724" y="2133600"/>
              <a:ext cx="8296905" cy="3749040"/>
              <a:chOff x="1055369" y="2255520"/>
              <a:chExt cx="10081261"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1228348" y="2255520"/>
                <a:ext cx="9777791" cy="3291839"/>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Điệp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từ</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điệp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ngữ</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là</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biện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pháp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lặp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lại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từ</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ngữ</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để</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nhấn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mạnh</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nội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dung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được</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nói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đến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699"/>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chemeClr val="bg1"/>
                    </a:solidFill>
                    <a:effectLst/>
                    <a:uLnTx/>
                    <a:uFillTx/>
                    <a:latin typeface="Times New Roman" panose="02020603050405020304" pitchFamily="18" charset="0"/>
                    <a:ea typeface="阿里妈妈刀隶体" pitchFamily="2" charset="-122"/>
                    <a:cs typeface="Times New Roman" panose="02020603050405020304" pitchFamily="18" charset="0"/>
                  </a:rPr>
                  <a:t>GHI NHỚ</a:t>
                </a:r>
                <a:endPar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阿里妈妈刀隶体" pitchFamily="2" charset="-122"/>
                  <a:cs typeface="Times New Roman" panose="02020603050405020304" pitchFamily="18"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Tree>
    <p:custDataLst>
      <p:tags r:id="rId1"/>
    </p:custDataLst>
    <p:extLst>
      <p:ext uri="{BB962C8B-B14F-4D97-AF65-F5344CB8AC3E}">
        <p14:creationId xmlns:p14="http://schemas.microsoft.com/office/powerpoint/2010/main" val="11744744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50800" y="158989"/>
            <a:ext cx="10629454" cy="646331"/>
          </a:xfrm>
          <a:prstGeom prst="rect">
            <a:avLst/>
          </a:prstGeom>
          <a:noFill/>
        </p:spPr>
        <p:txBody>
          <a:bodyPr wrap="square" rtlCol="0">
            <a:spAutoFit/>
          </a:bodyPr>
          <a:lstStyle/>
          <a:p>
            <a:pPr lvl="0"/>
            <a:r>
              <a:rPr lang="vi-VN" sz="3600" b="1" dirty="0">
                <a:solidFill>
                  <a:prstClr val="black"/>
                </a:solidFill>
                <a:latin typeface="+mj-lt"/>
              </a:rPr>
              <a:t> </a:t>
            </a:r>
            <a:r>
              <a:rPr lang="en-US" sz="3600" b="1" dirty="0" err="1" smtClean="0">
                <a:solidFill>
                  <a:prstClr val="black"/>
                </a:solidFill>
                <a:latin typeface="Times New Roman" panose="02020603050405020304" pitchFamily="18" charset="0"/>
                <a:cs typeface="Times New Roman" panose="02020603050405020304" pitchFamily="18" charset="0"/>
              </a:rPr>
              <a:t>Bài</a:t>
            </a:r>
            <a:r>
              <a:rPr lang="en-US" sz="3600" b="1" dirty="0" smtClean="0">
                <a:solidFill>
                  <a:prstClr val="black"/>
                </a:solidFill>
                <a:latin typeface="Times New Roman" panose="02020603050405020304" pitchFamily="18" charset="0"/>
                <a:cs typeface="Times New Roman" panose="02020603050405020304" pitchFamily="18" charset="0"/>
              </a:rPr>
              <a:t> 3. </a:t>
            </a:r>
            <a:r>
              <a:rPr lang="vi-VN" sz="3600" b="1" dirty="0" smtClean="0">
                <a:solidFill>
                  <a:prstClr val="black"/>
                </a:solidFill>
                <a:latin typeface="+mj-lt"/>
              </a:rPr>
              <a:t>Đọc </a:t>
            </a:r>
            <a:r>
              <a:rPr lang="vi-VN" sz="3600" b="1" dirty="0">
                <a:solidFill>
                  <a:prstClr val="black"/>
                </a:solidFill>
                <a:latin typeface="+mj-lt"/>
              </a:rPr>
              <a:t>đoạn thơ sau và trả lời câu hỏi.</a:t>
            </a:r>
            <a:endParaRPr kumimoji="0" lang="en-US" sz="3600" b="1" i="0" u="none" strike="noStrike" kern="1200" cap="none" spc="0" normalizeH="0" baseline="0" noProof="0" dirty="0">
              <a:ln>
                <a:noFill/>
              </a:ln>
              <a:solidFill>
                <a:prstClr val="black"/>
              </a:solidFill>
              <a:effectLst/>
              <a:uLnTx/>
              <a:uFillTx/>
              <a:latin typeface="+mj-lt"/>
            </a:endParaRPr>
          </a:p>
        </p:txBody>
      </p:sp>
      <p:sp>
        <p:nvSpPr>
          <p:cNvPr id="9" name="TextBox 8">
            <a:extLst>
              <a:ext uri="{FF2B5EF4-FFF2-40B4-BE49-F238E27FC236}">
                <a16:creationId xmlns:a16="http://schemas.microsoft.com/office/drawing/2014/main" id="{056E6DE4-2FB8-EE21-03F6-041E3ED0020A}"/>
              </a:ext>
            </a:extLst>
          </p:cNvPr>
          <p:cNvSpPr txBox="1"/>
          <p:nvPr/>
        </p:nvSpPr>
        <p:spPr>
          <a:xfrm>
            <a:off x="836245" y="764253"/>
            <a:ext cx="6591497" cy="3970318"/>
          </a:xfrm>
          <a:prstGeom prst="rect">
            <a:avLst/>
          </a:prstGeom>
          <a:noFill/>
        </p:spPr>
        <p:txBody>
          <a:bodyPr wrap="square" rtlCol="0">
            <a:spAutoFit/>
          </a:bodyPr>
          <a:lstStyle/>
          <a:p>
            <a:r>
              <a:rPr lang="vi-VN" sz="3600" b="0" i="0" dirty="0">
                <a:solidFill>
                  <a:srgbClr val="000000"/>
                </a:solidFill>
                <a:effectLst/>
                <a:latin typeface="+mj-lt"/>
                <a:ea typeface="Cambria" panose="02040503050406030204" pitchFamily="18" charset="0"/>
              </a:rPr>
              <a:t>Tôi đạp vỡ màu nâu</a:t>
            </a:r>
          </a:p>
          <a:p>
            <a:pPr algn="just"/>
            <a:r>
              <a:rPr lang="vi-VN" sz="3600" b="0" i="0" dirty="0">
                <a:solidFill>
                  <a:srgbClr val="000000"/>
                </a:solidFill>
                <a:effectLst/>
                <a:latin typeface="+mj-lt"/>
                <a:ea typeface="Cambria" panose="02040503050406030204" pitchFamily="18" charset="0"/>
              </a:rPr>
              <a:t>Bầu trời trong quả trứng</a:t>
            </a:r>
          </a:p>
          <a:p>
            <a:pPr algn="just"/>
            <a:r>
              <a:rPr lang="vi-VN" sz="3600" b="0" i="0" dirty="0">
                <a:solidFill>
                  <a:srgbClr val="000000"/>
                </a:solidFill>
                <a:effectLst/>
                <a:latin typeface="+mj-lt"/>
                <a:ea typeface="Cambria" panose="02040503050406030204" pitchFamily="18" charset="0"/>
              </a:rPr>
              <a:t>Bỗng thấy nhiều gió lộng</a:t>
            </a:r>
          </a:p>
          <a:p>
            <a:pPr algn="just"/>
            <a:r>
              <a:rPr lang="vi-VN" sz="3600" b="0" i="0" dirty="0">
                <a:solidFill>
                  <a:srgbClr val="000000"/>
                </a:solidFill>
                <a:effectLst/>
                <a:latin typeface="+mj-lt"/>
                <a:ea typeface="Cambria" panose="02040503050406030204" pitchFamily="18" charset="0"/>
              </a:rPr>
              <a:t>Bỗng thấy nhiều nắng reo</a:t>
            </a:r>
          </a:p>
          <a:p>
            <a:pPr algn="just"/>
            <a:r>
              <a:rPr lang="vi-VN" sz="3600" b="0" i="0" dirty="0">
                <a:solidFill>
                  <a:srgbClr val="000000"/>
                </a:solidFill>
                <a:effectLst/>
                <a:latin typeface="+mj-lt"/>
                <a:ea typeface="Cambria" panose="02040503050406030204" pitchFamily="18" charset="0"/>
              </a:rPr>
              <a:t>Bỗng tôi thấy thương yêu</a:t>
            </a:r>
          </a:p>
          <a:p>
            <a:pPr algn="just"/>
            <a:r>
              <a:rPr lang="vi-VN" sz="3600" b="0" i="0" dirty="0">
                <a:solidFill>
                  <a:srgbClr val="000000"/>
                </a:solidFill>
                <a:effectLst/>
                <a:latin typeface="+mj-lt"/>
                <a:ea typeface="Cambria" panose="02040503050406030204" pitchFamily="18" charset="0"/>
              </a:rPr>
              <a:t>Tôi biết là có mẹ.</a:t>
            </a:r>
          </a:p>
          <a:p>
            <a:pPr algn="r"/>
            <a:r>
              <a:rPr lang="vi-VN" sz="3600" b="0" i="0" dirty="0">
                <a:solidFill>
                  <a:srgbClr val="000000"/>
                </a:solidFill>
                <a:effectLst/>
                <a:latin typeface="+mj-lt"/>
                <a:ea typeface="Cambria" panose="02040503050406030204" pitchFamily="18" charset="0"/>
              </a:rPr>
              <a:t>                       (Xuân Quỳnh)</a:t>
            </a:r>
          </a:p>
        </p:txBody>
      </p:sp>
      <p:pic>
        <p:nvPicPr>
          <p:cNvPr id="11" name="Picture 10">
            <a:extLst>
              <a:ext uri="{FF2B5EF4-FFF2-40B4-BE49-F238E27FC236}">
                <a16:creationId xmlns:a16="http://schemas.microsoft.com/office/drawing/2014/main" id="{06D5F19B-0142-53E5-0CCA-65132C87875E}"/>
              </a:ext>
            </a:extLst>
          </p:cNvPr>
          <p:cNvPicPr>
            <a:picLocks noChangeAspect="1"/>
          </p:cNvPicPr>
          <p:nvPr/>
        </p:nvPicPr>
        <p:blipFill>
          <a:blip r:embed="rId2"/>
          <a:stretch>
            <a:fillRect/>
          </a:stretch>
        </p:blipFill>
        <p:spPr>
          <a:xfrm>
            <a:off x="7848600" y="1139687"/>
            <a:ext cx="4343400" cy="3219450"/>
          </a:xfrm>
          <a:prstGeom prst="rect">
            <a:avLst/>
          </a:prstGeom>
        </p:spPr>
      </p:pic>
      <p:sp>
        <p:nvSpPr>
          <p:cNvPr id="14" name="TextBox 13">
            <a:extLst>
              <a:ext uri="{FF2B5EF4-FFF2-40B4-BE49-F238E27FC236}">
                <a16:creationId xmlns:a16="http://schemas.microsoft.com/office/drawing/2014/main" id="{85A4A696-972B-A04C-E346-FEE8B1D74E38}"/>
              </a:ext>
            </a:extLst>
          </p:cNvPr>
          <p:cNvSpPr txBox="1"/>
          <p:nvPr/>
        </p:nvSpPr>
        <p:spPr>
          <a:xfrm>
            <a:off x="50800" y="4886058"/>
            <a:ext cx="9517804" cy="1200329"/>
          </a:xfrm>
          <a:prstGeom prst="rect">
            <a:avLst/>
          </a:prstGeom>
          <a:noFill/>
        </p:spPr>
        <p:txBody>
          <a:bodyPr wrap="square" rtlCol="0">
            <a:spAutoFit/>
          </a:bodyPr>
          <a:lstStyle/>
          <a:p>
            <a:pPr marL="514350" marR="0" lvl="0" indent="-514350" defTabSz="914400" rtl="0" eaLnBrk="1" fontAlgn="auto" latinLnBrk="0" hangingPunct="1">
              <a:lnSpc>
                <a:spcPct val="100000"/>
              </a:lnSpc>
              <a:spcBef>
                <a:spcPts val="0"/>
              </a:spcBef>
              <a:spcAft>
                <a:spcPts val="0"/>
              </a:spcAft>
              <a:buClrTx/>
              <a:buSzTx/>
              <a:buAutoNum type="alphaLcPeriod"/>
              <a:tabLst/>
              <a:defRPr/>
            </a:pPr>
            <a:r>
              <a:rPr kumimoji="0" lang="vi-VN" sz="3600" b="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Từ </a:t>
            </a:r>
            <a:r>
              <a:rPr kumimoji="0" lang="vi-VN" sz="3600" b="0" i="1"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bỗng </a:t>
            </a:r>
            <a:r>
              <a:rPr kumimoji="0" lang="vi-VN" sz="3600" b="0"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xuất hiện mấy lần trong đoạn </a:t>
            </a:r>
            <a:r>
              <a:rPr kumimoji="0" lang="vi-VN" sz="3600" b="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thơ</a:t>
            </a:r>
            <a:r>
              <a:rPr lang="en-US" sz="3600" noProof="0" dirty="0" smtClean="0">
                <a:latin typeface="Times New Roman" panose="02020603050405020304" pitchFamily="18" charset="0"/>
                <a:ea typeface="Cambria" panose="020405030504060302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US" sz="3600" dirty="0" smtClean="0">
                <a:latin typeface="Times New Roman" panose="02020603050405020304" pitchFamily="18" charset="0"/>
                <a:ea typeface="Cambria" panose="02040503050406030204" pitchFamily="18" charset="0"/>
                <a:cs typeface="Times New Roman" panose="02020603050405020304" pitchFamily="18" charset="0"/>
              </a:rPr>
              <a:t>b.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lặp</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lại</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nhiều</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lần</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bỗng</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có</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dụng</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smtClean="0">
                <a:latin typeface="Times New Roman" panose="02020603050405020304" pitchFamily="18" charset="0"/>
                <a:ea typeface="Cambria" panose="02040503050406030204" pitchFamily="18" charset="0"/>
                <a:cs typeface="Times New Roman" panose="02020603050405020304" pitchFamily="18" charset="0"/>
              </a:rPr>
              <a:t>gì</a:t>
            </a:r>
            <a:r>
              <a:rPr lang="en-US" sz="3600" dirty="0" smtClean="0">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9" name="Straight Connector 18"/>
          <p:cNvCxnSpPr/>
          <p:nvPr/>
        </p:nvCxnSpPr>
        <p:spPr>
          <a:xfrm>
            <a:off x="1466852" y="764253"/>
            <a:ext cx="329184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585652" y="764253"/>
            <a:ext cx="265176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27" name="Text Box 27"/>
          <p:cNvSpPr txBox="1">
            <a:spLocks noChangeArrowheads="1"/>
          </p:cNvSpPr>
          <p:nvPr/>
        </p:nvSpPr>
        <p:spPr bwMode="auto">
          <a:xfrm>
            <a:off x="2286000" y="1447801"/>
            <a:ext cx="8001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400" b="1" kern="10" dirty="0" err="1">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Trò</a:t>
            </a:r>
            <a:r>
              <a:rPr lang="en-US" sz="4400" b="1" kern="10" dirty="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 </a:t>
            </a:r>
            <a:r>
              <a:rPr lang="en-US" sz="4400" b="1" kern="10" dirty="0" err="1">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chơi</a:t>
            </a:r>
            <a:r>
              <a:rPr lang="en-US" sz="4400" b="1" kern="10" dirty="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 </a:t>
            </a:r>
            <a:r>
              <a:rPr lang="en-US" sz="4400" b="1" kern="10" dirty="0" smtClean="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Ai </a:t>
            </a:r>
            <a:r>
              <a:rPr lang="en-US" sz="4400" b="1" kern="10" dirty="0" err="1" smtClean="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nhanh</a:t>
            </a:r>
            <a:r>
              <a:rPr lang="en-US" sz="4400" b="1" kern="10" dirty="0" smtClean="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 – Ai </a:t>
            </a:r>
            <a:r>
              <a:rPr lang="en-US" sz="4400" b="1" kern="10" dirty="0" err="1" smtClean="0">
                <a:ln w="9525">
                  <a:solidFill>
                    <a:srgbClr val="FF0000"/>
                  </a:solidFill>
                  <a:round/>
                  <a:headEnd/>
                  <a:tailEnd/>
                </a:ln>
                <a:solidFill>
                  <a:srgbClr val="000000"/>
                </a:solidFill>
                <a:effectLst>
                  <a:outerShdw dist="45791" dir="2021404" algn="ctr" rotWithShape="0">
                    <a:srgbClr val="B2B2B2">
                      <a:alpha val="80000"/>
                    </a:srgbClr>
                  </a:outerShdw>
                </a:effectLst>
                <a:latin typeface="Times New Roman"/>
                <a:cs typeface="Times New Roman"/>
              </a:rPr>
              <a:t>đúng</a:t>
            </a:r>
            <a:endParaRPr lang="en-US" sz="4400" b="1" dirty="0">
              <a:solidFill>
                <a:srgbClr val="800080"/>
              </a:solidFill>
              <a:latin typeface=".Vn3DH" pitchFamily="34" charset="0"/>
            </a:endParaRPr>
          </a:p>
        </p:txBody>
      </p:sp>
      <p:grpSp>
        <p:nvGrpSpPr>
          <p:cNvPr id="2" name="Group 28"/>
          <p:cNvGrpSpPr>
            <a:grpSpLocks/>
          </p:cNvGrpSpPr>
          <p:nvPr/>
        </p:nvGrpSpPr>
        <p:grpSpPr bwMode="auto">
          <a:xfrm>
            <a:off x="0" y="31172"/>
            <a:ext cx="12192000" cy="6858000"/>
            <a:chOff x="0" y="0"/>
            <a:chExt cx="5760" cy="4320"/>
          </a:xfrm>
        </p:grpSpPr>
        <p:pic>
          <p:nvPicPr>
            <p:cNvPr id="76829" name="Picture 29" descr="bluli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0" name="Picture 30" descr="bluli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1" name="Picture 31" descr="bluli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extLst>
              <a:ext uri="{909E8E84-426E-40DD-AFC4-6F175D3DCCD1}">
                <a14:hiddenFill xmlns:a14="http://schemas.microsoft.com/office/drawing/2010/main">
                  <a:solidFill>
                    <a:srgbClr val="FFFFFF"/>
                  </a:solidFill>
                </a14:hiddenFill>
              </a:ext>
            </a:extLst>
          </p:spPr>
        </p:pic>
        <p:pic>
          <p:nvPicPr>
            <p:cNvPr id="76832" name="Picture 32" descr="bluli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695041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12" name="Rectangle 12"/>
          <p:cNvSpPr>
            <a:spLocks noChangeArrowheads="1"/>
          </p:cNvSpPr>
          <p:nvPr/>
        </p:nvSpPr>
        <p:spPr bwMode="auto">
          <a:xfrm>
            <a:off x="9577864" y="5748572"/>
            <a:ext cx="1943100" cy="914400"/>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4000" b="1" dirty="0" err="1">
                <a:solidFill>
                  <a:srgbClr val="FF3300"/>
                </a:solidFill>
                <a:latin typeface="Times New Roman" panose="02020603050405020304" pitchFamily="18" charset="0"/>
                <a:cs typeface="Times New Roman" panose="02020603050405020304" pitchFamily="18" charset="0"/>
              </a:rPr>
              <a:t>Hết</a:t>
            </a:r>
            <a:r>
              <a:rPr lang="en-US" sz="4000" b="1" dirty="0">
                <a:solidFill>
                  <a:srgbClr val="FF3300"/>
                </a:solidFill>
                <a:latin typeface="Times New Roman" panose="02020603050405020304" pitchFamily="18" charset="0"/>
                <a:cs typeface="Times New Roman" panose="02020603050405020304" pitchFamily="18" charset="0"/>
              </a:rPr>
              <a:t> </a:t>
            </a:r>
            <a:r>
              <a:rPr lang="en-US" sz="4000" b="1" dirty="0" err="1">
                <a:solidFill>
                  <a:srgbClr val="FF3300"/>
                </a:solidFill>
                <a:latin typeface="Times New Roman" panose="02020603050405020304" pitchFamily="18" charset="0"/>
                <a:cs typeface="Times New Roman" panose="02020603050405020304" pitchFamily="18" charset="0"/>
              </a:rPr>
              <a:t>giờ</a:t>
            </a:r>
            <a:endParaRPr lang="en-US" sz="4000" b="1" dirty="0">
              <a:solidFill>
                <a:srgbClr val="FF3300"/>
              </a:solidFill>
              <a:latin typeface="Times New Roman" panose="02020603050405020304" pitchFamily="18" charset="0"/>
              <a:cs typeface="Times New Roman" panose="02020603050405020304" pitchFamily="18" charset="0"/>
            </a:endParaRPr>
          </a:p>
        </p:txBody>
      </p:sp>
      <p:sp>
        <p:nvSpPr>
          <p:cNvPr id="76818" name="Oval 18"/>
          <p:cNvSpPr>
            <a:spLocks noChangeArrowheads="1"/>
          </p:cNvSpPr>
          <p:nvPr/>
        </p:nvSpPr>
        <p:spPr bwMode="auto">
          <a:xfrm>
            <a:off x="10039013" y="5376311"/>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5</a:t>
            </a:r>
          </a:p>
        </p:txBody>
      </p:sp>
      <p:sp>
        <p:nvSpPr>
          <p:cNvPr id="76819" name="Oval 19"/>
          <p:cNvSpPr>
            <a:spLocks noChangeArrowheads="1"/>
          </p:cNvSpPr>
          <p:nvPr/>
        </p:nvSpPr>
        <p:spPr bwMode="auto">
          <a:xfrm>
            <a:off x="10051326" y="5412457"/>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4</a:t>
            </a:r>
          </a:p>
        </p:txBody>
      </p:sp>
      <p:sp>
        <p:nvSpPr>
          <p:cNvPr id="76820" name="Oval 20"/>
          <p:cNvSpPr>
            <a:spLocks noChangeArrowheads="1"/>
          </p:cNvSpPr>
          <p:nvPr/>
        </p:nvSpPr>
        <p:spPr bwMode="auto">
          <a:xfrm>
            <a:off x="10063639" y="5394980"/>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3</a:t>
            </a:r>
          </a:p>
        </p:txBody>
      </p:sp>
      <p:sp>
        <p:nvSpPr>
          <p:cNvPr id="76821" name="Oval 21"/>
          <p:cNvSpPr>
            <a:spLocks noChangeArrowheads="1"/>
          </p:cNvSpPr>
          <p:nvPr/>
        </p:nvSpPr>
        <p:spPr bwMode="auto">
          <a:xfrm>
            <a:off x="10063639"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2</a:t>
            </a:r>
          </a:p>
        </p:txBody>
      </p:sp>
      <p:sp>
        <p:nvSpPr>
          <p:cNvPr id="76822" name="Oval 22"/>
          <p:cNvSpPr>
            <a:spLocks noChangeArrowheads="1"/>
          </p:cNvSpPr>
          <p:nvPr/>
        </p:nvSpPr>
        <p:spPr bwMode="auto">
          <a:xfrm>
            <a:off x="10063639"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1</a:t>
            </a:r>
          </a:p>
        </p:txBody>
      </p:sp>
      <p:sp>
        <p:nvSpPr>
          <p:cNvPr id="76824" name="Oval 24"/>
          <p:cNvSpPr>
            <a:spLocks noChangeArrowheads="1"/>
          </p:cNvSpPr>
          <p:nvPr/>
        </p:nvSpPr>
        <p:spPr bwMode="auto">
          <a:xfrm>
            <a:off x="5725356" y="1444327"/>
            <a:ext cx="897922" cy="787660"/>
          </a:xfrm>
          <a:prstGeom prst="ellipse">
            <a:avLst/>
          </a:prstGeom>
          <a:solidFill>
            <a:srgbClr val="FFC000"/>
          </a:solidFill>
          <a:ln w="9525">
            <a:solidFill>
              <a:schemeClr val="tx1"/>
            </a:solidFill>
            <a:round/>
            <a:headEnd/>
            <a:tailEnd/>
          </a:ln>
          <a:effectLst/>
          <a:extLst/>
        </p:spPr>
        <p:txBody>
          <a:bodyPr wrap="none" anchor="ctr"/>
          <a:lstStyle/>
          <a:p>
            <a:endParaRPr lang="vi-VN"/>
          </a:p>
        </p:txBody>
      </p:sp>
      <p:grpSp>
        <p:nvGrpSpPr>
          <p:cNvPr id="2" name="Group 28"/>
          <p:cNvGrpSpPr>
            <a:grpSpLocks/>
          </p:cNvGrpSpPr>
          <p:nvPr/>
        </p:nvGrpSpPr>
        <p:grpSpPr bwMode="auto">
          <a:xfrm>
            <a:off x="0" y="31172"/>
            <a:ext cx="12192000" cy="6858000"/>
            <a:chOff x="0" y="0"/>
            <a:chExt cx="5760" cy="4320"/>
          </a:xfrm>
        </p:grpSpPr>
        <p:pic>
          <p:nvPicPr>
            <p:cNvPr id="76829" name="Picture 29"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0" name="Picture 30"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1" name="Picture 31"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extLst>
              <a:ext uri="{909E8E84-426E-40DD-AFC4-6F175D3DCCD1}">
                <a14:hiddenFill xmlns:a14="http://schemas.microsoft.com/office/drawing/2010/main">
                  <a:solidFill>
                    <a:srgbClr val="FFFFFF"/>
                  </a:solidFill>
                </a14:hiddenFill>
              </a:ext>
            </a:extLst>
          </p:spPr>
        </p:pic>
        <p:pic>
          <p:nvPicPr>
            <p:cNvPr id="76832" name="Picture 32"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56634" y="189922"/>
            <a:ext cx="11878732" cy="2002023"/>
          </a:xfrm>
          <a:prstGeom prst="rect">
            <a:avLst/>
          </a:prstGeom>
        </p:spPr>
        <p:txBody>
          <a:bodyPr wrap="square">
            <a:spAutoFit/>
          </a:bodyPr>
          <a:lstStyle/>
          <a:p>
            <a:pPr>
              <a:lnSpc>
                <a:spcPct val="150000"/>
              </a:lnSpc>
            </a:pPr>
            <a:r>
              <a:rPr lang="pt-BR" sz="4400" b="1" dirty="0">
                <a:latin typeface="Times New Roman" panose="02020603050405020304" pitchFamily="18" charset="0"/>
                <a:cs typeface="Times New Roman" panose="02020603050405020304" pitchFamily="18" charset="0"/>
              </a:rPr>
              <a:t>Câu 1: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bỗng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a:t>
            </a:r>
            <a:endParaRPr lang="en-US" sz="4400" b="1" dirty="0" smtClean="0">
              <a:effectLst/>
              <a:latin typeface="Times New Roman" panose="02020603050405020304" pitchFamily="18" charset="0"/>
              <a:cs typeface="Times New Roman" panose="02020603050405020304" pitchFamily="18" charset="0"/>
            </a:endParaRPr>
          </a:p>
          <a:p>
            <a:pPr marL="742950" indent="-742950">
              <a:lnSpc>
                <a:spcPct val="150000"/>
              </a:lnSpc>
              <a:buAutoNum type="alphaUcPeriod"/>
            </a:pPr>
            <a:r>
              <a:rPr lang="en-US" sz="4400" b="1" dirty="0" smtClean="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     B</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   C</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     D</a:t>
            </a:r>
            <a:r>
              <a:rPr lang="en-US" sz="4400" b="1" dirty="0">
                <a:latin typeface="Times New Roman" panose="02020603050405020304" pitchFamily="18" charset="0"/>
                <a:cs typeface="Times New Roman" panose="02020603050405020304" pitchFamily="18" charset="0"/>
              </a:rPr>
              <a:t>. 4 </a:t>
            </a:r>
            <a:r>
              <a:rPr lang="en-US" sz="4400" b="1" dirty="0" err="1">
                <a:latin typeface="Times New Roman" panose="02020603050405020304" pitchFamily="18" charset="0"/>
                <a:cs typeface="Times New Roman" panose="02020603050405020304" pitchFamily="18" charset="0"/>
              </a:rPr>
              <a:t>lần</a:t>
            </a:r>
            <a:endParaRPr lang="en-US" sz="44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0187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ing.wav"/>
                                        </p:tgtEl>
                                      </p:cMediaNode>
                                    </p:audio>
                                  </p:subTnLst>
                                </p:cTn>
                              </p:par>
                            </p:childTnLst>
                          </p:cTn>
                        </p:par>
                        <p:par>
                          <p:cTn id="19" fill="hold" nodeType="afterGroup">
                            <p:stCondLst>
                              <p:cond delay="5000"/>
                            </p:stCondLst>
                            <p:childTnLst>
                              <p:par>
                                <p:cTn id="20" presetID="4" presetClass="entr" presetSubtype="16" fill="hold" grpId="0" nodeType="after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box(in)">
                                      <p:cBhvr>
                                        <p:cTn id="22" dur="500"/>
                                        <p:tgtEl>
                                          <p:spTgt spid="76812"/>
                                        </p:tgtEl>
                                      </p:cBhvr>
                                    </p:animEffect>
                                  </p:childTnLst>
                                  <p:subTnLst>
                                    <p:audio>
                                      <p:cMediaNode>
                                        <p:cTn display="0" masterRel="sameClick">
                                          <p:stCondLst>
                                            <p:cond evt="begin" delay="0">
                                              <p:tn val="20"/>
                                            </p:cond>
                                          </p:stCondLst>
                                          <p:endCondLst>
                                            <p:cond evt="onStopAudio" delay="0">
                                              <p:tgtEl>
                                                <p:sldTgt/>
                                              </p:tgtEl>
                                            </p:cond>
                                          </p:endCondLst>
                                        </p:cTn>
                                        <p:tgtEl>
                                          <p:sndTgt r:embed="rId4" name="ringin.wav"/>
                                        </p:tgtEl>
                                      </p:cMediaNode>
                                    </p:audio>
                                  </p:subTnLst>
                                </p:cTn>
                              </p:par>
                            </p:childTnLst>
                          </p:cTn>
                        </p:par>
                        <p:par>
                          <p:cTn id="23" fill="hold" nodeType="afterGroup">
                            <p:stCondLst>
                              <p:cond delay="5500"/>
                            </p:stCondLst>
                            <p:childTnLst>
                              <p:par>
                                <p:cTn id="24" presetID="3" presetClass="entr" presetSubtype="10" fill="hold" grpId="1" nodeType="afterEffect">
                                  <p:stCondLst>
                                    <p:cond delay="0"/>
                                  </p:stCondLst>
                                  <p:childTnLst>
                                    <p:set>
                                      <p:cBhvr>
                                        <p:cTn id="25" dur="1" fill="hold">
                                          <p:stCondLst>
                                            <p:cond delay="0"/>
                                          </p:stCondLst>
                                        </p:cTn>
                                        <p:tgtEl>
                                          <p:spTgt spid="76812"/>
                                        </p:tgtEl>
                                        <p:attrNameLst>
                                          <p:attrName>style.visibility</p:attrName>
                                        </p:attrNameLst>
                                      </p:cBhvr>
                                      <p:to>
                                        <p:strVal val="visible"/>
                                      </p:to>
                                    </p:set>
                                    <p:animEffect transition="in" filter="blinds(horizontal)">
                                      <p:cBhvr>
                                        <p:cTn id="26" dur="500"/>
                                        <p:tgtEl>
                                          <p:spTgt spid="76812"/>
                                        </p:tgtEl>
                                      </p:cBhvr>
                                    </p:animEffect>
                                  </p:childTnLst>
                                  <p:subTnLst>
                                    <p:audio>
                                      <p:cMediaNode>
                                        <p:cTn display="0" masterRel="sameClick">
                                          <p:stCondLst>
                                            <p:cond evt="begin" delay="0">
                                              <p:tn val="24"/>
                                            </p:cond>
                                          </p:stCondLst>
                                          <p:endCondLst>
                                            <p:cond evt="onStopAudio" delay="0">
                                              <p:tgtEl>
                                                <p:sldTgt/>
                                              </p:tgtEl>
                                            </p:cond>
                                          </p:endCondLst>
                                        </p:cTn>
                                        <p:tgtEl>
                                          <p:sndTgt r:embed="rId4" name="ringin.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6824"/>
                                        </p:tgtEl>
                                        <p:attrNameLst>
                                          <p:attrName>style.visibility</p:attrName>
                                        </p:attrNameLst>
                                      </p:cBhvr>
                                      <p:to>
                                        <p:strVal val="visible"/>
                                      </p:to>
                                    </p:set>
                                    <p:animEffect transition="in" filter="box(in)">
                                      <p:cBhvr>
                                        <p:cTn id="31" dur="500"/>
                                        <p:tgtEl>
                                          <p:spTgt spid="76824"/>
                                        </p:tgtEl>
                                      </p:cBhvr>
                                    </p:animEffect>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2" grpId="0" animBg="1"/>
      <p:bldP spid="76812" grpId="1" animBg="1"/>
      <p:bldP spid="76818" grpId="0" animBg="1"/>
      <p:bldP spid="76819" grpId="0" animBg="1"/>
      <p:bldP spid="76820" grpId="0" animBg="1"/>
      <p:bldP spid="76821" grpId="0" animBg="1"/>
      <p:bldP spid="76822" grpId="0" animBg="1"/>
      <p:bldP spid="7682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12" name="Rectangle 12"/>
          <p:cNvSpPr>
            <a:spLocks noChangeArrowheads="1"/>
          </p:cNvSpPr>
          <p:nvPr/>
        </p:nvSpPr>
        <p:spPr bwMode="auto">
          <a:xfrm>
            <a:off x="9577864" y="5748572"/>
            <a:ext cx="1943100" cy="914400"/>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4000" b="1" dirty="0" err="1">
                <a:solidFill>
                  <a:srgbClr val="FF3300"/>
                </a:solidFill>
                <a:latin typeface="Times New Roman" panose="02020603050405020304" pitchFamily="18" charset="0"/>
                <a:cs typeface="Times New Roman" panose="02020603050405020304" pitchFamily="18" charset="0"/>
              </a:rPr>
              <a:t>Hết</a:t>
            </a:r>
            <a:r>
              <a:rPr lang="en-US" sz="4000" b="1" dirty="0">
                <a:solidFill>
                  <a:srgbClr val="FF3300"/>
                </a:solidFill>
                <a:latin typeface="Times New Roman" panose="02020603050405020304" pitchFamily="18" charset="0"/>
                <a:cs typeface="Times New Roman" panose="02020603050405020304" pitchFamily="18" charset="0"/>
              </a:rPr>
              <a:t> </a:t>
            </a:r>
            <a:r>
              <a:rPr lang="en-US" sz="4000" b="1" dirty="0" err="1">
                <a:solidFill>
                  <a:srgbClr val="FF3300"/>
                </a:solidFill>
                <a:latin typeface="Times New Roman" panose="02020603050405020304" pitchFamily="18" charset="0"/>
                <a:cs typeface="Times New Roman" panose="02020603050405020304" pitchFamily="18" charset="0"/>
              </a:rPr>
              <a:t>giờ</a:t>
            </a:r>
            <a:endParaRPr lang="en-US" sz="4000" b="1" dirty="0">
              <a:solidFill>
                <a:srgbClr val="FF3300"/>
              </a:solidFill>
              <a:latin typeface="Times New Roman" panose="02020603050405020304" pitchFamily="18" charset="0"/>
              <a:cs typeface="Times New Roman" panose="02020603050405020304" pitchFamily="18" charset="0"/>
            </a:endParaRPr>
          </a:p>
        </p:txBody>
      </p:sp>
      <p:sp>
        <p:nvSpPr>
          <p:cNvPr id="76818" name="Oval 18"/>
          <p:cNvSpPr>
            <a:spLocks noChangeArrowheads="1"/>
          </p:cNvSpPr>
          <p:nvPr/>
        </p:nvSpPr>
        <p:spPr bwMode="auto">
          <a:xfrm>
            <a:off x="10039013" y="5376311"/>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5</a:t>
            </a:r>
          </a:p>
        </p:txBody>
      </p:sp>
      <p:sp>
        <p:nvSpPr>
          <p:cNvPr id="76819" name="Oval 19"/>
          <p:cNvSpPr>
            <a:spLocks noChangeArrowheads="1"/>
          </p:cNvSpPr>
          <p:nvPr/>
        </p:nvSpPr>
        <p:spPr bwMode="auto">
          <a:xfrm>
            <a:off x="10051326" y="5412457"/>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4</a:t>
            </a:r>
          </a:p>
        </p:txBody>
      </p:sp>
      <p:sp>
        <p:nvSpPr>
          <p:cNvPr id="76820" name="Oval 20"/>
          <p:cNvSpPr>
            <a:spLocks noChangeArrowheads="1"/>
          </p:cNvSpPr>
          <p:nvPr/>
        </p:nvSpPr>
        <p:spPr bwMode="auto">
          <a:xfrm>
            <a:off x="10063639" y="5394980"/>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a:solidFill>
                  <a:srgbClr val="00FF00"/>
                </a:solidFill>
                <a:effectLst>
                  <a:outerShdw blurRad="38100" dist="38100" dir="2700000" algn="tl">
                    <a:srgbClr val="000000"/>
                  </a:outerShdw>
                </a:effectLst>
                <a:latin typeface=".VnArial" pitchFamily="34" charset="0"/>
              </a:rPr>
              <a:t>3</a:t>
            </a:r>
          </a:p>
        </p:txBody>
      </p:sp>
      <p:sp>
        <p:nvSpPr>
          <p:cNvPr id="76821" name="Oval 21"/>
          <p:cNvSpPr>
            <a:spLocks noChangeArrowheads="1"/>
          </p:cNvSpPr>
          <p:nvPr/>
        </p:nvSpPr>
        <p:spPr bwMode="auto">
          <a:xfrm>
            <a:off x="10063639"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2</a:t>
            </a:r>
          </a:p>
        </p:txBody>
      </p:sp>
      <p:sp>
        <p:nvSpPr>
          <p:cNvPr id="76822" name="Oval 22"/>
          <p:cNvSpPr>
            <a:spLocks noChangeArrowheads="1"/>
          </p:cNvSpPr>
          <p:nvPr/>
        </p:nvSpPr>
        <p:spPr bwMode="auto">
          <a:xfrm>
            <a:off x="10063639" y="5367572"/>
            <a:ext cx="971550" cy="12954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sz="6000" b="1" dirty="0">
                <a:solidFill>
                  <a:srgbClr val="00FF00"/>
                </a:solidFill>
                <a:effectLst>
                  <a:outerShdw blurRad="38100" dist="38100" dir="2700000" algn="tl">
                    <a:srgbClr val="000000"/>
                  </a:outerShdw>
                </a:effectLst>
                <a:latin typeface=".VnArial" pitchFamily="34" charset="0"/>
              </a:rPr>
              <a:t>1</a:t>
            </a:r>
          </a:p>
        </p:txBody>
      </p:sp>
      <p:sp>
        <p:nvSpPr>
          <p:cNvPr id="76824" name="Oval 24"/>
          <p:cNvSpPr>
            <a:spLocks noChangeArrowheads="1"/>
          </p:cNvSpPr>
          <p:nvPr/>
        </p:nvSpPr>
        <p:spPr bwMode="auto">
          <a:xfrm>
            <a:off x="156634" y="4147016"/>
            <a:ext cx="897922" cy="787660"/>
          </a:xfrm>
          <a:prstGeom prst="ellipse">
            <a:avLst/>
          </a:prstGeom>
          <a:solidFill>
            <a:srgbClr val="FFC000"/>
          </a:solidFill>
          <a:ln w="9525">
            <a:solidFill>
              <a:schemeClr val="tx1"/>
            </a:solidFill>
            <a:round/>
            <a:headEnd/>
            <a:tailEnd/>
          </a:ln>
          <a:effectLst/>
          <a:extLst/>
        </p:spPr>
        <p:txBody>
          <a:bodyPr wrap="none" anchor="ctr"/>
          <a:lstStyle/>
          <a:p>
            <a:endParaRPr lang="vi-VN"/>
          </a:p>
        </p:txBody>
      </p:sp>
      <p:grpSp>
        <p:nvGrpSpPr>
          <p:cNvPr id="2" name="Group 28"/>
          <p:cNvGrpSpPr>
            <a:grpSpLocks/>
          </p:cNvGrpSpPr>
          <p:nvPr/>
        </p:nvGrpSpPr>
        <p:grpSpPr bwMode="auto">
          <a:xfrm>
            <a:off x="0" y="31172"/>
            <a:ext cx="12192000" cy="6858000"/>
            <a:chOff x="0" y="0"/>
            <a:chExt cx="5760" cy="4320"/>
          </a:xfrm>
        </p:grpSpPr>
        <p:pic>
          <p:nvPicPr>
            <p:cNvPr id="76829" name="Picture 29"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0" name="Picture 30"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extLst>
              <a:ext uri="{909E8E84-426E-40DD-AFC4-6F175D3DCCD1}">
                <a14:hiddenFill xmlns:a14="http://schemas.microsoft.com/office/drawing/2010/main">
                  <a:solidFill>
                    <a:srgbClr val="FFFFFF"/>
                  </a:solidFill>
                </a14:hiddenFill>
              </a:ext>
            </a:extLst>
          </p:spPr>
        </p:pic>
        <p:pic>
          <p:nvPicPr>
            <p:cNvPr id="76831" name="Picture 31"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extLst>
              <a:ext uri="{909E8E84-426E-40DD-AFC4-6F175D3DCCD1}">
                <a14:hiddenFill xmlns:a14="http://schemas.microsoft.com/office/drawing/2010/main">
                  <a:solidFill>
                    <a:srgbClr val="FFFFFF"/>
                  </a:solidFill>
                </a14:hiddenFill>
              </a:ext>
            </a:extLst>
          </p:spPr>
        </p:pic>
        <p:pic>
          <p:nvPicPr>
            <p:cNvPr id="76832" name="Picture 32" descr="bluli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53345" y="189922"/>
            <a:ext cx="11878732" cy="5509200"/>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bỗng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smtClean="0">
                <a:latin typeface="Times New Roman" panose="02020603050405020304" pitchFamily="18" charset="0"/>
                <a:cs typeface="Times New Roman" panose="02020603050405020304" pitchFamily="18" charset="0"/>
              </a:rPr>
              <a:t>  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gà</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smtClean="0">
                <a:latin typeface="Times New Roman" panose="02020603050405020304" pitchFamily="18" charset="0"/>
                <a:cs typeface="Times New Roman" panose="02020603050405020304" pitchFamily="18" charset="0"/>
              </a:rPr>
              <a:t>  B</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gà</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trứng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smtClean="0">
                <a:latin typeface="Times New Roman" panose="02020603050405020304" pitchFamily="18" charset="0"/>
                <a:cs typeface="Times New Roman" panose="02020603050405020304" pitchFamily="18" charset="0"/>
              </a:rPr>
              <a:t>  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gà</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smtClean="0">
                <a:latin typeface="Times New Roman" panose="02020603050405020304" pitchFamily="18" charset="0"/>
                <a:cs typeface="Times New Roman" panose="02020603050405020304" pitchFamily="18" charset="0"/>
              </a:rPr>
              <a:t>  D. </a:t>
            </a:r>
            <a:r>
              <a:rPr lang="en-US" sz="3200" b="1" dirty="0" err="1">
                <a:latin typeface="Times New Roman" panose="02020603050405020304" pitchFamily="18" charset="0"/>
                <a:cs typeface="Times New Roman" panose="02020603050405020304" pitchFamily="18" charset="0"/>
              </a:rPr>
              <a:t>Nhấn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gà</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mẻ</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64420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par>
                          <p:cTn id="7" fill="hold" nodeType="afterGroup">
                            <p:stCondLst>
                              <p:cond delay="1000"/>
                            </p:stCondLst>
                            <p:childTnLst>
                              <p:par>
                                <p:cTn id="8" presetID="11" presetClass="entr" presetSubtype="0" fill="hold" grpId="0" nodeType="afterEffect">
                                  <p:stCondLst>
                                    <p:cond delay="0"/>
                                  </p:stCondLst>
                                  <p:childTnLst>
                                    <p:set>
                                      <p:cBhvr>
                                        <p:cTn id="9"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ng.wav"/>
                                        </p:tgtEl>
                                      </p:cMediaNode>
                                    </p:audio>
                                  </p:subTnLst>
                                </p:cTn>
                              </p:par>
                            </p:childTnLst>
                          </p:cTn>
                        </p:par>
                        <p:par>
                          <p:cTn id="10" fill="hold" nodeType="afterGroup">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ding.wav"/>
                                        </p:tgtEl>
                                      </p:cMediaNode>
                                    </p:audio>
                                  </p:subTnLst>
                                </p:cTn>
                              </p:par>
                            </p:childTnLst>
                          </p:cTn>
                        </p:par>
                        <p:par>
                          <p:cTn id="13" fill="hold" nodeType="afterGroup">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6" fill="hold" nodeType="afterGroup">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ding.wav"/>
                                        </p:tgtEl>
                                      </p:cMediaNode>
                                    </p:audio>
                                  </p:subTnLst>
                                </p:cTn>
                              </p:par>
                            </p:childTnLst>
                          </p:cTn>
                        </p:par>
                        <p:par>
                          <p:cTn id="19" fill="hold" nodeType="afterGroup">
                            <p:stCondLst>
                              <p:cond delay="5000"/>
                            </p:stCondLst>
                            <p:childTnLst>
                              <p:par>
                                <p:cTn id="20" presetID="4" presetClass="entr" presetSubtype="16" fill="hold" grpId="0" nodeType="afterEffect">
                                  <p:stCondLst>
                                    <p:cond delay="0"/>
                                  </p:stCondLst>
                                  <p:childTnLst>
                                    <p:set>
                                      <p:cBhvr>
                                        <p:cTn id="21" dur="1" fill="hold">
                                          <p:stCondLst>
                                            <p:cond delay="0"/>
                                          </p:stCondLst>
                                        </p:cTn>
                                        <p:tgtEl>
                                          <p:spTgt spid="76812"/>
                                        </p:tgtEl>
                                        <p:attrNameLst>
                                          <p:attrName>style.visibility</p:attrName>
                                        </p:attrNameLst>
                                      </p:cBhvr>
                                      <p:to>
                                        <p:strVal val="visible"/>
                                      </p:to>
                                    </p:set>
                                    <p:animEffect transition="in" filter="box(in)">
                                      <p:cBhvr>
                                        <p:cTn id="22" dur="500"/>
                                        <p:tgtEl>
                                          <p:spTgt spid="76812"/>
                                        </p:tgtEl>
                                      </p:cBhvr>
                                    </p:animEffect>
                                  </p:childTnLst>
                                  <p:subTnLst>
                                    <p:audio>
                                      <p:cMediaNode>
                                        <p:cTn display="0" masterRel="sameClick">
                                          <p:stCondLst>
                                            <p:cond evt="begin" delay="0">
                                              <p:tn val="20"/>
                                            </p:cond>
                                          </p:stCondLst>
                                          <p:endCondLst>
                                            <p:cond evt="onStopAudio" delay="0">
                                              <p:tgtEl>
                                                <p:sldTgt/>
                                              </p:tgtEl>
                                            </p:cond>
                                          </p:endCondLst>
                                        </p:cTn>
                                        <p:tgtEl>
                                          <p:sndTgt r:embed="rId4" name="ringin.wav"/>
                                        </p:tgtEl>
                                      </p:cMediaNode>
                                    </p:audio>
                                  </p:subTnLst>
                                </p:cTn>
                              </p:par>
                            </p:childTnLst>
                          </p:cTn>
                        </p:par>
                        <p:par>
                          <p:cTn id="23" fill="hold" nodeType="afterGroup">
                            <p:stCondLst>
                              <p:cond delay="5500"/>
                            </p:stCondLst>
                            <p:childTnLst>
                              <p:par>
                                <p:cTn id="24" presetID="3" presetClass="entr" presetSubtype="10" fill="hold" grpId="1" nodeType="afterEffect">
                                  <p:stCondLst>
                                    <p:cond delay="0"/>
                                  </p:stCondLst>
                                  <p:childTnLst>
                                    <p:set>
                                      <p:cBhvr>
                                        <p:cTn id="25" dur="1" fill="hold">
                                          <p:stCondLst>
                                            <p:cond delay="0"/>
                                          </p:stCondLst>
                                        </p:cTn>
                                        <p:tgtEl>
                                          <p:spTgt spid="76812"/>
                                        </p:tgtEl>
                                        <p:attrNameLst>
                                          <p:attrName>style.visibility</p:attrName>
                                        </p:attrNameLst>
                                      </p:cBhvr>
                                      <p:to>
                                        <p:strVal val="visible"/>
                                      </p:to>
                                    </p:set>
                                    <p:animEffect transition="in" filter="blinds(horizontal)">
                                      <p:cBhvr>
                                        <p:cTn id="26" dur="500"/>
                                        <p:tgtEl>
                                          <p:spTgt spid="76812"/>
                                        </p:tgtEl>
                                      </p:cBhvr>
                                    </p:animEffect>
                                  </p:childTnLst>
                                  <p:subTnLst>
                                    <p:audio>
                                      <p:cMediaNode>
                                        <p:cTn display="0" masterRel="sameClick">
                                          <p:stCondLst>
                                            <p:cond evt="begin" delay="0">
                                              <p:tn val="24"/>
                                            </p:cond>
                                          </p:stCondLst>
                                          <p:endCondLst>
                                            <p:cond evt="onStopAudio" delay="0">
                                              <p:tgtEl>
                                                <p:sldTgt/>
                                              </p:tgtEl>
                                            </p:cond>
                                          </p:endCondLst>
                                        </p:cTn>
                                        <p:tgtEl>
                                          <p:sndTgt r:embed="rId4" name="ringin.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6824"/>
                                        </p:tgtEl>
                                        <p:attrNameLst>
                                          <p:attrName>style.visibility</p:attrName>
                                        </p:attrNameLst>
                                      </p:cBhvr>
                                      <p:to>
                                        <p:strVal val="visible"/>
                                      </p:to>
                                    </p:set>
                                    <p:animEffect transition="in" filter="box(in)">
                                      <p:cBhvr>
                                        <p:cTn id="31" dur="500"/>
                                        <p:tgtEl>
                                          <p:spTgt spid="76824"/>
                                        </p:tgtEl>
                                      </p:cBhvr>
                                    </p:animEffect>
                                  </p:childTnLst>
                                  <p:subTnLst>
                                    <p:audio>
                                      <p:cMediaNode>
                                        <p:cTn display="0" masterRel="sameClick">
                                          <p:stCondLst>
                                            <p:cond evt="begin" delay="0">
                                              <p:tn val="2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2" grpId="0" animBg="1"/>
      <p:bldP spid="76812" grpId="1" animBg="1"/>
      <p:bldP spid="76818" grpId="0" animBg="1"/>
      <p:bldP spid="76819" grpId="0" animBg="1"/>
      <p:bldP spid="76820" grpId="0" animBg="1"/>
      <p:bldP spid="76821" grpId="0" animBg="1"/>
      <p:bldP spid="76822" grpId="0" animBg="1"/>
      <p:bldP spid="768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824C1F1-1655-3E87-AED6-0495EE057663}"/>
              </a:ext>
            </a:extLst>
          </p:cNvPr>
          <p:cNvGrpSpPr/>
          <p:nvPr/>
        </p:nvGrpSpPr>
        <p:grpSpPr>
          <a:xfrm>
            <a:off x="914400" y="347736"/>
            <a:ext cx="11169956" cy="2711372"/>
            <a:chOff x="0" y="0"/>
            <a:chExt cx="4236295" cy="1316322"/>
          </a:xfrm>
        </p:grpSpPr>
        <p:sp>
          <p:nvSpPr>
            <p:cNvPr id="7" name="Freeform 4">
              <a:extLst>
                <a:ext uri="{FF2B5EF4-FFF2-40B4-BE49-F238E27FC236}">
                  <a16:creationId xmlns:a16="http://schemas.microsoft.com/office/drawing/2014/main"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cs typeface="+mn-cs"/>
              </a:endParaRPr>
            </a:p>
          </p:txBody>
        </p:sp>
        <p:sp>
          <p:nvSpPr>
            <p:cNvPr id="8" name="TextBox 5">
              <a:extLst>
                <a:ext uri="{FF2B5EF4-FFF2-40B4-BE49-F238E27FC236}">
                  <a16:creationId xmlns:a16="http://schemas.microsoft.com/office/drawing/2014/main" id="{F4F2E4CE-CF19-7410-8835-BAB903294A73}"/>
                </a:ext>
              </a:extLst>
            </p:cNvPr>
            <p:cNvSpPr txBox="1"/>
            <p:nvPr/>
          </p:nvSpPr>
          <p:spPr>
            <a:xfrm>
              <a:off x="0" y="28575"/>
              <a:ext cx="4236295" cy="1287747"/>
            </a:xfrm>
            <a:prstGeom prst="rect">
              <a:avLst/>
            </a:prstGeom>
          </p:spPr>
          <p:txBody>
            <a:bodyPr lIns="33867" tIns="33867" rIns="33867" bIns="33867" rtlCol="0" anchor="ctr"/>
            <a:lstStyle/>
            <a:p>
              <a:pPr marL="0" marR="0" lvl="0" indent="0" algn="ctr" defTabSz="609630" rtl="0" eaLnBrk="1" fontAlgn="auto" latinLnBrk="0" hangingPunct="1">
                <a:lnSpc>
                  <a:spcPts val="178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9" name="TextBox 10">
            <a:extLst>
              <a:ext uri="{FF2B5EF4-FFF2-40B4-BE49-F238E27FC236}">
                <a16:creationId xmlns:a16="http://schemas.microsoft.com/office/drawing/2014/main" id="{8B5334BB-D48D-27B5-F497-3B0525AEFFD3}"/>
              </a:ext>
            </a:extLst>
          </p:cNvPr>
          <p:cNvSpPr txBox="1"/>
          <p:nvPr/>
        </p:nvSpPr>
        <p:spPr>
          <a:xfrm>
            <a:off x="1026941" y="555284"/>
            <a:ext cx="10747717" cy="2031325"/>
          </a:xfrm>
          <a:prstGeom prst="rect">
            <a:avLst/>
          </a:prstGeom>
        </p:spPr>
        <p:txBody>
          <a:bodyPr wrap="square" lIns="0" tIns="0" rIns="0" bIns="0" rtlCol="0" anchor="t">
            <a:spAutoFit/>
          </a:bodyPr>
          <a:lstStyle/>
          <a:p>
            <a:pPr lvl="0" algn="just" defTabSz="609630"/>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4400" b="1" dirty="0">
                <a:solidFill>
                  <a:srgbClr val="002060"/>
                </a:solidFill>
                <a:latin typeface="Cambria" panose="02040503050406030204" pitchFamily="18" charset="0"/>
                <a:ea typeface="Cambria" panose="02040503050406030204" pitchFamily="18" charset="0"/>
                <a:cs typeface="DM Sans Bold"/>
                <a:sym typeface="DM Sans Bold"/>
              </a:rPr>
              <a:t>Sử dụng từ điệp từ trong thơ tác dụng nhấn mạnh, làm diễn đạt thêm hay, gợi sự liên tưởng độc đáo.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pic>
        <p:nvPicPr>
          <p:cNvPr id="10" name="Picture 9">
            <a:extLst>
              <a:ext uri="{FF2B5EF4-FFF2-40B4-BE49-F238E27FC236}">
                <a16:creationId xmlns:a16="http://schemas.microsoft.com/office/drawing/2014/main"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spTree>
    <p:extLst>
      <p:ext uri="{BB962C8B-B14F-4D97-AF65-F5344CB8AC3E}">
        <p14:creationId xmlns:p14="http://schemas.microsoft.com/office/powerpoint/2010/main" val="31820956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C8D552-5A5F-4B80-8D65-06E2BBEB569F}"/>
              </a:ext>
            </a:extLst>
          </p:cNvPr>
          <p:cNvPicPr>
            <a:picLocks noChangeAspect="1"/>
          </p:cNvPicPr>
          <p:nvPr/>
        </p:nvPicPr>
        <p:blipFill>
          <a:blip r:embed="rId2"/>
          <a:stretch>
            <a:fillRect/>
          </a:stretch>
        </p:blipFill>
        <p:spPr>
          <a:xfrm>
            <a:off x="9776460" y="2630658"/>
            <a:ext cx="2415540" cy="4227342"/>
          </a:xfrm>
          <a:prstGeom prst="rect">
            <a:avLst/>
          </a:prstGeom>
        </p:spPr>
      </p:pic>
      <p:sp>
        <p:nvSpPr>
          <p:cNvPr id="3" name="TextBox 2">
            <a:extLst>
              <a:ext uri="{FF2B5EF4-FFF2-40B4-BE49-F238E27FC236}">
                <a16:creationId xmlns:a16="http://schemas.microsoft.com/office/drawing/2014/main" id="{D1663F93-4015-BC98-DA63-6280F281B04E}"/>
              </a:ext>
            </a:extLst>
          </p:cNvPr>
          <p:cNvSpPr txBox="1"/>
          <p:nvPr/>
        </p:nvSpPr>
        <p:spPr>
          <a:xfrm>
            <a:off x="0" y="37364"/>
            <a:ext cx="10412437" cy="646331"/>
          </a:xfrm>
          <a:prstGeom prst="rect">
            <a:avLst/>
          </a:prstGeom>
          <a:noFill/>
        </p:spPr>
        <p:txBody>
          <a:bodyPr wrap="square" rtlCol="0">
            <a:spAutoFit/>
          </a:bodyPr>
          <a:lstStyle/>
          <a:p>
            <a:r>
              <a:rPr lang="en-US" sz="3600" b="1" i="0" dirty="0" err="1"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3600" b="1"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4. </a:t>
            </a:r>
            <a:r>
              <a:rPr lang="en-US" sz="3600" b="1" i="0" dirty="0" err="1"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b="1"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sau</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trả</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lời</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câu</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hỏi</a:t>
            </a:r>
            <a:r>
              <a:rPr lang="en-US" sz="36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36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AC4290E-B051-87D5-F306-E8A94A50CE78}"/>
              </a:ext>
            </a:extLst>
          </p:cNvPr>
          <p:cNvSpPr txBox="1"/>
          <p:nvPr/>
        </p:nvSpPr>
        <p:spPr>
          <a:xfrm>
            <a:off x="193726" y="903831"/>
            <a:ext cx="11943471" cy="2862322"/>
          </a:xfrm>
          <a:prstGeom prst="rect">
            <a:avLst/>
          </a:prstGeom>
          <a:noFill/>
        </p:spPr>
        <p:txBody>
          <a:bodyPr wrap="square" rtlCol="0">
            <a:spAutoFit/>
          </a:bodyPr>
          <a:lstStyle/>
          <a:p>
            <a:pPr algn="just"/>
            <a:r>
              <a:rPr lang="en-US"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a:t>
            </a:r>
            <a:r>
              <a:rPr lang="vi-VN" sz="36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đấu</a:t>
            </a:r>
            <a:endParaRPr lang="en-US" sz="36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36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(Thép </a:t>
            </a:r>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Mới)</a:t>
            </a:r>
          </a:p>
        </p:txBody>
      </p:sp>
      <p:sp>
        <p:nvSpPr>
          <p:cNvPr id="7" name="TextBox 6">
            <a:extLst>
              <a:ext uri="{FF2B5EF4-FFF2-40B4-BE49-F238E27FC236}">
                <a16:creationId xmlns:a16="http://schemas.microsoft.com/office/drawing/2014/main" id="{D6BD8181-FF91-0A8B-A468-87E90878E8DC}"/>
              </a:ext>
            </a:extLst>
          </p:cNvPr>
          <p:cNvSpPr txBox="1"/>
          <p:nvPr/>
        </p:nvSpPr>
        <p:spPr>
          <a:xfrm>
            <a:off x="138923" y="3494027"/>
            <a:ext cx="9401322" cy="1654748"/>
          </a:xfrm>
          <a:prstGeom prst="rect">
            <a:avLst/>
          </a:prstGeom>
          <a:noFill/>
        </p:spPr>
        <p:txBody>
          <a:bodyPr wrap="square" rtlCol="0">
            <a:spAutoFit/>
          </a:bodyPr>
          <a:lstStyle/>
          <a:p>
            <a:pPr algn="just">
              <a:lnSpc>
                <a:spcPct val="150000"/>
              </a:lnSpc>
            </a:pPr>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Từ nào được lặp lại ở tất cả các câu trong đoạn?</a:t>
            </a:r>
          </a:p>
          <a:p>
            <a:pPr algn="just">
              <a:lnSpc>
                <a:spcPct val="150000"/>
              </a:lnSpc>
            </a:pPr>
            <a:r>
              <a:rPr lang="vi-VN" sz="36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Việc lặp lại từ đó có tác dụng gì?</a:t>
            </a:r>
          </a:p>
        </p:txBody>
      </p:sp>
      <p:sp>
        <p:nvSpPr>
          <p:cNvPr id="5" name="Cloud Callout 4"/>
          <p:cNvSpPr/>
          <p:nvPr/>
        </p:nvSpPr>
        <p:spPr>
          <a:xfrm>
            <a:off x="5612423" y="5148775"/>
            <a:ext cx="4164037" cy="1709225"/>
          </a:xfrm>
          <a:prstGeom prst="cloudCallout">
            <a:avLst>
              <a:gd name="adj1" fmla="val -59140"/>
              <a:gd name="adj2" fmla="val -3959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354311" y="704573"/>
            <a:ext cx="265176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5612423" y="683695"/>
            <a:ext cx="265176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931291" y="5599537"/>
            <a:ext cx="3770142"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đôi</a:t>
            </a:r>
            <a:r>
              <a:rPr lang="en-US" sz="3200"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015387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608E72-4592-5DFD-6416-4475237CECC1}"/>
              </a:ext>
            </a:extLst>
          </p:cNvPr>
          <p:cNvSpPr/>
          <p:nvPr/>
        </p:nvSpPr>
        <p:spPr>
          <a:xfrm>
            <a:off x="1241865" y="774642"/>
            <a:ext cx="10180320" cy="169672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ea typeface="Cambria" panose="02040503050406030204" pitchFamily="18" charset="0"/>
              </a:rPr>
              <a:t>Các em đã tìm ra từ lặp là từ </a:t>
            </a: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36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smtClean="0">
                <a:solidFill>
                  <a:schemeClr val="tx1"/>
                </a:solidFill>
                <a:latin typeface="+mj-lt"/>
                <a:ea typeface="Cambria" panose="02040503050406030204" pitchFamily="18" charset="0"/>
              </a:rPr>
              <a:t>ở </a:t>
            </a:r>
            <a:r>
              <a:rPr lang="vi-VN" sz="3600" b="1" dirty="0">
                <a:solidFill>
                  <a:schemeClr val="tx1"/>
                </a:solidFill>
                <a:latin typeface="+mj-lt"/>
                <a:ea typeface="Cambria" panose="02040503050406030204" pitchFamily="18" charset="0"/>
              </a:rPr>
              <a:t>phần Khởi động. Vậy từ đó có tác dụng gì?</a:t>
            </a:r>
            <a:endParaRPr lang="en-US" sz="3600" b="1" dirty="0">
              <a:solidFill>
                <a:schemeClr val="tx1"/>
              </a:solidFill>
              <a:latin typeface="+mj-lt"/>
              <a:ea typeface="Cambria" panose="02040503050406030204" pitchFamily="18" charset="0"/>
            </a:endParaRPr>
          </a:p>
        </p:txBody>
      </p:sp>
      <p:pic>
        <p:nvPicPr>
          <p:cNvPr id="6" name="Picture 5">
            <a:extLst>
              <a:ext uri="{FF2B5EF4-FFF2-40B4-BE49-F238E27FC236}">
                <a16:creationId xmlns:a16="http://schemas.microsoft.com/office/drawing/2014/main" id="{1741B5D1-4750-6E99-903C-C24136CA3E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l="6954" t="10787" r="38162" b="2669"/>
          <a:stretch/>
        </p:blipFill>
        <p:spPr>
          <a:xfrm>
            <a:off x="1954" y="2981840"/>
            <a:ext cx="2479821" cy="3876160"/>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 y="0"/>
            <a:ext cx="12191391" cy="6858000"/>
          </a:xfrm>
          <a:prstGeom prst="rect">
            <a:avLst/>
          </a:prstGeom>
        </p:spPr>
      </p:pic>
    </p:spTree>
    <p:extLst>
      <p:ext uri="{BB962C8B-B14F-4D97-AF65-F5344CB8AC3E}">
        <p14:creationId xmlns:p14="http://schemas.microsoft.com/office/powerpoint/2010/main" val="25590988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417344" y="1797969"/>
            <a:ext cx="8788739" cy="1998047"/>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thân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pic>
        <p:nvPicPr>
          <p:cNvPr id="2" name="Picture 1">
            <a:extLst>
              <a:ext uri="{FF2B5EF4-FFF2-40B4-BE49-F238E27FC236}">
                <a16:creationId xmlns:a16="http://schemas.microsoft.com/office/drawing/2014/main" id="{8D2219B9-C35F-EEB1-F6E0-A803719E4C7C}"/>
              </a:ext>
            </a:extLst>
          </p:cNvPr>
          <p:cNvPicPr>
            <a:picLocks noChangeAspect="1"/>
          </p:cNvPicPr>
          <p:nvPr/>
        </p:nvPicPr>
        <p:blipFill>
          <a:blip r:embed="rId5"/>
          <a:stretch>
            <a:fillRect/>
          </a:stretch>
        </p:blipFill>
        <p:spPr>
          <a:xfrm>
            <a:off x="4607888" y="501516"/>
            <a:ext cx="4986960" cy="2353260"/>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Muốn Làm Remix - Bé Minh Vy - Nhạc Thiếu Nhi Sôi Động Có Lời Hay Nhất Cho Bé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3237"/>
          </a:xfrm>
        </p:spPr>
      </p:pic>
    </p:spTree>
    <p:extLst>
      <p:ext uri="{BB962C8B-B14F-4D97-AF65-F5344CB8AC3E}">
        <p14:creationId xmlns:p14="http://schemas.microsoft.com/office/powerpoint/2010/main" val="20239698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AFB57A-944E-B4C9-15BF-3B18F4B402DE}"/>
              </a:ext>
            </a:extLst>
          </p:cNvPr>
          <p:cNvGrpSpPr/>
          <p:nvPr/>
        </p:nvGrpSpPr>
        <p:grpSpPr>
          <a:xfrm>
            <a:off x="1205345" y="-26785"/>
            <a:ext cx="11166764" cy="3964883"/>
            <a:chOff x="4314966" y="506940"/>
            <a:chExt cx="5982460" cy="5774633"/>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4966" y="506940"/>
              <a:ext cx="5982460" cy="5774633"/>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4700931" y="1972643"/>
              <a:ext cx="4785597" cy="22861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latin typeface="Times New Roman" panose="02020603050405020304" pitchFamily="18" charset="0"/>
                  <a:ea typeface="Cambria" panose="02040503050406030204" pitchFamily="18" charset="0"/>
                  <a:cs typeface="Times New Roman" panose="02020603050405020304" pitchFamily="18" charset="0"/>
                </a:rPr>
                <a:t>T</a:t>
              </a:r>
              <a:r>
                <a:rPr lang="vi-VN" sz="4800" dirty="0">
                  <a:latin typeface="Times New Roman" panose="02020603050405020304" pitchFamily="18" charset="0"/>
                  <a:ea typeface="Cambria" panose="02040503050406030204" pitchFamily="18" charset="0"/>
                  <a:cs typeface="Times New Roman" panose="02020603050405020304" pitchFamily="18" charset="0"/>
                </a:rPr>
                <a:t>ừ nào được lặp lại nhiều lần trong bài hát?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17814F2-2004-4C38-027F-C002E283BA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l="5505" t="10787" r="38161" b="2209"/>
          <a:stretch/>
        </p:blipFill>
        <p:spPr>
          <a:xfrm>
            <a:off x="-110705" y="2355700"/>
            <a:ext cx="2632099" cy="4502300"/>
          </a:xfrm>
          <a:prstGeom prst="rect">
            <a:avLst/>
          </a:prstGeom>
        </p:spPr>
      </p:pic>
      <p:sp>
        <p:nvSpPr>
          <p:cNvPr id="12" name="TextBox 11">
            <a:extLst>
              <a:ext uri="{FF2B5EF4-FFF2-40B4-BE49-F238E27FC236}">
                <a16:creationId xmlns:a16="http://schemas.microsoft.com/office/drawing/2014/main" id="{1C16A50E-8102-1843-6C2F-30E1192B1FCB}"/>
              </a:ext>
            </a:extLst>
          </p:cNvPr>
          <p:cNvSpPr txBox="1"/>
          <p:nvPr/>
        </p:nvSpPr>
        <p:spPr>
          <a:xfrm>
            <a:off x="6429375" y="4066021"/>
            <a:ext cx="429164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187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87;p33"/>
          <p:cNvSpPr txBox="1"/>
          <p:nvPr/>
        </p:nvSpPr>
        <p:spPr>
          <a:xfrm>
            <a:off x="960000" y="431661"/>
            <a:ext cx="10272000" cy="15378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defRPr/>
            </a:pP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Thứ</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lang="en-US" sz="4000" b="1" kern="0" dirty="0" smtClean="0">
                <a:solidFill>
                  <a:srgbClr val="000000"/>
                </a:solidFill>
                <a:latin typeface="Times New Roman" panose="02020603050405020304" pitchFamily="18" charset="0"/>
                <a:cs typeface="Times New Roman" panose="02020603050405020304" pitchFamily="18" charset="0"/>
              </a:rPr>
              <a:t>Ba</a:t>
            </a:r>
            <a:r>
              <a:rPr kumimoji="0" lang="en-US" sz="4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ngày</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lang="en-US" sz="4000" b="1" kern="0" dirty="0" smtClean="0">
                <a:solidFill>
                  <a:srgbClr val="000000"/>
                </a:solidFill>
                <a:latin typeface="Times New Roman" panose="02020603050405020304" pitchFamily="18" charset="0"/>
                <a:cs typeface="Times New Roman" panose="02020603050405020304" pitchFamily="18" charset="0"/>
              </a:rPr>
              <a:t>10</a:t>
            </a:r>
            <a:r>
              <a:rPr kumimoji="0" lang="en-US" sz="4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tháng</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a:t>
            </a:r>
            <a:r>
              <a:rPr kumimoji="0" lang="en-US" sz="4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12 </a:t>
            </a:r>
            <a:r>
              <a:rPr kumimoji="0" lang="en-US" sz="4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Bubblegum Sans"/>
              </a:rPr>
              <a:t>năm</a:t>
            </a: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rPr>
              <a:t> 2024</a:t>
            </a:r>
          </a:p>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defRPr/>
            </a:pPr>
            <a:r>
              <a:rPr lang="en-US" sz="4000" b="1" kern="0" dirty="0" err="1" smtClean="0">
                <a:solidFill>
                  <a:srgbClr val="000000"/>
                </a:solidFill>
                <a:latin typeface="Times New Roman" panose="02020603050405020304" pitchFamily="18" charset="0"/>
                <a:cs typeface="Times New Roman" panose="02020603050405020304" pitchFamily="18" charset="0"/>
              </a:rPr>
              <a:t>Tiếng</a:t>
            </a:r>
            <a:r>
              <a:rPr lang="en-US" sz="4000" b="1" kern="0" dirty="0" smtClean="0">
                <a:solidFill>
                  <a:srgbClr val="000000"/>
                </a:solidFill>
                <a:latin typeface="Times New Roman" panose="02020603050405020304" pitchFamily="18" charset="0"/>
                <a:cs typeface="Times New Roman" panose="02020603050405020304" pitchFamily="18" charset="0"/>
              </a:rPr>
              <a:t> </a:t>
            </a:r>
            <a:r>
              <a:rPr lang="en-US" sz="4000" b="1" kern="0" dirty="0" err="1" smtClean="0">
                <a:solidFill>
                  <a:srgbClr val="000000"/>
                </a:solidFill>
                <a:latin typeface="Times New Roman" panose="02020603050405020304" pitchFamily="18" charset="0"/>
                <a:cs typeface="Times New Roman" panose="02020603050405020304" pitchFamily="18" charset="0"/>
              </a:rPr>
              <a:t>Việt</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Bubblegum Sans"/>
            </a:endParaRPr>
          </a:p>
        </p:txBody>
      </p:sp>
      <p:sp>
        <p:nvSpPr>
          <p:cNvPr id="8" name="TextBox 7"/>
          <p:cNvSpPr txBox="1"/>
          <p:nvPr/>
        </p:nvSpPr>
        <p:spPr>
          <a:xfrm>
            <a:off x="960000" y="1645377"/>
            <a:ext cx="10561440"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C1D3F"/>
              </a:buClr>
              <a:buSzPts val="3200"/>
              <a:buFont typeface="Bubblegum Sans"/>
              <a:buNone/>
              <a:defRPr/>
            </a:pPr>
            <a:r>
              <a:rPr kumimoji="0" 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Biện</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pháp</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điệp</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điệp</a:t>
            </a:r>
            <a:r>
              <a:rPr kumimoji="0" lang="en-US" sz="4000" b="1" i="0" u="none" strike="noStrike" kern="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ngữ</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endParaRPr>
          </a:p>
        </p:txBody>
      </p:sp>
    </p:spTree>
    <p:extLst>
      <p:ext uri="{BB962C8B-B14F-4D97-AF65-F5344CB8AC3E}">
        <p14:creationId xmlns:p14="http://schemas.microsoft.com/office/powerpoint/2010/main" val="14104088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11041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095" y="2961564"/>
            <a:ext cx="3690905" cy="4046560"/>
          </a:xfrm>
          <a:prstGeom prst="rect">
            <a:avLst/>
          </a:prstGeom>
        </p:spPr>
      </p:pic>
      <p:sp>
        <p:nvSpPr>
          <p:cNvPr id="3" name="TextBox 2">
            <a:extLst>
              <a:ext uri="{FF2B5EF4-FFF2-40B4-BE49-F238E27FC236}">
                <a16:creationId xmlns:a16="http://schemas.microsoft.com/office/drawing/2014/main" id="{DA2C6920-E4A3-5EA8-BE34-B14A53134CEE}"/>
              </a:ext>
            </a:extLst>
          </p:cNvPr>
          <p:cNvSpPr txBox="1"/>
          <p:nvPr/>
        </p:nvSpPr>
        <p:spPr>
          <a:xfrm>
            <a:off x="161366" y="332148"/>
            <a:ext cx="11894646" cy="707886"/>
          </a:xfrm>
          <a:prstGeom prst="rect">
            <a:avLst/>
          </a:prstGeom>
          <a:noFill/>
        </p:spPr>
        <p:txBody>
          <a:bodyPr wrap="square" rtlCol="0">
            <a:spAutoFit/>
          </a:bodyPr>
          <a:lstStyle/>
          <a:p>
            <a:pPr lvl="0" algn="just"/>
            <a:r>
              <a:rPr lang="en-US" sz="4000" b="1" dirty="0" err="1" smtClean="0">
                <a:solidFill>
                  <a:prstClr val="black"/>
                </a:solidFill>
                <a:latin typeface="Times New Roman" panose="02020603050405020304" pitchFamily="18" charset="0"/>
                <a:cs typeface="Times New Roman" panose="02020603050405020304" pitchFamily="18" charset="0"/>
              </a:rPr>
              <a:t>Bài</a:t>
            </a:r>
            <a:r>
              <a:rPr lang="en-US" sz="4000" b="1" dirty="0" smtClean="0">
                <a:solidFill>
                  <a:prstClr val="black"/>
                </a:solidFill>
                <a:latin typeface="Times New Roman" panose="02020603050405020304" pitchFamily="18" charset="0"/>
                <a:cs typeface="Times New Roman" panose="02020603050405020304" pitchFamily="18" charset="0"/>
              </a:rPr>
              <a:t> 1. </a:t>
            </a:r>
            <a:r>
              <a:rPr lang="vi-VN" sz="4000" b="1" dirty="0" smtClean="0">
                <a:solidFill>
                  <a:prstClr val="black"/>
                </a:solidFill>
                <a:latin typeface="Times New Roman" panose="02020603050405020304" pitchFamily="18" charset="0"/>
                <a:cs typeface="Times New Roman" panose="02020603050405020304" pitchFamily="18" charset="0"/>
              </a:rPr>
              <a:t>Đọc </a:t>
            </a:r>
            <a:r>
              <a:rPr lang="vi-VN" sz="4000" b="1" dirty="0">
                <a:solidFill>
                  <a:prstClr val="black"/>
                </a:solidFill>
                <a:latin typeface="Times New Roman" panose="02020603050405020304" pitchFamily="18" charset="0"/>
                <a:cs typeface="Times New Roman" panose="02020603050405020304" pitchFamily="18" charset="0"/>
              </a:rPr>
              <a:t>bài ca dao dưới đây và trả lời câu hỏi.</a:t>
            </a:r>
          </a:p>
        </p:txBody>
      </p:sp>
      <p:sp>
        <p:nvSpPr>
          <p:cNvPr id="5" name="TextBox 4">
            <a:extLst>
              <a:ext uri="{FF2B5EF4-FFF2-40B4-BE49-F238E27FC236}">
                <a16:creationId xmlns:a16="http://schemas.microsoft.com/office/drawing/2014/main" id="{F5414934-3C7F-83A2-6D49-FE3C0A9F8391}"/>
              </a:ext>
            </a:extLst>
          </p:cNvPr>
          <p:cNvSpPr txBox="1"/>
          <p:nvPr/>
        </p:nvSpPr>
        <p:spPr>
          <a:xfrm>
            <a:off x="-436385" y="1360113"/>
            <a:ext cx="10481480" cy="5114542"/>
          </a:xfrm>
          <a:prstGeom prst="rect">
            <a:avLst/>
          </a:prstGeom>
          <a:noFill/>
        </p:spPr>
        <p:txBody>
          <a:bodyPr wrap="square">
            <a:spAutoFit/>
          </a:bodyPr>
          <a:lstStyle/>
          <a:p>
            <a:pPr lvl="0" algn="ctr">
              <a:lnSpc>
                <a:spcPct val="150000"/>
              </a:lnSpc>
            </a:pPr>
            <a:r>
              <a:rPr lang="vi-VN" sz="3700" b="1" dirty="0">
                <a:solidFill>
                  <a:prstClr val="black"/>
                </a:solidFill>
                <a:latin typeface="Times New Roman" panose="02020603050405020304" pitchFamily="18" charset="0"/>
                <a:cs typeface="Times New Roman" panose="02020603050405020304" pitchFamily="18" charset="0"/>
              </a:rPr>
              <a:t>Người ta đi cấy lấy công</a:t>
            </a:r>
          </a:p>
          <a:p>
            <a:pPr lvl="0" algn="ctr">
              <a:lnSpc>
                <a:spcPct val="150000"/>
              </a:lnSpc>
            </a:pPr>
            <a:r>
              <a:rPr lang="vi-VN" sz="3700" b="1" dirty="0">
                <a:solidFill>
                  <a:prstClr val="black"/>
                </a:solidFill>
                <a:latin typeface="Times New Roman" panose="02020603050405020304" pitchFamily="18" charset="0"/>
                <a:cs typeface="Times New Roman" panose="02020603050405020304" pitchFamily="18" charset="0"/>
              </a:rPr>
              <a:t>Tôi nay đi cấy còn trông nhiều bề</a:t>
            </a:r>
          </a:p>
          <a:p>
            <a:pPr lvl="0" algn="ctr">
              <a:lnSpc>
                <a:spcPct val="150000"/>
              </a:lnSpc>
            </a:pPr>
            <a:r>
              <a:rPr lang="vi-VN" sz="3700" b="1" dirty="0">
                <a:solidFill>
                  <a:prstClr val="black"/>
                </a:solidFill>
                <a:latin typeface="Times New Roman" panose="02020603050405020304" pitchFamily="18" charset="0"/>
                <a:cs typeface="Times New Roman" panose="02020603050405020304" pitchFamily="18" charset="0"/>
              </a:rPr>
              <a:t>Trông trời, trông đất, tr</a:t>
            </a:r>
            <a:r>
              <a:rPr lang="en-US" sz="3700" b="1" dirty="0">
                <a:solidFill>
                  <a:prstClr val="black"/>
                </a:solidFill>
                <a:latin typeface="Times New Roman" panose="02020603050405020304" pitchFamily="18" charset="0"/>
                <a:cs typeface="Times New Roman" panose="02020603050405020304" pitchFamily="18" charset="0"/>
              </a:rPr>
              <a:t>ô</a:t>
            </a:r>
            <a:r>
              <a:rPr lang="vi-VN" sz="3700" b="1" dirty="0">
                <a:solidFill>
                  <a:prstClr val="black"/>
                </a:solidFill>
                <a:latin typeface="Times New Roman" panose="02020603050405020304" pitchFamily="18" charset="0"/>
                <a:cs typeface="Times New Roman" panose="02020603050405020304" pitchFamily="18" charset="0"/>
              </a:rPr>
              <a:t>ng </a:t>
            </a:r>
            <a:r>
              <a:rPr lang="vi-VN" sz="3700" b="1" dirty="0" smtClean="0">
                <a:solidFill>
                  <a:prstClr val="black"/>
                </a:solidFill>
                <a:latin typeface="Times New Roman" panose="02020603050405020304" pitchFamily="18" charset="0"/>
                <a:cs typeface="Times New Roman" panose="02020603050405020304" pitchFamily="18" charset="0"/>
              </a:rPr>
              <a:t>mây</a:t>
            </a:r>
            <a:endParaRPr lang="en-US" sz="3700" b="1" dirty="0" smtClean="0">
              <a:solidFill>
                <a:prstClr val="black"/>
              </a:solidFill>
              <a:latin typeface="Times New Roman" panose="02020603050405020304" pitchFamily="18" charset="0"/>
              <a:cs typeface="Times New Roman" panose="02020603050405020304" pitchFamily="18" charset="0"/>
            </a:endParaRPr>
          </a:p>
          <a:p>
            <a:pPr lvl="0" algn="ctr">
              <a:lnSpc>
                <a:spcPct val="150000"/>
              </a:lnSpc>
            </a:pPr>
            <a:r>
              <a:rPr lang="vi-VN" sz="3700" b="1" dirty="0" smtClean="0">
                <a:solidFill>
                  <a:prstClr val="black"/>
                </a:solidFill>
                <a:latin typeface="Times New Roman" panose="02020603050405020304" pitchFamily="18" charset="0"/>
                <a:cs typeface="Times New Roman" panose="02020603050405020304" pitchFamily="18" charset="0"/>
              </a:rPr>
              <a:t>Trông </a:t>
            </a:r>
            <a:r>
              <a:rPr lang="vi-VN" sz="3700" b="1" dirty="0">
                <a:solidFill>
                  <a:prstClr val="black"/>
                </a:solidFill>
                <a:latin typeface="Times New Roman" panose="02020603050405020304" pitchFamily="18" charset="0"/>
                <a:cs typeface="Times New Roman" panose="02020603050405020304" pitchFamily="18" charset="0"/>
              </a:rPr>
              <a:t>mưa, trông </a:t>
            </a:r>
            <a:r>
              <a:rPr lang="vi-VN" sz="3700" b="1" dirty="0" smtClean="0">
                <a:solidFill>
                  <a:prstClr val="black"/>
                </a:solidFill>
                <a:latin typeface="Times New Roman" panose="02020603050405020304" pitchFamily="18" charset="0"/>
                <a:cs typeface="Times New Roman" panose="02020603050405020304" pitchFamily="18" charset="0"/>
              </a:rPr>
              <a:t>nắng</a:t>
            </a:r>
            <a:r>
              <a:rPr lang="en-US" sz="3700" b="1" dirty="0" smtClean="0">
                <a:solidFill>
                  <a:prstClr val="black"/>
                </a:solidFill>
                <a:latin typeface="Times New Roman" panose="02020603050405020304" pitchFamily="18" charset="0"/>
                <a:cs typeface="Times New Roman" panose="02020603050405020304" pitchFamily="18" charset="0"/>
              </a:rPr>
              <a:t>, </a:t>
            </a:r>
            <a:r>
              <a:rPr lang="en-US" sz="3700" b="1" dirty="0" err="1" smtClean="0">
                <a:solidFill>
                  <a:prstClr val="black"/>
                </a:solidFill>
                <a:latin typeface="Times New Roman" panose="02020603050405020304" pitchFamily="18" charset="0"/>
                <a:cs typeface="Times New Roman" panose="02020603050405020304" pitchFamily="18" charset="0"/>
              </a:rPr>
              <a:t>trông</a:t>
            </a:r>
            <a:r>
              <a:rPr lang="en-US" sz="3700" b="1" dirty="0" smtClean="0">
                <a:solidFill>
                  <a:prstClr val="black"/>
                </a:solidFill>
                <a:latin typeface="Times New Roman" panose="02020603050405020304" pitchFamily="18" charset="0"/>
                <a:cs typeface="Times New Roman" panose="02020603050405020304" pitchFamily="18" charset="0"/>
              </a:rPr>
              <a:t> </a:t>
            </a:r>
            <a:r>
              <a:rPr lang="en-US" sz="3700" b="1" dirty="0" err="1" smtClean="0">
                <a:solidFill>
                  <a:prstClr val="black"/>
                </a:solidFill>
                <a:latin typeface="Times New Roman" panose="02020603050405020304" pitchFamily="18" charset="0"/>
                <a:cs typeface="Times New Roman" panose="02020603050405020304" pitchFamily="18" charset="0"/>
              </a:rPr>
              <a:t>ngày</a:t>
            </a:r>
            <a:r>
              <a:rPr lang="en-US" sz="3700" b="1" dirty="0" smtClean="0">
                <a:solidFill>
                  <a:prstClr val="black"/>
                </a:solidFill>
                <a:latin typeface="Times New Roman" panose="02020603050405020304" pitchFamily="18" charset="0"/>
                <a:cs typeface="Times New Roman" panose="02020603050405020304" pitchFamily="18" charset="0"/>
              </a:rPr>
              <a:t>, </a:t>
            </a:r>
            <a:r>
              <a:rPr lang="en-US" sz="3700" b="1" dirty="0" err="1" smtClean="0">
                <a:solidFill>
                  <a:prstClr val="black"/>
                </a:solidFill>
                <a:latin typeface="Times New Roman" panose="02020603050405020304" pitchFamily="18" charset="0"/>
                <a:cs typeface="Times New Roman" panose="02020603050405020304" pitchFamily="18" charset="0"/>
              </a:rPr>
              <a:t>trông</a:t>
            </a:r>
            <a:r>
              <a:rPr lang="en-US" sz="3700" b="1" dirty="0" smtClean="0">
                <a:solidFill>
                  <a:prstClr val="black"/>
                </a:solidFill>
                <a:latin typeface="Times New Roman" panose="02020603050405020304" pitchFamily="18" charset="0"/>
                <a:cs typeface="Times New Roman" panose="02020603050405020304" pitchFamily="18" charset="0"/>
              </a:rPr>
              <a:t> </a:t>
            </a:r>
            <a:r>
              <a:rPr lang="en-US" sz="3700" b="1" dirty="0" err="1" smtClean="0">
                <a:solidFill>
                  <a:prstClr val="black"/>
                </a:solidFill>
                <a:latin typeface="Times New Roman" panose="02020603050405020304" pitchFamily="18" charset="0"/>
                <a:cs typeface="Times New Roman" panose="02020603050405020304" pitchFamily="18" charset="0"/>
              </a:rPr>
              <a:t>đêm</a:t>
            </a:r>
            <a:r>
              <a:rPr lang="en-US" sz="3700" b="1" dirty="0" smtClean="0">
                <a:solidFill>
                  <a:prstClr val="black"/>
                </a:solidFill>
                <a:latin typeface="Times New Roman" panose="02020603050405020304" pitchFamily="18" charset="0"/>
                <a:cs typeface="Times New Roman" panose="02020603050405020304" pitchFamily="18" charset="0"/>
              </a:rPr>
              <a:t>.</a:t>
            </a:r>
          </a:p>
          <a:p>
            <a:pPr lvl="0" algn="ctr">
              <a:lnSpc>
                <a:spcPct val="150000"/>
              </a:lnSpc>
            </a:pPr>
            <a:r>
              <a:rPr lang="vi-VN" sz="3700" b="1" dirty="0" smtClean="0">
                <a:solidFill>
                  <a:prstClr val="black"/>
                </a:solidFill>
                <a:latin typeface="Times New Roman" panose="02020603050405020304" pitchFamily="18" charset="0"/>
                <a:cs typeface="Times New Roman" panose="02020603050405020304" pitchFamily="18" charset="0"/>
              </a:rPr>
              <a:t> Trông </a:t>
            </a:r>
            <a:r>
              <a:rPr lang="vi-VN" sz="3700" b="1" dirty="0">
                <a:solidFill>
                  <a:prstClr val="black"/>
                </a:solidFill>
                <a:latin typeface="Times New Roman" panose="02020603050405020304" pitchFamily="18" charset="0"/>
                <a:cs typeface="Times New Roman" panose="02020603050405020304" pitchFamily="18" charset="0"/>
              </a:rPr>
              <a:t>cho chân cứng đá mềm</a:t>
            </a:r>
          </a:p>
          <a:p>
            <a:pPr lvl="0" algn="ctr">
              <a:lnSpc>
                <a:spcPct val="150000"/>
              </a:lnSpc>
            </a:pPr>
            <a:r>
              <a:rPr lang="vi-VN" sz="3700" b="1" dirty="0">
                <a:solidFill>
                  <a:prstClr val="black"/>
                </a:solidFill>
                <a:latin typeface="Times New Roman" panose="02020603050405020304" pitchFamily="18" charset="0"/>
                <a:cs typeface="Times New Roman" panose="02020603050405020304" pitchFamily="18" charset="0"/>
              </a:rPr>
              <a:t>Trời yên, biển lặng mới yên tấm lòng.</a:t>
            </a:r>
            <a:endParaRPr kumimoji="0" lang="en-US" sz="37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1649732" y="1027400"/>
            <a:ext cx="310896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7675843" y="1027400"/>
            <a:ext cx="292608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82540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8430321" y="4281267"/>
            <a:ext cx="3866569" cy="25313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82587" y="0"/>
            <a:ext cx="6092042" cy="812509"/>
          </a:xfrm>
          <a:prstGeom prst="rect">
            <a:avLst/>
          </a:prstGeom>
          <a:solidFill>
            <a:schemeClr val="accent1">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7"/>
              <a:lumOff val="176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Thảo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luận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nhóm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cs typeface="Times New Roman" panose="02020603050405020304" pitchFamily="18" charset="0"/>
              </a:rPr>
              <a:t>4</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0" y="1311069"/>
            <a:ext cx="12091916" cy="3416320"/>
          </a:xfrm>
          <a:prstGeom prst="rect">
            <a:avLst/>
          </a:prstGeom>
          <a:noFill/>
        </p:spPr>
        <p:txBody>
          <a:bodyPr wrap="square" rtlCol="0">
            <a:spAutoFit/>
          </a:bodyPr>
          <a:lstStyle/>
          <a:p>
            <a:pPr>
              <a:lnSpc>
                <a:spcPct val="200000"/>
              </a:lnSpc>
            </a:pPr>
            <a:r>
              <a:rPr kumimoji="0" lang="vi-VN" sz="36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sng"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3600" b="1" i="1" u="sng"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en-US" sz="36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baseline="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Gạch</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chân</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trông</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noProof="0" dirty="0" err="1"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600" b="1" u="none" strike="noStrike" kern="1200" cap="none" spc="0" normalizeH="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a:lnSpc>
                <a:spcPct val="200000"/>
              </a:lnSpc>
            </a:pPr>
            <a:r>
              <a:rPr lang="en-US" sz="3600" b="1" i="1" dirty="0" smtClean="0">
                <a:latin typeface="Times New Roman" panose="02020603050405020304" pitchFamily="18" charset="0"/>
                <a:cs typeface="Times New Roman" panose="02020603050405020304" pitchFamily="18" charset="0"/>
              </a:rPr>
              <a:t>+ </a:t>
            </a:r>
            <a:r>
              <a:rPr lang="en-US" sz="3600" b="1" i="1" dirty="0" err="1" smtClean="0">
                <a:latin typeface="Times New Roman" panose="02020603050405020304" pitchFamily="18" charset="0"/>
                <a:cs typeface="Times New Roman" panose="02020603050405020304" pitchFamily="18" charset="0"/>
              </a:rPr>
              <a:t>Việc</a:t>
            </a:r>
            <a:r>
              <a:rPr lang="en-US" sz="3600" b="1" i="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Từ</a:t>
            </a:r>
            <a:r>
              <a:rPr lang="en-US" sz="3600" b="1" dirty="0" smtClean="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lần</a:t>
            </a:r>
            <a:r>
              <a:rPr lang="en-US" sz="3600" b="1" dirty="0">
                <a:latin typeface="Times New Roman" panose="02020603050405020304" pitchFamily="18" charset="0"/>
                <a:cs typeface="Times New Roman" panose="02020603050405020304" pitchFamily="18" charset="0"/>
              </a:rPr>
              <a:t>?</a:t>
            </a:r>
          </a:p>
          <a:p>
            <a:pPr>
              <a:lnSpc>
                <a:spcPct val="200000"/>
              </a:lnSpc>
            </a:pPr>
            <a:r>
              <a:rPr kumimoji="0" lang="vi-VN" sz="3600" b="1" i="1"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1" i="1"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sng"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3600" b="1" i="1" u="sng"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3600" b="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3600" b="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3600" b="1"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600" b="1"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622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0" y="332148"/>
            <a:ext cx="12192000" cy="1323439"/>
          </a:xfrm>
          <a:prstGeom prst="rect">
            <a:avLst/>
          </a:prstGeom>
          <a:noFill/>
        </p:spPr>
        <p:txBody>
          <a:bodyPr wrap="square" rtlCol="0">
            <a:spAutoFit/>
          </a:bodyPr>
          <a:lstStyle/>
          <a:p>
            <a:pPr lvl="0"/>
            <a:r>
              <a:rPr lang="en-US" sz="4000" b="1" dirty="0" err="1" smtClean="0">
                <a:solidFill>
                  <a:prstClr val="black"/>
                </a:solidFill>
                <a:latin typeface="Times New Roman" panose="02020603050405020304" pitchFamily="18" charset="0"/>
                <a:cs typeface="Times New Roman" panose="02020603050405020304" pitchFamily="18" charset="0"/>
              </a:rPr>
              <a:t>Bài</a:t>
            </a:r>
            <a:r>
              <a:rPr lang="en-US" sz="4000" b="1" dirty="0" smtClean="0">
                <a:solidFill>
                  <a:prstClr val="black"/>
                </a:solidFill>
                <a:latin typeface="Times New Roman" panose="02020603050405020304" pitchFamily="18" charset="0"/>
                <a:cs typeface="Times New Roman" panose="02020603050405020304" pitchFamily="18" charset="0"/>
              </a:rPr>
              <a:t> 2. </a:t>
            </a:r>
            <a:r>
              <a:rPr lang="vi-VN" sz="4000" b="1" dirty="0">
                <a:solidFill>
                  <a:prstClr val="black"/>
                </a:solidFill>
                <a:latin typeface="Times New Roman" panose="02020603050405020304" pitchFamily="18" charset="0"/>
                <a:cs typeface="Times New Roman" panose="02020603050405020304" pitchFamily="18" charset="0"/>
              </a:rPr>
              <a:t>Từ nào được lặp lại trong câu tục ngữ dưới đây? </a:t>
            </a:r>
            <a:r>
              <a:rPr lang="vi-VN" sz="4000" b="1" dirty="0" smtClean="0">
                <a:solidFill>
                  <a:prstClr val="black"/>
                </a:solidFill>
                <a:latin typeface="Times New Roman" panose="02020603050405020304" pitchFamily="18" charset="0"/>
                <a:cs typeface="Times New Roman" panose="02020603050405020304" pitchFamily="18" charset="0"/>
              </a:rPr>
              <a:t>Việc </a:t>
            </a:r>
            <a:r>
              <a:rPr lang="vi-VN" sz="4000" b="1" dirty="0">
                <a:solidFill>
                  <a:prstClr val="black"/>
                </a:solidFill>
                <a:latin typeface="Times New Roman" panose="02020603050405020304" pitchFamily="18" charset="0"/>
                <a:cs typeface="Times New Roman" panose="02020603050405020304" pitchFamily="18" charset="0"/>
              </a:rPr>
              <a:t>lặp lại từ đó có tác dụng gì?</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21744" y="2117422"/>
            <a:ext cx="10481480" cy="905056"/>
          </a:xfrm>
          <a:prstGeom prst="rect">
            <a:avLst/>
          </a:prstGeom>
          <a:noFill/>
        </p:spPr>
        <p:txBody>
          <a:bodyPr wrap="square">
            <a:spAutoFit/>
          </a:bodyPr>
          <a:lstStyle/>
          <a:p>
            <a:pPr lvl="0" algn="ctr">
              <a:lnSpc>
                <a:spcPct val="150000"/>
              </a:lnSpc>
            </a:pPr>
            <a:r>
              <a:rPr lang="en-US" sz="4000" b="1" dirty="0" err="1" smtClean="0">
                <a:solidFill>
                  <a:prstClr val="black"/>
                </a:solidFill>
                <a:latin typeface="Times New Roman" panose="02020603050405020304" pitchFamily="18" charset="0"/>
                <a:cs typeface="Times New Roman" panose="02020603050405020304" pitchFamily="18" charset="0"/>
              </a:rPr>
              <a:t>Học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ăn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học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nói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học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gói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học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mở</a:t>
            </a:r>
            <a:r>
              <a:rPr lang="en-US" sz="4000" b="1" dirty="0" smtClean="0">
                <a:solidFill>
                  <a:prstClr val="black"/>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1551258" y="951664"/>
            <a:ext cx="420624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060446" y="1651186"/>
            <a:ext cx="292608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271846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TotalTime>
  <Words>654</Words>
  <Application>Microsoft Office PowerPoint</Application>
  <PresentationFormat>Widescreen</PresentationFormat>
  <Paragraphs>70</Paragraphs>
  <Slides>20</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.Vn3DH</vt:lpstr>
      <vt:lpstr>.VnArial</vt:lpstr>
      <vt:lpstr>Arial</vt:lpstr>
      <vt:lpstr>Bubblegum Sans</vt:lpstr>
      <vt:lpstr>Calibri</vt:lpstr>
      <vt:lpstr>Calibri Light</vt:lpstr>
      <vt:lpstr>Cambria</vt:lpstr>
      <vt:lpstr>等线</vt:lpstr>
      <vt:lpstr>DM Sans Bold</vt:lpstr>
      <vt:lpstr>Times New Roman</vt:lpstr>
      <vt:lpstr>阿里妈妈刀隶体</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2024-07-29T06:54:03Z</dcterms:created>
  <dcterms:modified xsi:type="dcterms:W3CDTF">2025-04-03T11:07:34Z</dcterms:modified>
</cp:coreProperties>
</file>