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94" r:id="rId5"/>
    <p:sldId id="256" r:id="rId6"/>
    <p:sldId id="258" r:id="rId7"/>
    <p:sldId id="275" r:id="rId8"/>
    <p:sldId id="266" r:id="rId9"/>
    <p:sldId id="276" r:id="rId10"/>
    <p:sldId id="277" r:id="rId11"/>
    <p:sldId id="289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al-Rounded" panose="020B0500000000000000" charset="0"/>
      <p:regular r:id="rId18"/>
    </p:embeddedFont>
    <p:embeddedFont>
      <p:font typeface="HP-211" panose="020B0604020202020204"/>
      <p:regular r:id="rId19"/>
      <p:bold r:id="rId20"/>
      <p:italic r:id="rId21"/>
      <p:boldItalic r:id="rId22"/>
    </p:embeddedFont>
    <p:embeddedFont>
      <p:font typeface="DFPOP1-W9" panose="020B0600070205080204" charset="-128"/>
      <p:regular r:id="rId23"/>
    </p:embeddedFont>
    <p:embeddedFont>
      <p:font typeface="宋体" panose="02010600030101010101" pitchFamily="2" charset="-122"/>
      <p:regular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4"/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C4D836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5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" y="117380"/>
            <a:ext cx="9144000" cy="47045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3524492"/>
            <a:ext cx="9144000" cy="161900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9" y="204728"/>
            <a:ext cx="1131425" cy="141428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27" y="2808139"/>
            <a:ext cx="877868" cy="87786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54" y="3589038"/>
            <a:ext cx="1722310" cy="1722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E4965A-D87F-A484-BFE6-0F11C010709D}"/>
              </a:ext>
            </a:extLst>
          </p:cNvPr>
          <p:cNvSpPr/>
          <p:nvPr/>
        </p:nvSpPr>
        <p:spPr>
          <a:xfrm>
            <a:off x="723002" y="736266"/>
            <a:ext cx="7727212" cy="1223412"/>
          </a:xfrm>
          <a:prstGeom prst="rect">
            <a:avLst/>
          </a:prstGeom>
          <a:noFill/>
        </p:spPr>
        <p:txBody>
          <a:bodyPr spcFirstLastPara="1" wrap="squar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5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75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1905001" y="2170730"/>
            <a:ext cx="4649138" cy="9607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lvl="1" defTabSz="342892">
              <a:defRPr/>
            </a:pPr>
            <a:r>
              <a:rPr lang="en-US" altLang="zh-CN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1A6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xmlns="" id="{45156564-9DF7-AC92-7DC7-D6906B845DAE}"/>
              </a:ext>
            </a:extLst>
          </p:cNvPr>
          <p:cNvSpPr/>
          <p:nvPr/>
        </p:nvSpPr>
        <p:spPr>
          <a:xfrm>
            <a:off x="3259285" y="3076295"/>
            <a:ext cx="5190929" cy="947602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lnSpc>
                <a:spcPct val="130000"/>
              </a:lnSpc>
              <a:defRPr/>
            </a:pP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Lê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/>
                </a:solidFill>
                <a:latin typeface="HP001 4 hàng" panose="020B06030503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endParaRPr lang="en-US" sz="2100" b="1" i="1" dirty="0">
              <a:solidFill>
                <a:schemeClr val="tx1"/>
              </a:solidFill>
              <a:latin typeface="HP001 4 hàng" panose="020B06030503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2216864" y="2872683"/>
            <a:ext cx="4927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6600"/>
                </a:solidFill>
                <a:latin typeface="HP-211" panose="020B08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zh-CN" altLang="en-US" sz="4000" b="1" dirty="0">
              <a:solidFill>
                <a:srgbClr val="FF6600"/>
              </a:solidFill>
              <a:latin typeface="HP-211" panose="020B08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4057112" y="1730844"/>
            <a:ext cx="12474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40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2063578" y="1608023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MeDiVang-ThanhThao_469ez">
            <a:hlinkClick r:id="" action="ppaction://media"/>
            <a:extLst>
              <a:ext uri="{FF2B5EF4-FFF2-40B4-BE49-F238E27FC236}">
                <a16:creationId xmlns:a16="http://schemas.microsoft.com/office/drawing/2014/main" xmlns="" id="{D0E5AFA0-AA40-4DC5-AB62-9722AD73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22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3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790FE3-1E94-4349-A1D8-A99BC6E8F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06" y="569192"/>
            <a:ext cx="5714563" cy="3957066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Em thấy những gì trong bức tranh?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257264" y="43925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Theo em, bạn nhỏ nên làm gì? Vì sao?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5242C1-1D04-44D4-9943-4C2A8CF18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02"/>
          <a:stretch/>
        </p:blipFill>
        <p:spPr>
          <a:xfrm>
            <a:off x="209944" y="0"/>
            <a:ext cx="4447779" cy="236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737BA1-C0FE-4AEC-87FC-ED1DB6DB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3" y="-7892"/>
            <a:ext cx="4247000" cy="2375708"/>
          </a:xfrm>
          <a:prstGeom prst="rect">
            <a:avLst/>
          </a:prstGeom>
        </p:spPr>
      </p:pic>
      <p:sp>
        <p:nvSpPr>
          <p:cNvPr id="5" name="Shape 666"/>
          <p:cNvSpPr txBox="1"/>
          <p:nvPr/>
        </p:nvSpPr>
        <p:spPr>
          <a:xfrm>
            <a:off x="4657723" y="2852521"/>
            <a:ext cx="448627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361950">
              <a:lnSpc>
                <a:spcPct val="150000"/>
              </a:lnSpc>
            </a:pP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361950">
              <a:lnSpc>
                <a:spcPct val="150000"/>
              </a:lnSpc>
            </a:pP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4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</a:p>
          <a:p>
            <a:pPr indent="228600" algn="r">
              <a:lnSpc>
                <a:spcPct val="150000"/>
              </a:lnSpc>
              <a:spcAft>
                <a:spcPts val="0"/>
              </a:spcAft>
            </a:pPr>
            <a:r>
              <a:rPr lang="en-US" sz="1400" i="1" dirty="0">
                <a:effectLst/>
                <a:latin typeface="Arial"/>
                <a:ea typeface="Arial"/>
              </a:rPr>
              <a:t>(</a:t>
            </a:r>
            <a:r>
              <a:rPr lang="en-US" sz="1400" i="1" dirty="0" err="1">
                <a:effectLst/>
                <a:latin typeface="Arial"/>
                <a:ea typeface="Arial"/>
              </a:rPr>
              <a:t>Phỏng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theo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Truyện</a:t>
            </a:r>
            <a:r>
              <a:rPr lang="en-US" sz="1400" i="1" dirty="0">
                <a:effectLst/>
                <a:latin typeface="Arial"/>
                <a:ea typeface="Arial"/>
              </a:rPr>
              <a:t> </a:t>
            </a:r>
            <a:r>
              <a:rPr lang="en-US" sz="1400" i="1" dirty="0" err="1">
                <a:effectLst/>
                <a:latin typeface="Arial"/>
                <a:ea typeface="Arial"/>
              </a:rPr>
              <a:t>cổ</a:t>
            </a:r>
            <a:r>
              <a:rPr lang="en-US" sz="1400" i="1" dirty="0">
                <a:effectLst/>
                <a:latin typeface="Arial"/>
                <a:ea typeface="Arial"/>
              </a:rPr>
              <a:t> Grim)</a:t>
            </a:r>
          </a:p>
        </p:txBody>
      </p:sp>
      <p:sp>
        <p:nvSpPr>
          <p:cNvPr id="7" name="Shape 660"/>
          <p:cNvSpPr txBox="1"/>
          <p:nvPr/>
        </p:nvSpPr>
        <p:spPr>
          <a:xfrm>
            <a:off x="177138" y="2850398"/>
            <a:ext cx="4200525" cy="233693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!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400" dirty="0" err="1">
                <a:effectLst/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400" dirty="0">
                <a:effectLst/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400" dirty="0" err="1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4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endParaRPr lang="en-US" sz="1400" dirty="0">
              <a:effectLst/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0732" y="2417861"/>
            <a:ext cx="2058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MẸ </a:t>
            </a:r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 NHÀ</a:t>
            </a:r>
          </a:p>
        </p:txBody>
      </p:sp>
      <p:pic>
        <p:nvPicPr>
          <p:cNvPr id="3" name="Khi mẹ vắng n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3998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 hidden="1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4944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 hidden="1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7723224" y="40647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 hidden="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2824719" y="84528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 hidden="1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1700768" y="11961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 hidden="1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91013" y="156895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 hidden="1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91123" y="21154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648956" y="202881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29731" y="25547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7556" y="291714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087356" y="291714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429746" y="3164796"/>
            <a:ext cx="53240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367250" y="3167292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 hidden="1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825206" y="3660096"/>
            <a:ext cx="542044" cy="350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7D68E159-C670-49F3-9A64-0FB682A284C4}"/>
              </a:ext>
            </a:extLst>
          </p:cNvPr>
          <p:cNvSpPr/>
          <p:nvPr/>
        </p:nvSpPr>
        <p:spPr>
          <a:xfrm>
            <a:off x="76201" y="-172583"/>
            <a:ext cx="9143999" cy="58756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khu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rừng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nọ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sống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hôm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trước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kiếm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cỏ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dặn</a:t>
            </a: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- Ai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đừng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GB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!  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Chỉ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khi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nấp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gần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đó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  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Đợi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xa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nó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gõ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giả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GB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nói</a:t>
            </a:r>
            <a:r>
              <a:rPr lang="en-GB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marL="285750" indent="-285750" algn="just">
              <a:lnSpc>
                <a:spcPct val="132000"/>
              </a:lnSpc>
              <a:spcAft>
                <a:spcPts val="0"/>
              </a:spcAft>
              <a:buFontTx/>
              <a:buChar char="-"/>
            </a:pPr>
            <a:r>
              <a:rPr lang="en-GB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GB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GB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GB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GB" sz="1800" dirty="0" err="1" smtClean="0"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GB" sz="18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  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đành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bỏ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pPr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sau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về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.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 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Nghe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đúng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ra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và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tíu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tít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khoe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</a:p>
          <a:p>
            <a:pPr marL="285750" indent="-285750" algn="just">
              <a:lnSpc>
                <a:spcPct val="132000"/>
              </a:lnSpc>
              <a:spcAft>
                <a:spcPts val="0"/>
              </a:spcAft>
              <a:buFontTx/>
              <a:buChar char="-"/>
            </a:pP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Lúc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vắng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tiếng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cửa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giọng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nên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1800" dirty="0" smtClean="0">
                <a:solidFill>
                  <a:schemeClr val="tx1"/>
                </a:solidFill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  <a:p>
            <a:pPr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err="1" smtClean="0">
                <a:latin typeface="Arial-Rounded" charset="0"/>
                <a:ea typeface="Arial-Rounded" charset="0"/>
                <a:cs typeface="Arial-Rounded" charset="0"/>
              </a:rPr>
              <a:t>Dê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mẹ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xoa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đàn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con:</a:t>
            </a:r>
          </a:p>
          <a:p>
            <a:pPr algn="just">
              <a:lnSpc>
                <a:spcPct val="132000"/>
              </a:lnSpc>
              <a:spcAft>
                <a:spcPts val="0"/>
              </a:spcAft>
            </a:pPr>
            <a:r>
              <a:rPr lang="en-US" sz="1800" dirty="0" smtClean="0">
                <a:latin typeface="Arial-Rounded" charset="0"/>
                <a:ea typeface="Arial-Rounded" charset="0"/>
                <a:cs typeface="Arial-Rounded" charset="0"/>
              </a:rPr>
              <a:t>-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Các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con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ngoan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1800" dirty="0" err="1">
                <a:latin typeface="Arial-Rounded" charset="0"/>
                <a:ea typeface="Arial-Rounded" charset="0"/>
                <a:cs typeface="Arial-Rounded" charset="0"/>
              </a:rPr>
              <a:t>lắm</a:t>
            </a:r>
            <a:r>
              <a:rPr lang="en-US" sz="1800" dirty="0">
                <a:latin typeface="Arial-Rounded" charset="0"/>
                <a:ea typeface="Arial-Rounded" charset="0"/>
                <a:cs typeface="Arial-Rounded" charset="0"/>
              </a:rPr>
              <a:t>!</a:t>
            </a:r>
            <a:endParaRPr lang="en-GB" sz="1800" dirty="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(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Phỏng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theo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Truyện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latin typeface="Arial"/>
                <a:ea typeface="Arial"/>
              </a:rPr>
              <a:t>cổ</a:t>
            </a:r>
            <a:r>
              <a:rPr lang="en-US" sz="1800" i="1" dirty="0">
                <a:solidFill>
                  <a:srgbClr val="FF0000"/>
                </a:solidFill>
                <a:latin typeface="Arial"/>
                <a:ea typeface="Arial"/>
              </a:rPr>
              <a:t>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10481" y="417414"/>
            <a:ext cx="280643" cy="30143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685174" y="339098"/>
            <a:ext cx="304245" cy="22903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364223" y="1017858"/>
            <a:ext cx="283977" cy="2616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10481" y="1468544"/>
            <a:ext cx="261382" cy="2765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2920694" y="1485204"/>
            <a:ext cx="286628" cy="25984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74236" y="1864244"/>
            <a:ext cx="278976" cy="28144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789939" y="2216930"/>
            <a:ext cx="253587" cy="2616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40070" y="2561741"/>
            <a:ext cx="414592" cy="32870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9969" y="3059092"/>
            <a:ext cx="274834" cy="2963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505265" y="2926476"/>
            <a:ext cx="329917" cy="29917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25482" y="303800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75299" y="290678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90891" y="4142422"/>
            <a:ext cx="265269" cy="25738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43" y="4101838"/>
            <a:ext cx="524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7" grpId="0"/>
      <p:bldP spid="38" grpId="0"/>
      <p:bldP spid="44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A2C345DF-CF54-42A2-82D9-AC69AA50A51A}"/>
              </a:ext>
            </a:extLst>
          </p:cNvPr>
          <p:cNvSpPr/>
          <p:nvPr/>
        </p:nvSpPr>
        <p:spPr>
          <a:xfrm>
            <a:off x="76201" y="-172583"/>
            <a:ext cx="9143999" cy="56795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MẸ VẮNG NHÀ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Trong khu rừng nọ có một đàn dê con sống cùng mẹ. Một hôm, trước khi đi kiếm cỏ, dê mẹ dặn con: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latin typeface="Arial-Rounded" charset="0"/>
                <a:ea typeface="Arial-Rounded" charset="0"/>
                <a:cs typeface="Arial-Rounded" charset="0"/>
              </a:rPr>
              <a:t>- Ai đến gọi cửa, các con đừng mở nhé! Chỉ mở cửa khi nghe tiếng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Một con sói nấp gần đó. Đợi dê mẹ đi xa, nó gõ cửa và giả giọng dê mẹ.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Nhớ lời mẹ, đàn dê con nói:</a:t>
            </a:r>
          </a:p>
          <a:p>
            <a:pPr indent="228600" algn="just">
              <a:lnSpc>
                <a:spcPct val="132000"/>
              </a:lnSpc>
              <a:spcAft>
                <a:spcPts val="0"/>
              </a:spcAft>
            </a:pPr>
            <a:r>
              <a:rPr lang="en-GB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- Không phải giọng mẹ. Không mở cửa.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solidFill>
                  <a:schemeClr val="accent5">
                    <a:lumMod val="50000"/>
                  </a:schemeClr>
                </a:solidFill>
                <a:latin typeface="Arial-Rounded" charset="0"/>
                <a:ea typeface="Arial-Rounded" charset="0"/>
                <a:cs typeface="Arial-Rounded" charset="0"/>
              </a:rPr>
              <a:t>Sói đành bỏ đi. 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Một lúc sau, dê mẹ về. Nghe đúng tiếng mẹ, đàn dê con ra mở cửa và tíu tít khoe:</a:t>
            </a:r>
          </a:p>
          <a:p>
            <a:pPr indent="266700" algn="just">
              <a:lnSpc>
                <a:spcPct val="132000"/>
              </a:lnSpc>
              <a:spcAft>
                <a:spcPts val="0"/>
              </a:spcAft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Lúc mẹ đi vắng, có tiếng gọi cửa, nhưng không phải giọng của mẹ nên chúng con không mở.</a:t>
            </a:r>
          </a:p>
          <a:p>
            <a:pPr indent="361950">
              <a:lnSpc>
                <a:spcPct val="150000"/>
              </a:lnSpc>
            </a:pPr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Dê mẹ xoa đầu đàn con:</a:t>
            </a:r>
          </a:p>
          <a:p>
            <a:pPr indent="266700"/>
            <a:r>
              <a:rPr lang="en-US" sz="1800">
                <a:latin typeface="Arial-Rounded" charset="0"/>
                <a:ea typeface="Arial-Rounded" charset="0"/>
                <a:cs typeface="Arial-Rounded" charset="0"/>
              </a:rPr>
              <a:t>- Các con ngoan lắm!</a:t>
            </a:r>
            <a:endParaRPr lang="en-GB" sz="1800">
              <a:latin typeface="Arial-Rounded" charset="0"/>
              <a:ea typeface="Arial-Rounded" charset="0"/>
              <a:cs typeface="Arial-Rounded" charset="0"/>
            </a:endParaRPr>
          </a:p>
          <a:p>
            <a:pPr algn="r"/>
            <a:r>
              <a:rPr lang="en-US" sz="1800" i="1">
                <a:solidFill>
                  <a:srgbClr val="FF0000"/>
                </a:solidFill>
                <a:latin typeface="Arial"/>
                <a:ea typeface="Arial"/>
              </a:rPr>
              <a:t>(Phỏng theo Truyện cổ Grim)</a:t>
            </a:r>
            <a:endParaRPr lang="zh-CN" altLang="en-US" sz="1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E43FDCD-5BCB-413B-B719-F6287EB41BA8}"/>
              </a:ext>
            </a:extLst>
          </p:cNvPr>
          <p:cNvSpPr/>
          <p:nvPr/>
        </p:nvSpPr>
        <p:spPr>
          <a:xfrm>
            <a:off x="76201" y="3429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9AC77F4-5B5E-4871-BE63-279D023EB274}"/>
              </a:ext>
            </a:extLst>
          </p:cNvPr>
          <p:cNvSpPr/>
          <p:nvPr/>
        </p:nvSpPr>
        <p:spPr>
          <a:xfrm>
            <a:off x="76201" y="14478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F4D3222-9035-43FE-A42C-725C3EF86E98}"/>
              </a:ext>
            </a:extLst>
          </p:cNvPr>
          <p:cNvSpPr/>
          <p:nvPr/>
        </p:nvSpPr>
        <p:spPr>
          <a:xfrm>
            <a:off x="76201" y="2908300"/>
            <a:ext cx="444500" cy="444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ysClr val="windowText" lastClr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7937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606</Words>
  <Application>Microsoft Office PowerPoint</Application>
  <PresentationFormat>On-screen Show (16:9)</PresentationFormat>
  <Paragraphs>80</Paragraphs>
  <Slides>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华康少女文字W5</vt:lpstr>
      <vt:lpstr>Calibri</vt:lpstr>
      <vt:lpstr>Times New Roman</vt:lpstr>
      <vt:lpstr>Arial-Rounded</vt:lpstr>
      <vt:lpstr>Arial</vt:lpstr>
      <vt:lpstr>HP-211</vt:lpstr>
      <vt:lpstr>DFPOP1-W9</vt:lpstr>
      <vt:lpstr>字魂17号-萌趣果冻体</vt:lpstr>
      <vt:lpstr>宋体</vt:lpstr>
      <vt:lpstr>HP001 4 hàng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89</cp:revision>
  <dcterms:created xsi:type="dcterms:W3CDTF">2020-08-13T09:19:08Z</dcterms:created>
  <dcterms:modified xsi:type="dcterms:W3CDTF">2025-04-04T07:26:56Z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