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8" r:id="rId6"/>
    <p:sldId id="275" r:id="rId7"/>
    <p:sldId id="266" r:id="rId8"/>
    <p:sldId id="276" r:id="rId9"/>
    <p:sldId id="289" r:id="rId10"/>
    <p:sldId id="277" r:id="rId11"/>
    <p:sldId id="302" r:id="rId12"/>
    <p:sldId id="295" r:id="rId13"/>
    <p:sldId id="296" r:id="rId14"/>
    <p:sldId id="305" r:id="rId15"/>
    <p:sldId id="297" r:id="rId16"/>
    <p:sldId id="298" r:id="rId17"/>
    <p:sldId id="299" r:id="rId18"/>
    <p:sldId id="306" r:id="rId19"/>
    <p:sldId id="300" r:id="rId20"/>
    <p:sldId id="301" r:id="rId21"/>
    <p:sldId id="292" r:id="rId22"/>
    <p:sldId id="294" r:id="rId23"/>
    <p:sldId id="267" r:id="rId24"/>
    <p:sldId id="279" r:id="rId25"/>
    <p:sldId id="268" r:id="rId26"/>
    <p:sldId id="281" r:id="rId27"/>
    <p:sldId id="269" r:id="rId28"/>
    <p:sldId id="282" r:id="rId29"/>
    <p:sldId id="270" r:id="rId30"/>
    <p:sldId id="283" r:id="rId31"/>
    <p:sldId id="271" r:id="rId32"/>
    <p:sldId id="284" r:id="rId33"/>
    <p:sldId id="285" r:id="rId34"/>
    <p:sldId id="272" r:id="rId35"/>
    <p:sldId id="286" r:id="rId36"/>
    <p:sldId id="273" r:id="rId37"/>
    <p:sldId id="287" r:id="rId38"/>
    <p:sldId id="274"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Arial-Rounded" panose="020B0500000000000000" charset="0"/>
      <p:regular r:id="rId45"/>
    </p:embeddedFont>
    <p:embeddedFont>
      <p:font typeface="DFPOP1-W9" panose="020B0600070205080204" charset="-128"/>
      <p:regular r:id="rId46"/>
    </p:embeddedFont>
    <p:embeddedFont>
      <p:font typeface="微软雅黑" panose="020B0503020204020204" pitchFamily="34" charset="-122"/>
      <p:regular r:id="rId47"/>
      <p:bold r:id="rId48"/>
    </p:embeddedFont>
    <p:embeddedFont>
      <p:font typeface="宋体" panose="02010600030101010101" pitchFamily="2" charset="-122"/>
      <p:regular r:id="rId49"/>
    </p:embeddedFont>
    <p:embeddedFont>
      <p:font typeface="HP001 4 hàng" panose="020B0603050302020204" pitchFamily="34" charset="0"/>
      <p:regular r:id="rId50"/>
      <p:bold r:id="rId51"/>
    </p:embeddedFont>
  </p:embeddedFontLst>
  <p:custDataLst>
    <p:tags r:id="rId5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89"/>
            <p14:sldId id="277"/>
            <p14:sldId id="302"/>
            <p14:sldId id="295"/>
            <p14:sldId id="296"/>
            <p14:sldId id="305"/>
            <p14:sldId id="297"/>
            <p14:sldId id="298"/>
            <p14:sldId id="299"/>
            <p14:sldId id="306"/>
            <p14:sldId id="300"/>
            <p14:sldId id="301"/>
            <p14:sldId id="292"/>
            <p14:sldId id="294"/>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4CA420"/>
    <a:srgbClr val="679C31"/>
    <a:srgbClr val="920000"/>
    <a:srgbClr val="F56636"/>
    <a:srgbClr val="EF2A19"/>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524" y="5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2025/4/4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2025/4/4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2025/4/4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298064"/>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1867193" y="2091359"/>
            <a:ext cx="5448007" cy="687339"/>
          </a:xfrm>
          <a:prstGeom prst="rect">
            <a:avLst/>
          </a:prstGeom>
          <a:noFill/>
        </p:spPr>
        <p:txBody>
          <a:bodyPr wrap="none" rtlCol="0">
            <a:prstTxWarp prst="textDoubleWave1">
              <a:avLst/>
            </a:prstTxWarp>
            <a:spAutoFit/>
          </a:bodyPr>
          <a:lstStyle/>
          <a:p>
            <a:r>
              <a:rPr lang="en-US" altLang="zh-CN" sz="3600" dirty="0" err="1">
                <a:solidFill>
                  <a:srgbClr val="FF6600"/>
                </a:solidFill>
                <a:latin typeface="Time New Roman"/>
                <a:ea typeface="Arial-Rounded" panose="020B0500000000000000" pitchFamily="34" charset="-93"/>
                <a:cs typeface="Arial-Rounded" panose="020B0500000000000000" pitchFamily="34" charset="-93"/>
                <a:sym typeface="+mn-lt"/>
              </a:rPr>
              <a:t>Chú</a:t>
            </a:r>
            <a:r>
              <a:rPr lang="en-US" altLang="zh-CN" sz="3600" dirty="0">
                <a:solidFill>
                  <a:srgbClr val="FF6600"/>
                </a:solidFill>
                <a:latin typeface="Time New Roman"/>
                <a:ea typeface="Arial-Rounded" panose="020B0500000000000000" pitchFamily="34" charset="-93"/>
                <a:cs typeface="Arial-Rounded" panose="020B0500000000000000" pitchFamily="34" charset="-93"/>
                <a:sym typeface="+mn-lt"/>
              </a:rPr>
              <a:t> </a:t>
            </a:r>
            <a:r>
              <a:rPr lang="en-US" altLang="zh-CN" sz="3600" dirty="0" err="1">
                <a:solidFill>
                  <a:srgbClr val="FF6600"/>
                </a:solidFill>
                <a:latin typeface="Time New Roman"/>
                <a:ea typeface="Arial-Rounded" panose="020B0500000000000000" pitchFamily="34" charset="-93"/>
                <a:cs typeface="Arial-Rounded" panose="020B0500000000000000" pitchFamily="34" charset="-93"/>
                <a:sym typeface="+mn-lt"/>
              </a:rPr>
              <a:t>bé</a:t>
            </a:r>
            <a:r>
              <a:rPr lang="en-US" altLang="zh-CN" sz="3600" dirty="0">
                <a:solidFill>
                  <a:srgbClr val="FF6600"/>
                </a:solidFill>
                <a:latin typeface="Time New Roman"/>
                <a:ea typeface="Arial-Rounded" panose="020B0500000000000000" pitchFamily="34" charset="-93"/>
                <a:cs typeface="Arial-Rounded" panose="020B0500000000000000" pitchFamily="34" charset="-93"/>
                <a:sym typeface="+mn-lt"/>
              </a:rPr>
              <a:t> </a:t>
            </a:r>
            <a:r>
              <a:rPr lang="en-US" altLang="zh-CN" sz="3600" dirty="0" err="1">
                <a:solidFill>
                  <a:srgbClr val="FF6600"/>
                </a:solidFill>
                <a:latin typeface="Time New Roman"/>
                <a:ea typeface="Arial-Rounded" panose="020B0500000000000000" pitchFamily="34" charset="-93"/>
                <a:cs typeface="Arial-Rounded" panose="020B0500000000000000" pitchFamily="34" charset="-93"/>
                <a:sym typeface="+mn-lt"/>
              </a:rPr>
              <a:t>chăn</a:t>
            </a:r>
            <a:r>
              <a:rPr lang="en-US" altLang="zh-CN" sz="3600" dirty="0">
                <a:solidFill>
                  <a:srgbClr val="FF6600"/>
                </a:solidFill>
                <a:latin typeface="Time New Roman"/>
                <a:ea typeface="Arial-Rounded" panose="020B0500000000000000" pitchFamily="34" charset="-93"/>
                <a:cs typeface="Arial-Rounded" panose="020B0500000000000000" pitchFamily="34" charset="-93"/>
                <a:sym typeface="+mn-lt"/>
              </a:rPr>
              <a:t> </a:t>
            </a:r>
            <a:r>
              <a:rPr lang="en-US" altLang="zh-CN" sz="3600" dirty="0" err="1" smtClean="0">
                <a:solidFill>
                  <a:srgbClr val="FF6600"/>
                </a:solidFill>
                <a:latin typeface="Time New Roman"/>
                <a:ea typeface="Arial-Rounded" panose="020B0500000000000000" pitchFamily="34" charset="-93"/>
                <a:cs typeface="Arial-Rounded" panose="020B0500000000000000" pitchFamily="34" charset="-93"/>
                <a:sym typeface="+mn-lt"/>
              </a:rPr>
              <a:t>cừu</a:t>
            </a:r>
            <a:endParaRPr lang="en-US" altLang="zh-CN" sz="3600" dirty="0" smtClean="0">
              <a:solidFill>
                <a:srgbClr val="FF6600"/>
              </a:solidFill>
              <a:latin typeface="Time New Roman"/>
              <a:ea typeface="Arial-Rounded" panose="020B0500000000000000" pitchFamily="34" charset="-93"/>
              <a:cs typeface="Arial-Rounded" panose="020B0500000000000000" pitchFamily="34" charset="-93"/>
              <a:sym typeface="+mn-lt"/>
            </a:endParaRPr>
          </a:p>
          <a:p>
            <a:endParaRPr lang="en-US" altLang="zh-CN" sz="3600" dirty="0">
              <a:solidFill>
                <a:srgbClr val="FF6600"/>
              </a:solidFill>
              <a:latin typeface="Time New Roman"/>
              <a:ea typeface="Arial-Rounded" panose="020B0500000000000000" pitchFamily="34" charset="-93"/>
              <a:cs typeface="Arial-Rounded" panose="020B0500000000000000" pitchFamily="34" charset="-93"/>
              <a:sym typeface="+mn-lt"/>
            </a:endParaRPr>
          </a:p>
          <a:p>
            <a:r>
              <a:rPr lang="en-US" altLang="zh-CN" sz="3600" dirty="0" err="1" smtClean="0">
                <a:solidFill>
                  <a:srgbClr val="FF6600"/>
                </a:solidFill>
                <a:latin typeface="Time New Roman"/>
                <a:ea typeface="Arial-Rounded" panose="020B0500000000000000" pitchFamily="34" charset="-93"/>
                <a:cs typeface="Arial-Rounded" panose="020B0500000000000000" pitchFamily="34" charset="-93"/>
                <a:sym typeface="+mn-lt"/>
              </a:rPr>
              <a:t>Môn</a:t>
            </a:r>
            <a:r>
              <a:rPr lang="en-US" altLang="zh-CN" sz="3600" dirty="0" smtClean="0">
                <a:solidFill>
                  <a:srgbClr val="FF6600"/>
                </a:solidFill>
                <a:latin typeface="Time New Roman"/>
                <a:ea typeface="Arial-Rounded" panose="020B0500000000000000" pitchFamily="34" charset="-93"/>
                <a:cs typeface="Arial-Rounded" panose="020B0500000000000000" pitchFamily="34" charset="-93"/>
                <a:sym typeface="+mn-lt"/>
              </a:rPr>
              <a:t>: </a:t>
            </a:r>
            <a:r>
              <a:rPr lang="en-US" altLang="zh-CN" sz="3600" dirty="0" err="1" smtClean="0">
                <a:solidFill>
                  <a:srgbClr val="FF6600"/>
                </a:solidFill>
                <a:latin typeface="Time New Roman"/>
                <a:ea typeface="Arial-Rounded" panose="020B0500000000000000" pitchFamily="34" charset="-93"/>
                <a:cs typeface="Arial-Rounded" panose="020B0500000000000000" pitchFamily="34" charset="-93"/>
                <a:sym typeface="+mn-lt"/>
              </a:rPr>
              <a:t>Tiếng</a:t>
            </a:r>
            <a:r>
              <a:rPr lang="en-US" altLang="zh-CN" sz="3600" dirty="0" smtClean="0">
                <a:solidFill>
                  <a:srgbClr val="FF6600"/>
                </a:solidFill>
                <a:latin typeface="Time New Roman"/>
                <a:ea typeface="Arial-Rounded" panose="020B0500000000000000" pitchFamily="34" charset="-93"/>
                <a:cs typeface="Arial-Rounded" panose="020B0500000000000000" pitchFamily="34" charset="-93"/>
                <a:sym typeface="+mn-lt"/>
              </a:rPr>
              <a:t> </a:t>
            </a:r>
            <a:r>
              <a:rPr lang="en-US" altLang="zh-CN" sz="3600" dirty="0" err="1" smtClean="0">
                <a:solidFill>
                  <a:srgbClr val="FF6600"/>
                </a:solidFill>
                <a:latin typeface="Time New Roman"/>
                <a:ea typeface="Arial-Rounded" panose="020B0500000000000000" pitchFamily="34" charset="-93"/>
                <a:cs typeface="Arial-Rounded" panose="020B0500000000000000" pitchFamily="34" charset="-93"/>
                <a:sym typeface="+mn-lt"/>
              </a:rPr>
              <a:t>Việt</a:t>
            </a:r>
            <a:endParaRPr lang="zh-CN" altLang="en-US" sz="3600" dirty="0">
              <a:solidFill>
                <a:srgbClr val="FF6600"/>
              </a:solidFill>
              <a:latin typeface="Time New Roman"/>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1218649"/>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3380871"/>
            <a:ext cx="3711272" cy="1200329"/>
          </a:xfrm>
          <a:prstGeom prst="rect">
            <a:avLst/>
          </a:prstGeom>
        </p:spPr>
        <p:txBody>
          <a:bodyPr wrap="none">
            <a:spAutoFit/>
          </a:bodyPr>
          <a:lstStyle/>
          <a:p>
            <a:pPr>
              <a:lnSpc>
                <a:spcPct val="150000"/>
              </a:lnSpc>
            </a:pPr>
            <a:r>
              <a:rPr lang="en-US" altLang="zh-CN" sz="2400" b="1" kern="0" dirty="0" err="1">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Giáo</a:t>
            </a:r>
            <a:r>
              <a:rPr lang="en-US" altLang="zh-CN" sz="2400" b="1" kern="0" dirty="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 </a:t>
            </a:r>
            <a:r>
              <a:rPr lang="en-US" altLang="zh-CN" sz="2400" b="1" kern="0" dirty="0" err="1"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viên</a:t>
            </a:r>
            <a:r>
              <a:rPr lang="en-US" altLang="zh-CN" sz="2400" b="1" kern="0" dirty="0"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 </a:t>
            </a:r>
            <a:r>
              <a:rPr lang="en-US" altLang="zh-CN" sz="2400" b="1" kern="0" dirty="0" err="1"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Lê</a:t>
            </a:r>
            <a:r>
              <a:rPr lang="en-US" altLang="zh-CN" sz="2400" b="1" kern="0" dirty="0"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 </a:t>
            </a:r>
            <a:r>
              <a:rPr lang="en-US" altLang="zh-CN" sz="2400" b="1" kern="0" dirty="0" err="1"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Thị</a:t>
            </a:r>
            <a:r>
              <a:rPr lang="en-US" altLang="zh-CN" sz="2400" b="1" kern="0" dirty="0"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 </a:t>
            </a:r>
            <a:r>
              <a:rPr lang="en-US" altLang="zh-CN" sz="2400" b="1" kern="0" dirty="0" err="1"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rPr>
              <a:t>Trang</a:t>
            </a:r>
            <a:endParaRPr lang="en-US" altLang="zh-CN" sz="2400" b="1" kern="0" dirty="0" smtClean="0">
              <a:solidFill>
                <a:srgbClr val="FF0000"/>
              </a:solidFill>
              <a:latin typeface="HP001 4 hàng" panose="020B0603050302020204" pitchFamily="34" charset="0"/>
              <a:ea typeface="微软雅黑" panose="020B0503020204020204" pitchFamily="34" charset="-122"/>
              <a:cs typeface="Times New Roman" panose="02020603050405020304" pitchFamily="18" charset="0"/>
            </a:endParaRPr>
          </a:p>
          <a:p>
            <a:pPr>
              <a:lnSpc>
                <a:spcPct val="150000"/>
              </a:lnSpc>
            </a:pPr>
            <a:r>
              <a:rPr lang="en-US" altLang="zh-CN" sz="2400" b="1" kern="0" dirty="0" err="1" smtClean="0">
                <a:solidFill>
                  <a:srgbClr val="FF0000"/>
                </a:solidFill>
                <a:effectLst/>
                <a:latin typeface="HP001 4 hàng" panose="020B0603050302020204" pitchFamily="34" charset="0"/>
                <a:ea typeface="微软雅黑" panose="020B0503020204020204" pitchFamily="34" charset="-122"/>
                <a:cs typeface="Times New Roman" panose="02020603050405020304" pitchFamily="18" charset="0"/>
              </a:rPr>
              <a:t>Lớp</a:t>
            </a:r>
            <a:r>
              <a:rPr lang="en-US" altLang="zh-CN" sz="2400" b="1" kern="0" dirty="0" smtClean="0">
                <a:solidFill>
                  <a:srgbClr val="FF0000"/>
                </a:solidFill>
                <a:effectLst/>
                <a:latin typeface="HP001 4 hàng" panose="020B0603050302020204" pitchFamily="34" charset="0"/>
                <a:ea typeface="微软雅黑" panose="020B0503020204020204" pitchFamily="34" charset="-122"/>
                <a:cs typeface="Times New Roman" panose="02020603050405020304" pitchFamily="18" charset="0"/>
              </a:rPr>
              <a:t>: 1A6</a:t>
            </a:r>
            <a:endParaRPr lang="zh-CN" altLang="zh-CN" sz="2400" kern="100" dirty="0">
              <a:solidFill>
                <a:srgbClr val="FF0000"/>
              </a:solidFill>
              <a:effectLst/>
              <a:latin typeface="HP001 4 hàng" panose="020B060305030202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46" y="761733"/>
            <a:ext cx="8828467" cy="2062103"/>
          </a:xfrm>
          <a:prstGeom prst="rect">
            <a:avLst/>
          </a:prstGeom>
        </p:spPr>
        <p:txBody>
          <a:bodyPr wrap="square">
            <a:spAutoFit/>
          </a:bodyPr>
          <a:lstStyle/>
          <a:p>
            <a:pPr algn="just"/>
            <a:r>
              <a:rPr lang="en-US" sz="3200" dirty="0" smtClean="0">
                <a:latin typeface="Times New Roman" panose="02020603050405020304" pitchFamily="18" charset="0"/>
                <a:ea typeface="Arial-Rounded" charset="-93"/>
                <a:cs typeface="Times New Roman" panose="02020603050405020304" pitchFamily="18" charset="0"/>
              </a:rPr>
              <a:t>     </a:t>
            </a:r>
            <a:r>
              <a:rPr lang="vi-VN" sz="3200" dirty="0" smtClean="0">
                <a:latin typeface="Times New Roman" panose="02020603050405020304" pitchFamily="18" charset="0"/>
                <a:ea typeface="Arial-Rounded" charset="-93"/>
                <a:cs typeface="Times New Roman" panose="02020603050405020304" pitchFamily="18" charset="0"/>
              </a:rPr>
              <a:t>Ngày </a:t>
            </a:r>
            <a:r>
              <a:rPr lang="en-US" sz="3200" dirty="0" err="1">
                <a:latin typeface="Times New Roman" panose="02020603050405020304" pitchFamily="18" charset="0"/>
                <a:ea typeface="Arial-Rounded" charset="-93"/>
                <a:cs typeface="Times New Roman" panose="02020603050405020304" pitchFamily="18" charset="0"/>
              </a:rPr>
              <a:t>xưa</a:t>
            </a:r>
            <a:r>
              <a:rPr lang="vi-VN" sz="3200" dirty="0">
                <a:latin typeface="Times New Roman" panose="02020603050405020304" pitchFamily="18" charset="0"/>
                <a:ea typeface="Arial-Rounded" charset="-93"/>
                <a:cs typeface="Times New Roman" panose="02020603050405020304" pitchFamily="18" charset="0"/>
              </a:rPr>
              <a:t> </a:t>
            </a:r>
            <a:r>
              <a:rPr lang="en-US" sz="3200" dirty="0" err="1">
                <a:latin typeface="Times New Roman" panose="02020603050405020304" pitchFamily="18" charset="0"/>
                <a:ea typeface="Arial-Rounded" charset="-93"/>
                <a:cs typeface="Times New Roman" panose="02020603050405020304" pitchFamily="18" charset="0"/>
              </a:rPr>
              <a:t>có</a:t>
            </a:r>
            <a:r>
              <a:rPr lang="vi-VN" sz="3200" dirty="0">
                <a:latin typeface="Times New Roman" panose="02020603050405020304" pitchFamily="18" charset="0"/>
                <a:ea typeface="Arial-Rounded" charset="-93"/>
                <a:cs typeface="Times New Roman" panose="02020603050405020304" pitchFamily="18" charset="0"/>
              </a:rPr>
              <a:t> một chú bé chăn </a:t>
            </a:r>
            <a:r>
              <a:rPr lang="en-US" sz="3200" dirty="0" err="1">
                <a:latin typeface="Times New Roman" panose="02020603050405020304" pitchFamily="18" charset="0"/>
                <a:ea typeface="Arial-Rounded" charset="-93"/>
                <a:cs typeface="Times New Roman" panose="02020603050405020304" pitchFamily="18" charset="0"/>
              </a:rPr>
              <a:t>cừu</a:t>
            </a:r>
            <a:r>
              <a:rPr lang="vi-VN" sz="3200" dirty="0">
                <a:latin typeface="Times New Roman" panose="02020603050405020304" pitchFamily="18" charset="0"/>
                <a:ea typeface="Arial-Rounded" charset="-93"/>
                <a:cs typeface="Times New Roman" panose="02020603050405020304" pitchFamily="18" charset="0"/>
              </a:rPr>
              <a:t> thường th</a:t>
            </a:r>
            <a:r>
              <a:rPr lang="en-US" sz="3200" dirty="0">
                <a:latin typeface="Times New Roman" panose="02020603050405020304" pitchFamily="18" charset="0"/>
                <a:ea typeface="Arial-Rounded" charset="-93"/>
                <a:cs typeface="Times New Roman" panose="02020603050405020304" pitchFamily="18" charset="0"/>
              </a:rPr>
              <a:t>ả</a:t>
            </a:r>
            <a:r>
              <a:rPr lang="vi-VN" sz="3200" dirty="0">
                <a:latin typeface="Times New Roman" panose="02020603050405020304" pitchFamily="18" charset="0"/>
                <a:ea typeface="Arial-Rounded" charset="-93"/>
                <a:cs typeface="Times New Roman" panose="02020603050405020304" pitchFamily="18" charset="0"/>
              </a:rPr>
              <a:t> </a:t>
            </a:r>
            <a:r>
              <a:rPr lang="en-US" sz="3200" dirty="0" err="1">
                <a:latin typeface="Times New Roman" panose="02020603050405020304" pitchFamily="18" charset="0"/>
                <a:ea typeface="Arial-Rounded" charset="-93"/>
                <a:cs typeface="Times New Roman" panose="02020603050405020304" pitchFamily="18" charset="0"/>
              </a:rPr>
              <a:t>cừu</a:t>
            </a:r>
            <a:r>
              <a:rPr lang="en-US" sz="3200"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gần chân núi.</a:t>
            </a:r>
            <a:r>
              <a:rPr lang="en-US" sz="3200"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Một hôm thấy buồn quá</a:t>
            </a:r>
            <a:r>
              <a:rPr lang="vi-VN" sz="3200">
                <a:latin typeface="Times New Roman" panose="02020603050405020304" pitchFamily="18" charset="0"/>
                <a:ea typeface="Arial-Rounded" charset="-93"/>
                <a:cs typeface="Times New Roman" panose="02020603050405020304" pitchFamily="18" charset="0"/>
              </a:rPr>
              <a:t>, </a:t>
            </a:r>
            <a:r>
              <a:rPr lang="vi-VN" sz="3200" smtClean="0">
                <a:latin typeface="Times New Roman" panose="02020603050405020304" pitchFamily="18" charset="0"/>
                <a:ea typeface="Arial-Rounded" charset="-93"/>
                <a:cs typeface="Times New Roman" panose="02020603050405020304" pitchFamily="18" charset="0"/>
              </a:rPr>
              <a:t>ch</a:t>
            </a:r>
            <a:r>
              <a:rPr lang="en-US" sz="3200">
                <a:latin typeface="Times New Roman" panose="02020603050405020304" pitchFamily="18" charset="0"/>
                <a:ea typeface="Arial-Rounded" charset="-93"/>
                <a:cs typeface="Times New Roman" panose="02020603050405020304" pitchFamily="18" charset="0"/>
              </a:rPr>
              <a:t>ú</a:t>
            </a:r>
            <a:r>
              <a:rPr lang="vi-VN" sz="3200" smtClean="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nghĩ ra một trò đùa cho </a:t>
            </a:r>
            <a:r>
              <a:rPr lang="en-US" sz="3200" dirty="0" err="1">
                <a:latin typeface="Times New Roman" panose="02020603050405020304" pitchFamily="18" charset="0"/>
                <a:ea typeface="Arial-Rounded" charset="-93"/>
                <a:cs typeface="Times New Roman" panose="02020603050405020304" pitchFamily="18" charset="0"/>
              </a:rPr>
              <a:t>vui</a:t>
            </a:r>
            <a:r>
              <a:rPr lang="vi-VN" sz="3200" dirty="0">
                <a:latin typeface="Times New Roman" panose="02020603050405020304" pitchFamily="18" charset="0"/>
                <a:ea typeface="Arial-Rounded" charset="-93"/>
                <a:cs typeface="Times New Roman" panose="02020603050405020304" pitchFamily="18" charset="0"/>
              </a:rPr>
              <a:t>. </a:t>
            </a:r>
            <a:r>
              <a:rPr lang="en-US" sz="3200"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Chú giả v</a:t>
            </a:r>
            <a:r>
              <a:rPr lang="en-US" sz="3200" dirty="0">
                <a:latin typeface="Times New Roman" panose="02020603050405020304" pitchFamily="18" charset="0"/>
                <a:ea typeface="Arial-Rounded" charset="-93"/>
                <a:cs typeface="Times New Roman" panose="02020603050405020304" pitchFamily="18" charset="0"/>
              </a:rPr>
              <a:t>ờ</a:t>
            </a:r>
            <a:r>
              <a:rPr lang="vi-VN" sz="3200" dirty="0">
                <a:latin typeface="Times New Roman" panose="02020603050405020304" pitchFamily="18" charset="0"/>
                <a:ea typeface="Arial-Rounded" charset="-93"/>
                <a:cs typeface="Times New Roman" panose="02020603050405020304" pitchFamily="18" charset="0"/>
              </a:rPr>
              <a:t> kêu toáng lên:</a:t>
            </a:r>
          </a:p>
          <a:p>
            <a:pPr algn="just"/>
            <a:r>
              <a:rPr lang="en-US" sz="3200" dirty="0" smtClean="0">
                <a:latin typeface="Times New Roman" panose="02020603050405020304" pitchFamily="18" charset="0"/>
                <a:ea typeface="Arial-Rounded" charset="-93"/>
                <a:cs typeface="Times New Roman" panose="02020603050405020304" pitchFamily="18" charset="0"/>
              </a:rPr>
              <a:t>    </a:t>
            </a:r>
            <a:r>
              <a:rPr lang="vi-VN" sz="3200" dirty="0" smtClean="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Sói! Sói! C</a:t>
            </a:r>
            <a:r>
              <a:rPr lang="en-US" sz="3200" dirty="0" err="1">
                <a:latin typeface="Times New Roman" panose="02020603050405020304" pitchFamily="18" charset="0"/>
                <a:ea typeface="Arial-Rounded" charset="-93"/>
                <a:cs typeface="Times New Roman" panose="02020603050405020304" pitchFamily="18" charset="0"/>
              </a:rPr>
              <a:t>ứu</a:t>
            </a:r>
            <a:r>
              <a:rPr lang="vi-VN" sz="3200" dirty="0">
                <a:latin typeface="Times New Roman" panose="02020603050405020304" pitchFamily="18" charset="0"/>
                <a:ea typeface="Arial-Rounded" charset="-93"/>
                <a:cs typeface="Times New Roman" panose="02020603050405020304" pitchFamily="18" charset="0"/>
              </a:rPr>
              <a:t> tôi với!</a:t>
            </a:r>
            <a:endParaRPr lang="en-US" sz="3200" dirty="0">
              <a:latin typeface="Times New Roman" panose="02020603050405020304" pitchFamily="18" charset="0"/>
              <a:ea typeface="Arial-Rounded" charset="-93"/>
              <a:cs typeface="Times New Roman" panose="02020603050405020304" pitchFamily="18" charset="0"/>
            </a:endParaRPr>
          </a:p>
        </p:txBody>
      </p:sp>
    </p:spTree>
    <p:extLst>
      <p:ext uri="{BB962C8B-B14F-4D97-AF65-F5344CB8AC3E}">
        <p14:creationId xmlns:p14="http://schemas.microsoft.com/office/powerpoint/2010/main" val="348944427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400">
                <a:latin typeface="Times New Roman" panose="02020603050405020304" pitchFamily="18" charset="0"/>
                <a:ea typeface="Arial-Rounded" charset="-93"/>
                <a:cs typeface="Times New Roman" panose="02020603050405020304" pitchFamily="18" charset="0"/>
              </a:rPr>
              <a:t>	</a:t>
            </a:r>
            <a:endParaRPr lang="en-US" sz="2400" smtClean="0">
              <a:latin typeface="Times New Roman" panose="02020603050405020304" pitchFamily="18" charset="0"/>
              <a:ea typeface="Arial-Rounded" charset="-93"/>
              <a:cs typeface="Times New Roman" panose="02020603050405020304" pitchFamily="18" charset="0"/>
            </a:endParaRPr>
          </a:p>
          <a:p>
            <a:pPr algn="just"/>
            <a:endParaRPr lang="en-US" sz="2400">
              <a:latin typeface="Times New Roman" panose="02020603050405020304" pitchFamily="18" charset="0"/>
              <a:ea typeface="Arial-Rounded" charset="-93"/>
              <a:cs typeface="Times New Roman" panose="02020603050405020304" pitchFamily="18" charset="0"/>
            </a:endParaRPr>
          </a:p>
          <a:p>
            <a:pPr algn="just"/>
            <a:r>
              <a:rPr lang="en-US" sz="2400" smtClean="0">
                <a:latin typeface="Times New Roman" panose="02020603050405020304" pitchFamily="18" charset="0"/>
                <a:ea typeface="Arial-Rounded" charset="-93"/>
                <a:cs typeface="Times New Roman" panose="02020603050405020304" pitchFamily="18" charset="0"/>
              </a:rPr>
              <a:t>	</a:t>
            </a:r>
            <a:r>
              <a:rPr lang="vi-VN" sz="2400" smtClean="0">
                <a:latin typeface="Times New Roman" panose="02020603050405020304" pitchFamily="18" charset="0"/>
                <a:ea typeface="Arial-Rounded" charset="-93"/>
                <a:cs typeface="Times New Roman" panose="02020603050405020304" pitchFamily="18" charset="0"/>
              </a:rPr>
              <a:t>Nghe </a:t>
            </a:r>
            <a:r>
              <a:rPr lang="vi-VN" sz="2400" dirty="0">
                <a:latin typeface="Times New Roman" panose="02020603050405020304" pitchFamily="18" charset="0"/>
                <a:ea typeface="Arial-Rounded" charset="-93"/>
                <a:cs typeface="Times New Roman" panose="02020603050405020304" pitchFamily="18" charset="0"/>
              </a:rPr>
              <a:t>tiếng kêu cứu, mấy bác nông dân đang làm việc gần đấy tức tốc chạy tới. Nhưng họ không thấy sói đâu. Thấy vậy, </a:t>
            </a:r>
            <a:r>
              <a:rPr lang="vi-VN" sz="2400">
                <a:latin typeface="Times New Roman" panose="02020603050405020304" pitchFamily="18" charset="0"/>
                <a:ea typeface="Arial-Rounded" charset="-93"/>
                <a:cs typeface="Times New Roman" panose="02020603050405020304" pitchFamily="18" charset="0"/>
              </a:rPr>
              <a:t>chú </a:t>
            </a:r>
            <a:endParaRPr lang="en-US" sz="2400" smtClean="0">
              <a:latin typeface="Times New Roman" panose="02020603050405020304" pitchFamily="18" charset="0"/>
              <a:ea typeface="Arial-Rounded" charset="-93"/>
              <a:cs typeface="Times New Roman" panose="02020603050405020304" pitchFamily="18" charset="0"/>
            </a:endParaRPr>
          </a:p>
          <a:p>
            <a:pPr algn="just"/>
            <a:r>
              <a:rPr lang="vi-VN" sz="2400" smtClean="0">
                <a:latin typeface="Times New Roman" panose="02020603050405020304" pitchFamily="18" charset="0"/>
                <a:ea typeface="Arial-Rounded" charset="-93"/>
                <a:cs typeface="Times New Roman" panose="02020603050405020304" pitchFamily="18" charset="0"/>
              </a:rPr>
              <a:t>khoái </a:t>
            </a:r>
            <a:r>
              <a:rPr lang="vi-VN" sz="2400" dirty="0">
                <a:latin typeface="Times New Roman" panose="02020603050405020304" pitchFamily="18" charset="0"/>
                <a:ea typeface="Arial-Rounded" charset="-93"/>
                <a:cs typeface="Times New Roman" panose="02020603050405020304" pitchFamily="18" charset="0"/>
              </a:rPr>
              <a:t>chí lắm.</a:t>
            </a:r>
          </a:p>
          <a:p>
            <a:pPr algn="just"/>
            <a:r>
              <a:rPr lang="en-US" sz="2400">
                <a:latin typeface="Times New Roman" panose="02020603050405020304" pitchFamily="18" charset="0"/>
                <a:ea typeface="Arial-Rounded" charset="-93"/>
                <a:cs typeface="Times New Roman" panose="02020603050405020304" pitchFamily="18" charset="0"/>
              </a:rPr>
              <a:t>	</a:t>
            </a:r>
            <a:r>
              <a:rPr lang="en-US" sz="3200" i="1" dirty="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623512" y="648101"/>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cxnSp>
        <p:nvCxnSpPr>
          <p:cNvPr id="7" name="Straight Connector 6"/>
          <p:cNvCxnSpPr/>
          <p:nvPr/>
        </p:nvCxnSpPr>
        <p:spPr>
          <a:xfrm flipV="1">
            <a:off x="353801" y="1835888"/>
            <a:ext cx="1099315" cy="1607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96637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47528"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8354" y="62674"/>
            <a:ext cx="8648164" cy="1077218"/>
          </a:xfrm>
          <a:prstGeom prst="rect">
            <a:avLst/>
          </a:prstGeom>
        </p:spPr>
        <p:txBody>
          <a:bodyPr wrap="square">
            <a:spAutoFit/>
          </a:bodyPr>
          <a:lstStyle/>
          <a:p>
            <a:r>
              <a:rPr lang="vi-VN" sz="3200" dirty="0">
                <a:latin typeface="Times New Roman" panose="02020603050405020304" pitchFamily="18" charset="0"/>
                <a:ea typeface="Arial-Rounded" charset="-93"/>
                <a:cs typeface="Times New Roman" panose="02020603050405020304" pitchFamily="18" charset="0"/>
              </a:rPr>
              <a:t>Nghe tiếng kêu cứu, mấy bác nông dân đang làm việc gần đấy tức tốc chạy tới. </a:t>
            </a:r>
            <a:endParaRPr lang="en-US" sz="3200" dirty="0"/>
          </a:p>
        </p:txBody>
      </p:sp>
      <p:sp>
        <p:nvSpPr>
          <p:cNvPr id="3" name="Lưu đồ: Đường kết nối 11">
            <a:extLst>
              <a:ext uri="{FF2B5EF4-FFF2-40B4-BE49-F238E27FC236}">
                <a16:creationId xmlns:a16="http://schemas.microsoft.com/office/drawing/2014/main" xmlns="" id="{1135EE4B-5550-4B97-845A-2EEF22904286}"/>
              </a:ext>
            </a:extLst>
          </p:cNvPr>
          <p:cNvSpPr/>
          <p:nvPr/>
        </p:nvSpPr>
        <p:spPr>
          <a:xfrm>
            <a:off x="376847" y="25040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H="1">
            <a:off x="4127679" y="160986"/>
            <a:ext cx="135228" cy="328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863408" y="691434"/>
            <a:ext cx="135228" cy="328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681732" y="691432"/>
            <a:ext cx="135228" cy="328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623775" y="691433"/>
            <a:ext cx="135228" cy="3284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4590" y="1648605"/>
            <a:ext cx="4934941" cy="584775"/>
          </a:xfrm>
          <a:prstGeom prst="rect">
            <a:avLst/>
          </a:prstGeom>
        </p:spPr>
        <p:txBody>
          <a:bodyPr wrap="none">
            <a:spAutoFit/>
          </a:bodyPr>
          <a:lstStyle/>
          <a:p>
            <a:r>
              <a:rPr lang="vi-VN" sz="3200" dirty="0">
                <a:latin typeface="Times New Roman" panose="02020603050405020304" pitchFamily="18" charset="0"/>
                <a:ea typeface="Arial-Rounded" charset="-93"/>
                <a:cs typeface="Times New Roman" panose="02020603050405020304" pitchFamily="18" charset="0"/>
              </a:rPr>
              <a:t>Thấy vậy, chú khoái chí lắm.</a:t>
            </a:r>
            <a:endParaRPr lang="en-US" sz="3200" dirty="0"/>
          </a:p>
        </p:txBody>
      </p:sp>
      <p:sp>
        <p:nvSpPr>
          <p:cNvPr id="10" name="Lưu đồ: Đường kết nối 11">
            <a:extLst>
              <a:ext uri="{FF2B5EF4-FFF2-40B4-BE49-F238E27FC236}">
                <a16:creationId xmlns:a16="http://schemas.microsoft.com/office/drawing/2014/main" xmlns="" id="{1135EE4B-5550-4B97-845A-2EEF22904286}"/>
              </a:ext>
            </a:extLst>
          </p:cNvPr>
          <p:cNvSpPr/>
          <p:nvPr/>
        </p:nvSpPr>
        <p:spPr>
          <a:xfrm>
            <a:off x="376847" y="171001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9841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287" y="1164687"/>
            <a:ext cx="8063426" cy="584775"/>
          </a:xfrm>
          <a:prstGeom prst="rect">
            <a:avLst/>
          </a:prstGeom>
        </p:spPr>
        <p:txBody>
          <a:bodyPr wrap="none">
            <a:spAutoFit/>
          </a:bodyPr>
          <a:lstStyle/>
          <a:p>
            <a:pPr algn="just">
              <a:spcAft>
                <a:spcPts val="0"/>
              </a:spcAft>
            </a:pPr>
            <a:r>
              <a:rPr lang="en-US" sz="3200" dirty="0" err="1">
                <a:solidFill>
                  <a:srgbClr val="FF0000"/>
                </a:solidFill>
                <a:latin typeface="Times New Roman" panose="02020603050405020304" pitchFamily="18" charset="0"/>
                <a:ea typeface="Times New Roman" panose="02020603050405020304" pitchFamily="18" charset="0"/>
              </a:rPr>
              <a:t>tức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tốc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ngay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lập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gấp</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81547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751" y="489535"/>
            <a:ext cx="8145888" cy="2062103"/>
          </a:xfrm>
          <a:prstGeom prst="rect">
            <a:avLst/>
          </a:prstGeom>
        </p:spPr>
        <p:txBody>
          <a:bodyPr wrap="square">
            <a:spAutoFit/>
          </a:bodyPr>
          <a:lstStyle/>
          <a:p>
            <a:pPr algn="just"/>
            <a:r>
              <a:rPr lang="en-US" sz="3200" dirty="0" smtClean="0">
                <a:latin typeface="Times New Roman" panose="02020603050405020304" pitchFamily="18" charset="0"/>
                <a:ea typeface="Arial-Rounded" charset="-93"/>
                <a:cs typeface="Times New Roman" panose="02020603050405020304" pitchFamily="18" charset="0"/>
              </a:rPr>
              <a:t>     </a:t>
            </a:r>
            <a:r>
              <a:rPr lang="vi-VN" sz="3200" dirty="0" smtClean="0">
                <a:latin typeface="Times New Roman" panose="02020603050405020304" pitchFamily="18" charset="0"/>
                <a:ea typeface="Arial-Rounded" charset="-93"/>
                <a:cs typeface="Times New Roman" panose="02020603050405020304" pitchFamily="18" charset="0"/>
              </a:rPr>
              <a:t>Nghe </a:t>
            </a:r>
            <a:r>
              <a:rPr lang="vi-VN" sz="3200" dirty="0">
                <a:latin typeface="Times New Roman" panose="02020603050405020304" pitchFamily="18" charset="0"/>
                <a:ea typeface="Arial-Rounded" charset="-93"/>
                <a:cs typeface="Times New Roman" panose="02020603050405020304" pitchFamily="18" charset="0"/>
              </a:rPr>
              <a:t>tiếng kêu cứu, mấy bác nông dân đang làm việc gần đấy tức tốc chạy tới. Nhưng họ không thấy sói đâu. Thấy vậy, chú khoái chí lắm.</a:t>
            </a:r>
          </a:p>
        </p:txBody>
      </p:sp>
    </p:spTree>
    <p:extLst>
      <p:ext uri="{BB962C8B-B14F-4D97-AF65-F5344CB8AC3E}">
        <p14:creationId xmlns:p14="http://schemas.microsoft.com/office/powerpoint/2010/main" val="22032661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4733211"/>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sz="2400">
                <a:latin typeface="Times New Roman" panose="02020603050405020304" pitchFamily="18" charset="0"/>
                <a:ea typeface="Arial-Rounded" charset="-93"/>
                <a:cs typeface="Times New Roman" panose="02020603050405020304" pitchFamily="18" charset="0"/>
              </a:rPr>
              <a:t>	</a:t>
            </a:r>
            <a:endParaRPr lang="en-US" sz="2400" smtClean="0">
              <a:latin typeface="Times New Roman" panose="02020603050405020304" pitchFamily="18" charset="0"/>
              <a:ea typeface="Arial-Rounded" charset="-93"/>
              <a:cs typeface="Times New Roman" panose="02020603050405020304" pitchFamily="18" charset="0"/>
            </a:endParaRPr>
          </a:p>
          <a:p>
            <a:pPr algn="just"/>
            <a:endParaRPr lang="en-US" sz="2400">
              <a:latin typeface="Times New Roman" panose="02020603050405020304" pitchFamily="18" charset="0"/>
              <a:ea typeface="Arial-Rounded" charset="-93"/>
              <a:cs typeface="Times New Roman" panose="02020603050405020304" pitchFamily="18" charset="0"/>
            </a:endParaRPr>
          </a:p>
          <a:p>
            <a:pPr algn="just"/>
            <a:r>
              <a:rPr lang="en-US" sz="2400" smtClean="0">
                <a:latin typeface="Times New Roman" panose="02020603050405020304" pitchFamily="18" charset="0"/>
                <a:ea typeface="Arial-Rounded" charset="-93"/>
                <a:cs typeface="Times New Roman" panose="02020603050405020304" pitchFamily="18" charset="0"/>
              </a:rPr>
              <a:t>	</a:t>
            </a:r>
            <a:r>
              <a:rPr lang="vi-VN" sz="2400" smtClean="0">
                <a:latin typeface="Times New Roman" panose="02020603050405020304" pitchFamily="18" charset="0"/>
                <a:ea typeface="Arial-Rounded" charset="-93"/>
                <a:cs typeface="Times New Roman" panose="02020603050405020304" pitchFamily="18" charset="0"/>
              </a:rPr>
              <a:t>Mấy </a:t>
            </a:r>
            <a:r>
              <a:rPr lang="vi-VN" sz="2400" dirty="0">
                <a:latin typeface="Times New Roman" panose="02020603050405020304" pitchFamily="18" charset="0"/>
                <a:ea typeface="Arial-Rounded" charset="-93"/>
                <a:cs typeface="Times New Roman" panose="02020603050405020304" pitchFamily="18"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a:latin typeface="Times New Roman" panose="02020603050405020304" pitchFamily="18" charset="0"/>
                <a:ea typeface="Arial-Rounded" charset="-93"/>
                <a:cs typeface="Times New Roman" panose="02020603050405020304" pitchFamily="18" charset="0"/>
              </a:rPr>
              <a:t>c</a:t>
            </a:r>
            <a:r>
              <a:rPr lang="vi-VN" sz="2400" dirty="0">
                <a:latin typeface="Times New Roman" panose="02020603050405020304" pitchFamily="18" charset="0"/>
                <a:ea typeface="Arial-Rounded" charset="-93"/>
                <a:cs typeface="Times New Roman" panose="02020603050405020304" pitchFamily="18" charset="0"/>
              </a:rPr>
              <a:t>ừu</a:t>
            </a:r>
            <a:r>
              <a:rPr lang="vi-VN" sz="2400" dirty="0">
                <a:latin typeface="Arial-Rounded" charset="-93"/>
                <a:ea typeface="Arial-Rounded" charset="-93"/>
                <a:cs typeface="Arial-Rounded" charset="-93"/>
              </a:rPr>
              <a:t>.</a:t>
            </a:r>
          </a:p>
          <a:p>
            <a:r>
              <a:rPr lang="en-US" sz="3200" i="1" dirty="0">
                <a:latin typeface="Arial-Rounded" charset="-93"/>
                <a:ea typeface="Arial-Rounded" charset="-93"/>
                <a:cs typeface="Arial-Rounded" charset="-93"/>
              </a:rPr>
              <a:t>						</a:t>
            </a:r>
            <a:r>
              <a:rPr lang="en-US" sz="3200" i="1">
                <a:latin typeface="Arial-Rounded" charset="-93"/>
                <a:ea typeface="Arial-Rounded" charset="-93"/>
                <a:cs typeface="Arial-Rounded" charset="-93"/>
              </a:rPr>
              <a:t>	</a:t>
            </a: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609335" y="64810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cxnSp>
        <p:nvCxnSpPr>
          <p:cNvPr id="7" name="Straight Connector 6"/>
          <p:cNvCxnSpPr/>
          <p:nvPr/>
        </p:nvCxnSpPr>
        <p:spPr>
          <a:xfrm>
            <a:off x="4782506" y="1383081"/>
            <a:ext cx="137803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56841" y="1383081"/>
            <a:ext cx="10831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0310" y="2116728"/>
            <a:ext cx="108312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4674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7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7528"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5"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539" y="1014065"/>
            <a:ext cx="6370655" cy="584775"/>
          </a:xfrm>
          <a:prstGeom prst="rect">
            <a:avLst/>
          </a:prstGeom>
        </p:spPr>
        <p:txBody>
          <a:bodyPr wrap="none">
            <a:spAutoFit/>
          </a:bodyPr>
          <a:lstStyle/>
          <a:p>
            <a:r>
              <a:rPr lang="vi-VN" sz="3200" dirty="0">
                <a:latin typeface="Times New Roman" panose="02020603050405020304" pitchFamily="18" charset="0"/>
                <a:ea typeface="Arial-Rounded" charset="-93"/>
                <a:cs typeface="Times New Roman" panose="02020603050405020304" pitchFamily="18" charset="0"/>
              </a:rPr>
              <a:t>Chú hốt hoảng kêu gào xin cứu giúp. </a:t>
            </a:r>
            <a:endParaRPr lang="en-US" sz="3200" dirty="0"/>
          </a:p>
        </p:txBody>
      </p:sp>
      <p:sp>
        <p:nvSpPr>
          <p:cNvPr id="3" name="Lưu đồ: Đường kết nối 11">
            <a:extLst>
              <a:ext uri="{FF2B5EF4-FFF2-40B4-BE49-F238E27FC236}">
                <a16:creationId xmlns:a16="http://schemas.microsoft.com/office/drawing/2014/main" xmlns="" id="{58589B89-8CFB-444B-8582-650CEC6F4A51}"/>
              </a:ext>
            </a:extLst>
          </p:cNvPr>
          <p:cNvSpPr/>
          <p:nvPr/>
        </p:nvSpPr>
        <p:spPr>
          <a:xfrm>
            <a:off x="606770" y="884467"/>
            <a:ext cx="655359" cy="4219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10</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flipH="1">
            <a:off x="5080715" y="1095459"/>
            <a:ext cx="83713" cy="359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336664" y="1139696"/>
            <a:ext cx="83713" cy="359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390325" y="1135781"/>
            <a:ext cx="83713" cy="3598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200539" y="2123800"/>
            <a:ext cx="7146508" cy="584775"/>
          </a:xfrm>
          <a:prstGeom prst="rect">
            <a:avLst/>
          </a:prstGeom>
        </p:spPr>
        <p:txBody>
          <a:bodyPr wrap="none">
            <a:spAutoFit/>
          </a:bodyPr>
          <a:lstStyle/>
          <a:p>
            <a:r>
              <a:rPr lang="vi-VN" sz="3200" dirty="0">
                <a:latin typeface="Times New Roman" panose="02020603050405020304" pitchFamily="18" charset="0"/>
                <a:ea typeface="Arial-Rounded" charset="-93"/>
                <a:cs typeface="Times New Roman" panose="02020603050405020304" pitchFamily="18" charset="0"/>
              </a:rPr>
              <a:t>Thế là sói thoả thuê ăn thịt hết cả đàn </a:t>
            </a:r>
            <a:r>
              <a:rPr lang="en-US" sz="3200" dirty="0">
                <a:latin typeface="Times New Roman" panose="02020603050405020304" pitchFamily="18" charset="0"/>
                <a:ea typeface="Arial-Rounded" charset="-93"/>
                <a:cs typeface="Times New Roman" panose="02020603050405020304" pitchFamily="18" charset="0"/>
              </a:rPr>
              <a:t>c</a:t>
            </a:r>
            <a:r>
              <a:rPr lang="vi-VN" sz="3200" dirty="0">
                <a:latin typeface="Times New Roman" panose="02020603050405020304" pitchFamily="18" charset="0"/>
                <a:ea typeface="Arial-Rounded" charset="-93"/>
                <a:cs typeface="Times New Roman" panose="02020603050405020304" pitchFamily="18" charset="0"/>
              </a:rPr>
              <a:t>ừu.</a:t>
            </a:r>
            <a:endParaRPr lang="en-US" sz="3200" dirty="0"/>
          </a:p>
        </p:txBody>
      </p:sp>
      <p:sp>
        <p:nvSpPr>
          <p:cNvPr id="13" name="Lưu đồ: Đường kết nối 11">
            <a:extLst>
              <a:ext uri="{FF2B5EF4-FFF2-40B4-BE49-F238E27FC236}">
                <a16:creationId xmlns:a16="http://schemas.microsoft.com/office/drawing/2014/main" xmlns="" id="{9FE19FE5-CC8A-4124-8670-E7A2A5D4CFC0}"/>
              </a:ext>
            </a:extLst>
          </p:cNvPr>
          <p:cNvSpPr/>
          <p:nvPr/>
        </p:nvSpPr>
        <p:spPr>
          <a:xfrm>
            <a:off x="594108" y="2205194"/>
            <a:ext cx="668021" cy="4219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12</a:t>
            </a:r>
            <a:endParaRPr lang="vi-VN" sz="2400" b="1" dirty="0">
              <a:latin typeface="Times New Roman" panose="02020603050405020304" pitchFamily="18" charset="0"/>
              <a:cs typeface="Times New Roman" panose="02020603050405020304" pitchFamily="18" charset="0"/>
            </a:endParaRPr>
          </a:p>
        </p:txBody>
      </p:sp>
      <p:cxnSp>
        <p:nvCxnSpPr>
          <p:cNvPr id="17" name="Straight Connector 16"/>
          <p:cNvCxnSpPr/>
          <p:nvPr/>
        </p:nvCxnSpPr>
        <p:spPr>
          <a:xfrm flipH="1">
            <a:off x="2348345" y="2205194"/>
            <a:ext cx="96982" cy="350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188036" y="2240701"/>
            <a:ext cx="96982" cy="350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236211" y="2240701"/>
            <a:ext cx="96982" cy="3509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42437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5" y="955464"/>
            <a:ext cx="8028709" cy="1077218"/>
          </a:xfrm>
          <a:prstGeom prst="rect">
            <a:avLst/>
          </a:prstGeom>
        </p:spPr>
        <p:txBody>
          <a:bodyPr wrap="square">
            <a:spAutoFit/>
          </a:bodyPr>
          <a:lstStyle/>
          <a:p>
            <a:r>
              <a:rPr lang="en-US" sz="3200" dirty="0" smtClean="0">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thản</a:t>
            </a:r>
            <a:r>
              <a:rPr lang="en-US" sz="3200" dirty="0" smtClean="0">
                <a:solidFill>
                  <a:srgbClr val="FF0000"/>
                </a:solidFill>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nhiên</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thường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coi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chuyện</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gì</a:t>
            </a:r>
            <a:r>
              <a:rPr lang="en-US" sz="3200" dirty="0" smtClean="0">
                <a:latin typeface="Times New Roman" panose="02020603050405020304" pitchFamily="18" charset="0"/>
                <a:ea typeface="Times New Roman" panose="02020603050405020304" pitchFamily="18" charset="0"/>
              </a:rPr>
              <a:t>.</a:t>
            </a:r>
            <a:endParaRPr lang="en-US" sz="3200" dirty="0"/>
          </a:p>
        </p:txBody>
      </p:sp>
      <p:sp>
        <p:nvSpPr>
          <p:cNvPr id="3" name="Rectangle 2"/>
          <p:cNvSpPr/>
          <p:nvPr/>
        </p:nvSpPr>
        <p:spPr>
          <a:xfrm>
            <a:off x="584652" y="2225433"/>
            <a:ext cx="8489825"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thoả</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smtClean="0">
                <a:solidFill>
                  <a:srgbClr val="FF0000"/>
                </a:solidFill>
                <a:latin typeface="Times New Roman" panose="02020603050405020304" pitchFamily="18" charset="0"/>
                <a:ea typeface="Times New Roman" panose="02020603050405020304" pitchFamily="18" charset="0"/>
              </a:rPr>
              <a:t>thuê</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rất</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thoả</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thích</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theo</a:t>
            </a:r>
            <a:r>
              <a:rPr lang="en-US" sz="3200" dirty="0">
                <a:latin typeface="Times New Roman" panose="02020603050405020304" pitchFamily="18" charset="0"/>
                <a:ea typeface="Times New Roman" panose="02020603050405020304" pitchFamily="18" charset="0"/>
              </a:rPr>
              <a:t> ý </a:t>
            </a:r>
            <a:r>
              <a:rPr lang="en-US" sz="3200" dirty="0" err="1" smtClean="0">
                <a:latin typeface="Times New Roman" panose="02020603050405020304" pitchFamily="18" charset="0"/>
                <a:ea typeface="Times New Roman" panose="02020603050405020304" pitchFamily="18" charset="0"/>
              </a:rPr>
              <a:t>muốn</a:t>
            </a:r>
            <a:r>
              <a:rPr lang="en-US" sz="3200"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3768505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71849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endParaRPr lang="en-US" sz="3200" dirty="0">
              <a:latin typeface="Arial-Rounded" charset="-93"/>
              <a:ea typeface="Arial-Rounded" charset="-93"/>
              <a:cs typeface="Arial-Rounded" charset="-93"/>
            </a:endParaRPr>
          </a:p>
          <a:p>
            <a:pPr algn="just"/>
            <a:endParaRPr lang="en-US" sz="3200" dirty="0">
              <a:latin typeface="Arial-Rounded" charset="-93"/>
              <a:ea typeface="Arial-Rounded" charset="-93"/>
              <a:cs typeface="Arial-Rounded" charset="-93"/>
            </a:endParaRPr>
          </a:p>
          <a:p>
            <a:pPr algn="just"/>
            <a:r>
              <a:rPr lang="en-US" sz="3200" dirty="0">
                <a:latin typeface="Arial-Rounded" charset="-93"/>
                <a:ea typeface="Arial-Rounded" charset="-93"/>
                <a:cs typeface="Arial-Rounded" charset="-93"/>
              </a:rPr>
              <a:t> </a:t>
            </a:r>
            <a:r>
              <a:rPr lang="en-US" sz="3200" dirty="0" smtClean="0">
                <a:latin typeface="Arial-Rounded" charset="-93"/>
                <a:ea typeface="Arial-Rounded" charset="-93"/>
                <a:cs typeface="Arial-Rounded" charset="-93"/>
              </a:rPr>
              <a:t>   </a:t>
            </a:r>
            <a:r>
              <a:rPr lang="vi-VN" sz="3200" dirty="0" smtClean="0">
                <a:latin typeface="Times New Roman" panose="02020603050405020304" pitchFamily="18" charset="0"/>
                <a:ea typeface="Arial-Rounded" charset="-93"/>
                <a:cs typeface="Times New Roman" panose="02020603050405020304" pitchFamily="18" charset="0"/>
              </a:rPr>
              <a:t>Mấy </a:t>
            </a:r>
            <a:r>
              <a:rPr lang="vi-VN" sz="3200" dirty="0">
                <a:latin typeface="Times New Roman" panose="02020603050405020304" pitchFamily="18" charset="0"/>
                <a:ea typeface="Arial-Rounded" charset="-93"/>
                <a:cs typeface="Times New Roman" panose="02020603050405020304" pitchFamily="18"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3200" dirty="0">
                <a:latin typeface="Times New Roman" panose="02020603050405020304" pitchFamily="18" charset="0"/>
                <a:ea typeface="Arial-Rounded" charset="-93"/>
                <a:cs typeface="Times New Roman" panose="02020603050405020304" pitchFamily="18" charset="0"/>
              </a:rPr>
              <a:t>c</a:t>
            </a:r>
            <a:r>
              <a:rPr lang="vi-VN" sz="3200" dirty="0">
                <a:latin typeface="Times New Roman" panose="02020603050405020304" pitchFamily="18" charset="0"/>
                <a:ea typeface="Arial-Rounded" charset="-93"/>
                <a:cs typeface="Times New Roman" panose="02020603050405020304" pitchFamily="18" charset="0"/>
              </a:rPr>
              <a:t>ừu.</a:t>
            </a:r>
          </a:p>
          <a:p>
            <a:r>
              <a:rPr lang="en-US" sz="3200" i="1"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vi-VN" sz="3200" dirty="0">
              <a:latin typeface="Times New Roman" panose="02020603050405020304" pitchFamily="18" charset="0"/>
              <a:ea typeface="Arial-Rounded" charset="-93"/>
              <a:cs typeface="Times New Roman" panose="02020603050405020304" pitchFamily="18" charset="0"/>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21422088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Chú bé chăn cừu</a:t>
            </a:r>
            <a:endPar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320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sz="2400">
                <a:latin typeface="Times New Roman" panose="02020603050405020304" pitchFamily="18" charset="0"/>
                <a:ea typeface="Arial-Rounded" charset="-93"/>
                <a:cs typeface="Times New Roman" panose="02020603050405020304" pitchFamily="18" charset="0"/>
              </a:rPr>
              <a:t>Ngày </a:t>
            </a:r>
            <a:r>
              <a:rPr lang="en-US" sz="2400">
                <a:latin typeface="Times New Roman" panose="02020603050405020304" pitchFamily="18" charset="0"/>
                <a:ea typeface="Arial-Rounded" charset="-93"/>
                <a:cs typeface="Times New Roman" panose="02020603050405020304" pitchFamily="18" charset="0"/>
              </a:rPr>
              <a:t>xưa</a:t>
            </a:r>
            <a:r>
              <a:rPr lang="vi-VN" sz="2400">
                <a:latin typeface="Times New Roman" panose="02020603050405020304" pitchFamily="18" charset="0"/>
                <a:ea typeface="Arial-Rounded" charset="-93"/>
                <a:cs typeface="Times New Roman" panose="02020603050405020304" pitchFamily="18" charset="0"/>
              </a:rPr>
              <a:t> </a:t>
            </a:r>
            <a:r>
              <a:rPr lang="en-US" sz="2400">
                <a:latin typeface="Times New Roman" panose="02020603050405020304" pitchFamily="18" charset="0"/>
                <a:ea typeface="Arial-Rounded" charset="-93"/>
                <a:cs typeface="Times New Roman" panose="02020603050405020304" pitchFamily="18" charset="0"/>
              </a:rPr>
              <a:t>có</a:t>
            </a:r>
            <a:r>
              <a:rPr lang="vi-VN" sz="2400">
                <a:latin typeface="Times New Roman" panose="02020603050405020304" pitchFamily="18" charset="0"/>
                <a:ea typeface="Arial-Rounded" charset="-93"/>
                <a:cs typeface="Times New Roman" panose="02020603050405020304" pitchFamily="18" charset="0"/>
              </a:rPr>
              <a:t> một chú bé chăn </a:t>
            </a:r>
            <a:r>
              <a:rPr lang="en-US" sz="2400">
                <a:latin typeface="Times New Roman" panose="02020603050405020304" pitchFamily="18" charset="0"/>
                <a:ea typeface="Arial-Rounded" charset="-93"/>
                <a:cs typeface="Times New Roman" panose="02020603050405020304" pitchFamily="18" charset="0"/>
              </a:rPr>
              <a:t>cừu</a:t>
            </a:r>
            <a:r>
              <a:rPr lang="vi-VN" sz="2400">
                <a:latin typeface="Times New Roman" panose="02020603050405020304" pitchFamily="18" charset="0"/>
                <a:ea typeface="Arial-Rounded" charset="-93"/>
                <a:cs typeface="Times New Roman" panose="02020603050405020304" pitchFamily="18" charset="0"/>
              </a:rPr>
              <a:t> thường th</a:t>
            </a:r>
            <a:r>
              <a:rPr lang="en-US" sz="2400">
                <a:latin typeface="Times New Roman" panose="02020603050405020304" pitchFamily="18" charset="0"/>
                <a:ea typeface="Arial-Rounded" charset="-93"/>
                <a:cs typeface="Times New Roman" panose="02020603050405020304" pitchFamily="18" charset="0"/>
              </a:rPr>
              <a:t>ả</a:t>
            </a:r>
            <a:r>
              <a:rPr lang="vi-VN" sz="2400">
                <a:latin typeface="Times New Roman" panose="02020603050405020304" pitchFamily="18" charset="0"/>
                <a:ea typeface="Arial-Rounded" charset="-93"/>
                <a:cs typeface="Times New Roman" panose="02020603050405020304" pitchFamily="18" charset="0"/>
              </a:rPr>
              <a:t> </a:t>
            </a:r>
            <a:r>
              <a:rPr lang="en-US" sz="2400">
                <a:latin typeface="Times New Roman" panose="02020603050405020304" pitchFamily="18" charset="0"/>
                <a:ea typeface="Arial-Rounded" charset="-93"/>
                <a:cs typeface="Times New Roman" panose="02020603050405020304" pitchFamily="18" charset="0"/>
              </a:rPr>
              <a:t>cừu </a:t>
            </a:r>
            <a:r>
              <a:rPr lang="vi-VN" sz="2400">
                <a:latin typeface="Times New Roman" panose="02020603050405020304" pitchFamily="18" charset="0"/>
                <a:ea typeface="Arial-Rounded" charset="-93"/>
                <a:cs typeface="Times New Roman" panose="02020603050405020304" pitchFamily="18" charset="0"/>
              </a:rPr>
              <a:t>gần chân núi.</a:t>
            </a:r>
            <a:r>
              <a:rPr lang="en-US" sz="240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Một hôm thấy buồn quá, chủ nghĩ ra một trò đùa cho </a:t>
            </a:r>
            <a:r>
              <a:rPr lang="en-US" sz="2400">
                <a:latin typeface="Times New Roman" panose="02020603050405020304" pitchFamily="18" charset="0"/>
                <a:ea typeface="Arial-Rounded" charset="-93"/>
                <a:cs typeface="Times New Roman" panose="02020603050405020304" pitchFamily="18" charset="0"/>
              </a:rPr>
              <a:t>vui</a:t>
            </a:r>
            <a:r>
              <a:rPr lang="vi-VN" sz="2400">
                <a:latin typeface="Times New Roman" panose="02020603050405020304" pitchFamily="18" charset="0"/>
                <a:ea typeface="Arial-Rounded" charset="-93"/>
                <a:cs typeface="Times New Roman" panose="02020603050405020304" pitchFamily="18" charset="0"/>
              </a:rPr>
              <a:t>. </a:t>
            </a:r>
            <a:r>
              <a:rPr lang="en-US" sz="240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Chú giả v</a:t>
            </a:r>
            <a:r>
              <a:rPr lang="en-US" sz="2400">
                <a:latin typeface="Times New Roman" panose="02020603050405020304" pitchFamily="18" charset="0"/>
                <a:ea typeface="Arial-Rounded" charset="-93"/>
                <a:cs typeface="Times New Roman" panose="02020603050405020304" pitchFamily="18" charset="0"/>
              </a:rPr>
              <a:t>ờ</a:t>
            </a:r>
            <a:r>
              <a:rPr lang="vi-VN" sz="2400">
                <a:latin typeface="Times New Roman" panose="02020603050405020304" pitchFamily="18" charset="0"/>
                <a:ea typeface="Arial-Rounded" charset="-93"/>
                <a:cs typeface="Times New Roman" panose="02020603050405020304" pitchFamily="18" charset="0"/>
              </a:rPr>
              <a:t> kêu toáng lên:</a:t>
            </a:r>
          </a:p>
          <a:p>
            <a:pPr algn="just"/>
            <a:r>
              <a:rPr lang="en-US" sz="240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 Sói! Sói! C</a:t>
            </a:r>
            <a:r>
              <a:rPr lang="en-US" sz="2400">
                <a:latin typeface="Times New Roman" panose="02020603050405020304" pitchFamily="18" charset="0"/>
                <a:ea typeface="Arial-Rounded" charset="-93"/>
                <a:cs typeface="Times New Roman" panose="02020603050405020304" pitchFamily="18" charset="0"/>
              </a:rPr>
              <a:t>ứu</a:t>
            </a:r>
            <a:r>
              <a:rPr lang="vi-VN" sz="2400">
                <a:latin typeface="Times New Roman" panose="02020603050405020304" pitchFamily="18" charset="0"/>
                <a:ea typeface="Arial-Rounded" charset="-93"/>
                <a:cs typeface="Times New Roman" panose="02020603050405020304" pitchFamily="18" charset="0"/>
              </a:rPr>
              <a:t> tôi với!</a:t>
            </a:r>
            <a:endParaRPr lang="en-US" sz="2400">
              <a:latin typeface="Times New Roman" panose="02020603050405020304" pitchFamily="18" charset="0"/>
              <a:ea typeface="Arial-Rounded" charset="-93"/>
              <a:cs typeface="Times New Roman" panose="02020603050405020304" pitchFamily="18" charset="0"/>
            </a:endParaRPr>
          </a:p>
          <a:p>
            <a:pPr algn="just"/>
            <a:r>
              <a:rPr lang="en-US" sz="240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Nghe tiếng kêu cứu, mấy bác nông dân đang làm việc gần đấy tức tốc chạy tới. Nhưng họ không thấy sói đâu. Thấy vậy, chú khoái chí lắm.</a:t>
            </a:r>
          </a:p>
          <a:p>
            <a:pPr algn="just"/>
            <a:r>
              <a:rPr lang="en-US" sz="240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a:latin typeface="Times New Roman" panose="02020603050405020304" pitchFamily="18" charset="0"/>
                <a:ea typeface="Arial-Rounded" charset="-93"/>
                <a:cs typeface="Times New Roman" panose="02020603050405020304" pitchFamily="18" charset="0"/>
              </a:rPr>
              <a:t>c</a:t>
            </a:r>
            <a:r>
              <a:rPr lang="vi-VN" sz="2400">
                <a:latin typeface="Times New Roman" panose="02020603050405020304" pitchFamily="18" charset="0"/>
                <a:ea typeface="Arial-Rounded" charset="-93"/>
                <a:cs typeface="Times New Roman" panose="02020603050405020304" pitchFamily="18" charset="0"/>
              </a:rPr>
              <a:t>ừu</a:t>
            </a:r>
            <a:r>
              <a:rPr lang="vi-VN" sz="2400">
                <a:latin typeface="Arial-Rounded" charset="-93"/>
                <a:ea typeface="Arial-Rounded" charset="-93"/>
                <a:cs typeface="Arial-Rounded" charset="-93"/>
              </a:rPr>
              <a:t>.</a:t>
            </a:r>
          </a:p>
          <a:p>
            <a:r>
              <a:rPr lang="en-US" sz="3200" i="1">
                <a:latin typeface="Arial-Rounded" charset="-93"/>
                <a:ea typeface="Arial-Rounded" charset="-93"/>
                <a:cs typeface="Arial-Rounded" charset="-93"/>
              </a:rPr>
              <a:t>							</a:t>
            </a:r>
            <a:r>
              <a:rPr lang="vi-VN" sz="3200"/>
              <a:t/>
            </a:r>
            <a:br>
              <a:rPr lang="vi-VN" sz="3200"/>
            </a:br>
            <a:endParaRPr lang="vi-VN" sz="3200">
              <a:latin typeface="Arial-Rounded" charset="-93"/>
              <a:ea typeface="Arial-Rounded" charset="-93"/>
              <a:cs typeface="Arial-Rounded" charset="-93"/>
            </a:endParaRPr>
          </a:p>
          <a:p>
            <a:r>
              <a:rPr lang="vi-VN" sz="3200"/>
              <a:t/>
            </a:r>
            <a:br>
              <a:rPr lang="vi-VN" sz="320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871872" y="76774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793633" y="222087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793633" y="332313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654159812"/>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407035" y="77789"/>
            <a:ext cx="8505646" cy="1077218"/>
          </a:xfrm>
          <a:prstGeom prst="rect">
            <a:avLst/>
          </a:prstGeom>
        </p:spPr>
        <p:txBody>
          <a:bodyPr wrap="square">
            <a:spAutoFit/>
          </a:bodyPr>
          <a:lstStyle/>
          <a:p>
            <a:r>
              <a:rPr lang="vi-VN" sz="3200" dirty="0">
                <a:solidFill>
                  <a:schemeClr val="accent6"/>
                </a:solidFill>
                <a:latin typeface="Times New Roman" panose="02020603050405020304" pitchFamily="18" charset="0"/>
                <a:ea typeface="Arial-Rounded" charset="-93"/>
                <a:cs typeface="Times New Roman" panose="02020603050405020304" pitchFamily="18" charset="0"/>
              </a:rPr>
              <a:t>a. Ban đầu, nghe tiếng kêu </a:t>
            </a:r>
            <a:r>
              <a:rPr lang="en-US" sz="3200" dirty="0" err="1">
                <a:solidFill>
                  <a:schemeClr val="accent6"/>
                </a:solidFill>
                <a:latin typeface="Times New Roman" panose="02020603050405020304" pitchFamily="18" charset="0"/>
                <a:ea typeface="Arial-Rounded" charset="-93"/>
                <a:cs typeface="Times New Roman" panose="02020603050405020304" pitchFamily="18" charset="0"/>
              </a:rPr>
              <a:t>cứu</a:t>
            </a:r>
            <a:r>
              <a:rPr lang="vi-VN" sz="3200" dirty="0">
                <a:solidFill>
                  <a:schemeClr val="accent6"/>
                </a:solidFill>
                <a:latin typeface="Times New Roman" panose="02020603050405020304" pitchFamily="18" charset="0"/>
                <a:ea typeface="Arial-Rounded" charset="-93"/>
                <a:cs typeface="Times New Roman" panose="02020603050405020304" pitchFamily="18" charset="0"/>
              </a:rPr>
              <a:t>, mấy bác nông dân đã làm gì?</a:t>
            </a:r>
            <a:endParaRPr lang="zh-CN" altLang="en-US" sz="3200" dirty="0">
              <a:solidFill>
                <a:schemeClr val="accent6"/>
              </a:solidFill>
              <a:latin typeface="Times New Roman" panose="02020603050405020304" pitchFamily="18" charset="0"/>
              <a:ea typeface="Arial-Rounded" charset="-93"/>
              <a:cs typeface="Times New Roman" panose="02020603050405020304" pitchFamily="18" charset="0"/>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407035" y="115374"/>
            <a:ext cx="8505646" cy="584775"/>
          </a:xfrm>
          <a:prstGeom prst="rect">
            <a:avLst/>
          </a:prstGeom>
        </p:spPr>
        <p:txBody>
          <a:bodyPr wrap="square">
            <a:spAutoFit/>
          </a:bodyPr>
          <a:lstStyle/>
          <a:p>
            <a:r>
              <a:rPr lang="vi-VN" sz="3200" dirty="0">
                <a:solidFill>
                  <a:schemeClr val="accent6"/>
                </a:solidFill>
                <a:latin typeface="Times New Roman" panose="02020603050405020304" pitchFamily="18" charset="0"/>
                <a:ea typeface="Arial-Rounded" charset="-93"/>
                <a:cs typeface="Times New Roman" panose="02020603050405020304" pitchFamily="18" charset="0"/>
              </a:rPr>
              <a:t>b. Vì sao bầy sói có thể thoả thuê ăn thịt đàn </a:t>
            </a:r>
            <a:r>
              <a:rPr lang="en-US" sz="3200" dirty="0">
                <a:solidFill>
                  <a:schemeClr val="accent6"/>
                </a:solidFill>
                <a:latin typeface="Times New Roman" panose="02020603050405020304" pitchFamily="18" charset="0"/>
                <a:ea typeface="Arial-Rounded" charset="-93"/>
                <a:cs typeface="Times New Roman" panose="02020603050405020304" pitchFamily="18" charset="0"/>
              </a:rPr>
              <a:t>c</a:t>
            </a:r>
            <a:r>
              <a:rPr lang="vi-VN" sz="3200" dirty="0">
                <a:solidFill>
                  <a:schemeClr val="accent6"/>
                </a:solidFill>
                <a:latin typeface="Times New Roman" panose="02020603050405020304" pitchFamily="18" charset="0"/>
                <a:ea typeface="Arial-Rounded" charset="-93"/>
                <a:cs typeface="Times New Roman" panose="02020603050405020304" pitchFamily="18" charset="0"/>
              </a:rPr>
              <a:t>ừu?</a:t>
            </a:r>
            <a:endParaRPr lang="zh-CN" altLang="en-US" sz="3200" dirty="0">
              <a:solidFill>
                <a:schemeClr val="accent6"/>
              </a:solidFill>
              <a:latin typeface="Times New Roman" panose="02020603050405020304" pitchFamily="18" charset="0"/>
              <a:ea typeface="Arial-Rounded" charset="-93"/>
              <a:cs typeface="Times New Roman" panose="02020603050405020304" pitchFamily="18" charset="0"/>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407035" y="115374"/>
            <a:ext cx="8505646" cy="1569660"/>
          </a:xfrm>
          <a:prstGeom prst="rect">
            <a:avLst/>
          </a:prstGeom>
        </p:spPr>
        <p:txBody>
          <a:bodyPr wrap="square">
            <a:spAutoFit/>
          </a:bodyPr>
          <a:lstStyle/>
          <a:p>
            <a:r>
              <a:rPr lang="en-US" sz="3200" dirty="0">
                <a:solidFill>
                  <a:schemeClr val="accent6"/>
                </a:solidFill>
                <a:latin typeface="Times New Roman" panose="02020603050405020304" pitchFamily="18" charset="0"/>
                <a:ea typeface="Arial-Rounded" charset="-93"/>
                <a:cs typeface="Times New Roman" panose="02020603050405020304" pitchFamily="18" charset="0"/>
              </a:rPr>
              <a:t>c</a:t>
            </a:r>
            <a:r>
              <a:rPr lang="vi-VN" sz="3200" dirty="0">
                <a:solidFill>
                  <a:schemeClr val="accent6"/>
                </a:solidFill>
                <a:latin typeface="Times New Roman" panose="02020603050405020304" pitchFamily="18" charset="0"/>
                <a:ea typeface="Arial-Rounded" charset="-93"/>
                <a:cs typeface="Times New Roman" panose="02020603050405020304" pitchFamily="18" charset="0"/>
              </a:rPr>
              <a:t>. Em rút ra được bài học gì từ </a:t>
            </a:r>
            <a:r>
              <a:rPr lang="en-US" sz="3200" dirty="0">
                <a:solidFill>
                  <a:schemeClr val="accent6"/>
                </a:solidFill>
                <a:latin typeface="Times New Roman" panose="02020603050405020304" pitchFamily="18" charset="0"/>
                <a:ea typeface="Arial-Rounded" charset="-93"/>
                <a:cs typeface="Times New Roman" panose="02020603050405020304" pitchFamily="18" charset="0"/>
              </a:rPr>
              <a:t>c</a:t>
            </a:r>
            <a:r>
              <a:rPr lang="vi-VN" sz="3200" dirty="0">
                <a:solidFill>
                  <a:schemeClr val="accent6"/>
                </a:solidFill>
                <a:latin typeface="Times New Roman" panose="02020603050405020304" pitchFamily="18" charset="0"/>
                <a:ea typeface="Arial-Rounded" charset="-93"/>
                <a:cs typeface="Times New Roman" panose="02020603050405020304" pitchFamily="18" charset="0"/>
              </a:rPr>
              <a:t>âu chuyện này?</a:t>
            </a:r>
          </a:p>
          <a:p>
            <a:r>
              <a:rPr lang="vi-VN" sz="3200" dirty="0">
                <a:latin typeface="Times New Roman" panose="02020603050405020304" pitchFamily="18" charset="0"/>
                <a:cs typeface="Times New Roman" panose="02020603050405020304" pitchFamily="18" charset="0"/>
              </a:rPr>
              <a:t/>
            </a:r>
            <a:br>
              <a:rPr lang="vi-VN" sz="3200" dirty="0">
                <a:latin typeface="Times New Roman" panose="02020603050405020304" pitchFamily="18" charset="0"/>
                <a:cs typeface="Times New Roman" panose="02020603050405020304" pitchFamily="18" charset="0"/>
              </a:rPr>
            </a:b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7" name="矩形 8">
            <a:extLst>
              <a:ext uri="{FF2B5EF4-FFF2-40B4-BE49-F238E27FC236}">
                <a16:creationId xmlns:a16="http://schemas.microsoft.com/office/drawing/2014/main" xmlns="" id="{BEF69370-038A-4CCC-B259-2DF7CD5468DF}"/>
              </a:ext>
            </a:extLst>
          </p:cNvPr>
          <p:cNvSpPr/>
          <p:nvPr/>
        </p:nvSpPr>
        <p:spPr>
          <a:xfrm>
            <a:off x="330835" y="1287687"/>
            <a:ext cx="8505646" cy="2062103"/>
          </a:xfrm>
          <a:prstGeom prst="rect">
            <a:avLst/>
          </a:prstGeom>
        </p:spPr>
        <p:txBody>
          <a:bodyPr wrap="square">
            <a:spAutoFit/>
          </a:bodyPr>
          <a:lstStyle/>
          <a:p>
            <a:r>
              <a:rPr lang="vi-VN"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Bầy</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sói</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có</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thể</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thỏa</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thuê</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ăn</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thịt</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đàn</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cừu</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vì</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err="1" smtClean="0">
                <a:solidFill>
                  <a:srgbClr val="FF0000"/>
                </a:solidFill>
                <a:latin typeface="Times New Roman" panose="02020603050405020304" pitchFamily="18" charset="0"/>
                <a:ea typeface="Arial-Rounded" charset="-93"/>
                <a:cs typeface="Times New Roman" panose="02020603050405020304" pitchFamily="18" charset="0"/>
              </a:rPr>
              <a:t>không</a:t>
            </a:r>
            <a:r>
              <a:rPr lang="en-US" sz="3200" smtClean="0">
                <a:solidFill>
                  <a:srgbClr val="FF0000"/>
                </a:solidFill>
                <a:latin typeface="Times New Roman" panose="02020603050405020304" pitchFamily="18" charset="0"/>
                <a:ea typeface="Arial-Rounded" charset="-93"/>
                <a:cs typeface="Times New Roman" panose="02020603050405020304" pitchFamily="18" charset="0"/>
              </a:rPr>
              <a:t> có ai đến đuổi giúp chú bé.</a:t>
            </a:r>
            <a:endParaRPr lang="vi-VN" sz="3200" dirty="0">
              <a:solidFill>
                <a:srgbClr val="FF0000"/>
              </a:solidFill>
              <a:latin typeface="Times New Roman" panose="02020603050405020304" pitchFamily="18" charset="0"/>
              <a:ea typeface="Arial-Rounded" charset="-93"/>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8" name="矩形 8">
            <a:extLst>
              <a:ext uri="{FF2B5EF4-FFF2-40B4-BE49-F238E27FC236}">
                <a16:creationId xmlns:a16="http://schemas.microsoft.com/office/drawing/2014/main" xmlns="" id="{BEF69370-038A-4CCC-B259-2DF7CD5468DF}"/>
              </a:ext>
            </a:extLst>
          </p:cNvPr>
          <p:cNvSpPr/>
          <p:nvPr/>
        </p:nvSpPr>
        <p:spPr>
          <a:xfrm>
            <a:off x="254635" y="2779232"/>
            <a:ext cx="8505646" cy="2062103"/>
          </a:xfrm>
          <a:prstGeom prst="rect">
            <a:avLst/>
          </a:prstGeom>
        </p:spPr>
        <p:txBody>
          <a:bodyPr wrap="square">
            <a:spAutoFit/>
          </a:bodyPr>
          <a:lstStyle/>
          <a:p>
            <a:r>
              <a:rPr lang="vi-VN"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Ban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đầu</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nghe</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tiếng</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kêu</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cứu</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mấy</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bác</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nông</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dân</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tức</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tốc</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chạy</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tới</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a:t>
            </a:r>
            <a:endParaRPr lang="vi-VN" sz="3200" dirty="0">
              <a:solidFill>
                <a:srgbClr val="FF0000"/>
              </a:solidFill>
              <a:latin typeface="Times New Roman" panose="02020603050405020304" pitchFamily="18" charset="0"/>
              <a:ea typeface="Arial-Rounded" charset="-93"/>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 name="矩形 8">
            <a:extLst>
              <a:ext uri="{FF2B5EF4-FFF2-40B4-BE49-F238E27FC236}">
                <a16:creationId xmlns:a16="http://schemas.microsoft.com/office/drawing/2014/main" xmlns="" id="{BEF69370-038A-4CCC-B259-2DF7CD5468DF}"/>
              </a:ext>
            </a:extLst>
          </p:cNvPr>
          <p:cNvSpPr/>
          <p:nvPr/>
        </p:nvSpPr>
        <p:spPr>
          <a:xfrm>
            <a:off x="330835" y="1287687"/>
            <a:ext cx="8505646" cy="1569660"/>
          </a:xfrm>
          <a:prstGeom prst="rect">
            <a:avLst/>
          </a:prstGeom>
        </p:spPr>
        <p:txBody>
          <a:bodyPr wrap="square">
            <a:spAutoFit/>
          </a:bodyPr>
          <a:lstStyle/>
          <a:p>
            <a:r>
              <a:rPr lang="vi-VN"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Em</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rút</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ra</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được</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bài</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học</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Không</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nên</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nói</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en-US" sz="3200" dirty="0" err="1" smtClean="0">
                <a:solidFill>
                  <a:srgbClr val="FF0000"/>
                </a:solidFill>
                <a:latin typeface="Times New Roman" panose="02020603050405020304" pitchFamily="18" charset="0"/>
                <a:ea typeface="Arial-Rounded" charset="-93"/>
                <a:cs typeface="Times New Roman" panose="02020603050405020304" pitchFamily="18" charset="0"/>
              </a:rPr>
              <a:t>dối</a:t>
            </a:r>
            <a:r>
              <a:rPr lang="en-US" sz="3200" dirty="0" smtClean="0">
                <a:solidFill>
                  <a:srgbClr val="FF0000"/>
                </a:solidFill>
                <a:latin typeface="Times New Roman" panose="02020603050405020304" pitchFamily="18" charset="0"/>
                <a:ea typeface="Arial-Rounded" charset="-93"/>
                <a:cs typeface="Times New Roman" panose="02020603050405020304" pitchFamily="18" charset="0"/>
              </a:rPr>
              <a:t>.</a:t>
            </a:r>
            <a:endParaRPr lang="vi-VN" sz="3200" dirty="0">
              <a:solidFill>
                <a:srgbClr val="FF0000"/>
              </a:solidFill>
              <a:latin typeface="Times New Roman" panose="02020603050405020304" pitchFamily="18" charset="0"/>
              <a:ea typeface="Arial-Rounded" charset="-93"/>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a:r>
            <a:br>
              <a:rPr lang="vi-VN" sz="3200" dirty="0">
                <a:solidFill>
                  <a:srgbClr val="FF0000"/>
                </a:solidFill>
                <a:latin typeface="Times New Roman" panose="02020603050405020304" pitchFamily="18" charset="0"/>
                <a:cs typeface="Times New Roman" panose="02020603050405020304" pitchFamily="18" charset="0"/>
              </a:rPr>
            </a:br>
            <a:endParaRPr lang="zh-CN" altLang="en-US" sz="3200"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7" grpId="0"/>
      <p:bldP spid="7" grpId="1"/>
      <p:bldP spid="8" grpId="0"/>
      <p:bldP spid="8"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Viết</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trả</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lời</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cho</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hỏi</a:t>
            </a:r>
            <a:r>
              <a:rPr lang="en-US" altLang="zh-CN" sz="320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c </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ở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mục</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3</a:t>
            </a:r>
            <a:endParaRPr lang="zh-CN" altLang="en-US" sz="3200" b="1"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211342" y="1710002"/>
            <a:ext cx="4886211" cy="707886"/>
          </a:xfrm>
          <a:prstGeom prst="rect">
            <a:avLst/>
          </a:prstGeom>
        </p:spPr>
        <p:txBody>
          <a:bodyPr wrap="square">
            <a:spAutoFit/>
          </a:bodyPr>
          <a:lstStyle/>
          <a:p>
            <a:r>
              <a:rPr lang="en-US" altLang="zh-CN" sz="400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Em nghĩ rằng </a:t>
            </a:r>
            <a:endParaRPr lang="zh-CN" altLang="en-US" sz="4000" b="1"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2958806" y="1620195"/>
            <a:ext cx="3226388" cy="707886"/>
          </a:xfrm>
          <a:prstGeom prst="rect">
            <a:avLst/>
          </a:prstGeom>
        </p:spPr>
        <p:txBody>
          <a:bodyPr wrap="square">
            <a:spAutoFit/>
          </a:bodyPr>
          <a:lstStyle/>
          <a:p>
            <a:r>
              <a:rPr lang="en-US" altLang="zh-CN" sz="4000"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zh-CN" altLang="en-US" sz="4000" b="1"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930219" y="1731219"/>
            <a:ext cx="8002439" cy="707886"/>
          </a:xfrm>
          <a:prstGeom prst="rect">
            <a:avLst/>
          </a:prstGeom>
        </p:spPr>
        <p:txBody>
          <a:bodyPr wrap="square">
            <a:spAutoFit/>
          </a:bodyPr>
          <a:lstStyle/>
          <a:p>
            <a:r>
              <a:rPr lang="en-US" altLang="zh-CN" sz="400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                 chúng ta không nên nói dối</a:t>
            </a:r>
            <a:endParaRPr lang="zh-CN" altLang="en-US" sz="4000" b="1"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Chọn</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từ</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ngữ</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để</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hoàn</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thiện</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và</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viết</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câu</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vào</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vở</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94337" y="1142040"/>
            <a:ext cx="2673531" cy="584775"/>
          </a:xfrm>
          <a:prstGeom prst="rect">
            <a:avLst/>
          </a:prstGeom>
        </p:spPr>
        <p:txBody>
          <a:bodyPr wrap="square">
            <a:spAutoFit/>
          </a:bodyPr>
          <a:lstStyle/>
          <a:p>
            <a:r>
              <a:rPr lang="en-US" altLang="zh-CN" sz="3200">
                <a:latin typeface="Times New Roman" panose="02020603050405020304" pitchFamily="18" charset="0"/>
                <a:ea typeface="Arial-Rounded" panose="020B0500000000000000" pitchFamily="34" charset="-93"/>
                <a:cs typeface="Times New Roman" panose="02020603050405020304" pitchFamily="18" charset="0"/>
                <a:sym typeface="+mn-lt"/>
              </a:rPr>
              <a:t>nông dân      </a:t>
            </a:r>
            <a:endParaRPr lang="zh-CN" altLang="en-US" sz="32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b) Các bác                       đang làm việc chăm chỉ.</a:t>
            </a:r>
            <a:endParaRPr lang="zh-CN" altLang="en-US" sz="3200"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a:latin typeface="Times New Roman" panose="02020603050405020304" pitchFamily="18" charset="0"/>
                <a:ea typeface="Arial-Rounded" panose="020B0500000000000000" pitchFamily="34" charset="-93"/>
                <a:cs typeface="Times New Roman" panose="02020603050405020304" pitchFamily="18" charset="0"/>
                <a:sym typeface="+mn-lt"/>
              </a:rPr>
              <a:t>     hốt hoảng</a:t>
            </a:r>
            <a:endParaRPr lang="zh-CN" altLang="en-US" sz="32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1" name="矩形 8">
            <a:extLst>
              <a:ext uri="{FF2B5EF4-FFF2-40B4-BE49-F238E27FC236}">
                <a16:creationId xmlns:a16="http://schemas.microsoft.com/office/drawing/2014/main" xmlns=""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rPr>
              <a:t>a) Nhiều người                      vì có đám cháy.</a:t>
            </a:r>
            <a:endParaRPr lang="zh-CN" altLang="en-US" sz="3200" dirty="0">
              <a:solidFill>
                <a:srgbClr val="0070C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矩形 8">
            <a:extLst>
              <a:ext uri="{FF2B5EF4-FFF2-40B4-BE49-F238E27FC236}">
                <a16:creationId xmlns:a16="http://schemas.microsoft.com/office/drawing/2014/main" xmlns=""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a:latin typeface="Times New Roman" panose="02020603050405020304" pitchFamily="18" charset="0"/>
                <a:ea typeface="Arial-Rounded" panose="020B0500000000000000" pitchFamily="34" charset="-93"/>
                <a:cs typeface="Times New Roman" panose="02020603050405020304" pitchFamily="18" charset="0"/>
                <a:sym typeface="+mn-lt"/>
              </a:rPr>
              <a:t>tiếng kêu cứu     thản nhiên  </a:t>
            </a:r>
            <a:endParaRPr lang="zh-CN" altLang="en-US" sz="3200"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3.7037E-6 L 0.1974 0.31389 " pathEditMode="relative" rAng="0" ptsTypes="AA">
                                      <p:cBhvr>
                                        <p:cTn id="6" dur="2000" fill="hold"/>
                                        <p:tgtEl>
                                          <p:spTgt spid="9"/>
                                        </p:tgtEl>
                                        <p:attrNameLst>
                                          <p:attrName>ppt_x</p:attrName>
                                          <p:attrName>ppt_y</p:attrName>
                                        </p:attrNameLst>
                                      </p:cBhvr>
                                      <p:rCtr x="9861" y="1567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61111E-6 -3.7037E-6 L 0.30452 0.42963 " pathEditMode="relative" rAng="0" ptsTypes="AA">
                                      <p:cBhvr>
                                        <p:cTn id="10" dur="2000" fill="hold"/>
                                        <p:tgtEl>
                                          <p:spTgt spid="5"/>
                                        </p:tgtEl>
                                        <p:attrNameLst>
                                          <p:attrName>ppt_x</p:attrName>
                                          <p:attrName>ppt_y</p:attrName>
                                        </p:attrNameLst>
                                      </p:cBhvr>
                                      <p:rCtr x="15226" y="2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62102" y="235743"/>
            <a:ext cx="8505646" cy="523220"/>
          </a:xfrm>
          <a:prstGeom prst="rect">
            <a:avLst/>
          </a:prstGeom>
        </p:spPr>
        <p:txBody>
          <a:bodyPr wrap="square">
            <a:spAutoFit/>
          </a:bodyPr>
          <a:lstStyle/>
          <a:p>
            <a:r>
              <a:rPr lang="en-US" altLang="zh-CN" sz="28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Quan </a:t>
            </a:r>
            <a:r>
              <a:rPr lang="en-US" altLang="zh-CN" sz="28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sát</a:t>
            </a:r>
            <a:r>
              <a:rPr lang="en-US" altLang="zh-CN" sz="28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tranh</a:t>
            </a:r>
            <a:r>
              <a:rPr lang="en-US" altLang="zh-CN" sz="28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và</a:t>
            </a:r>
            <a:r>
              <a:rPr lang="en-US" altLang="zh-CN" sz="280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kể lại câu chuyện Chú bé chăn cừu</a:t>
            </a:r>
            <a:endParaRPr lang="zh-CN" altLang="en-US" sz="28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t="-163" r="5390" b="1442"/>
          <a:stretch/>
        </p:blipFill>
        <p:spPr bwMode="auto">
          <a:xfrm>
            <a:off x="0" y="758963"/>
            <a:ext cx="9086850" cy="4255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5385" y="1299411"/>
            <a:ext cx="8643487" cy="2554545"/>
          </a:xfrm>
          <a:prstGeom prst="rect">
            <a:avLst/>
          </a:prstGeom>
        </p:spPr>
        <p:txBody>
          <a:bodyPr wrap="square">
            <a:spAutoFit/>
          </a:bodyPr>
          <a:lstStyle/>
          <a:p>
            <a:pPr algn="just"/>
            <a:r>
              <a:rPr lang="en-US" sz="4000">
                <a:solidFill>
                  <a:schemeClr val="accent6"/>
                </a:solidFill>
                <a:latin typeface="Times New Roman" panose="02020603050405020304" pitchFamily="18" charset="0"/>
                <a:ea typeface="Arial-Rounded" charset="-93"/>
                <a:cs typeface="Times New Roman" panose="02020603050405020304" pitchFamily="18" charset="0"/>
              </a:rPr>
              <a:t>	</a:t>
            </a:r>
            <a:r>
              <a:rPr lang="vi-VN" sz="4000">
                <a:solidFill>
                  <a:schemeClr val="accent6"/>
                </a:solidFill>
                <a:latin typeface="Times New Roman" panose="02020603050405020304" pitchFamily="18" charset="0"/>
                <a:ea typeface="Arial-Rounded" charset="-93"/>
                <a:cs typeface="Times New Roman" panose="02020603050405020304" pitchFamily="18" charset="0"/>
              </a:rPr>
              <a:t>Một hôm, sói đến thật. Chú bé hốt hoảng </a:t>
            </a:r>
            <a:r>
              <a:rPr lang="en-US" sz="4000" smtClean="0">
                <a:solidFill>
                  <a:schemeClr val="accent6"/>
                </a:solidFill>
                <a:latin typeface="Times New Roman" panose="02020603050405020304" pitchFamily="18" charset="0"/>
                <a:ea typeface="Arial-Rounded" charset="-93"/>
                <a:cs typeface="Times New Roman" panose="02020603050405020304" pitchFamily="18" charset="0"/>
              </a:rPr>
              <a:t>x</a:t>
            </a:r>
            <a:r>
              <a:rPr lang="vi-VN" sz="4000" smtClean="0">
                <a:solidFill>
                  <a:schemeClr val="accent6"/>
                </a:solidFill>
                <a:latin typeface="Times New Roman" panose="02020603050405020304" pitchFamily="18" charset="0"/>
                <a:ea typeface="Arial-Rounded" charset="-93"/>
                <a:cs typeface="Times New Roman" panose="02020603050405020304" pitchFamily="18" charset="0"/>
              </a:rPr>
              <a:t>in </a:t>
            </a:r>
            <a:r>
              <a:rPr lang="en-US" sz="4000">
                <a:solidFill>
                  <a:schemeClr val="accent6"/>
                </a:solidFill>
                <a:latin typeface="Times New Roman" panose="02020603050405020304" pitchFamily="18" charset="0"/>
                <a:ea typeface="Arial-Rounded" charset="-93"/>
                <a:cs typeface="Times New Roman" panose="02020603050405020304" pitchFamily="18" charset="0"/>
              </a:rPr>
              <a:t>c</a:t>
            </a:r>
            <a:r>
              <a:rPr lang="vi-VN" sz="4000">
                <a:solidFill>
                  <a:schemeClr val="accent6"/>
                </a:solidFill>
                <a:latin typeface="Times New Roman" panose="02020603050405020304" pitchFamily="18" charset="0"/>
                <a:ea typeface="Arial-Rounded" charset="-93"/>
                <a:cs typeface="Times New Roman" panose="02020603050405020304" pitchFamily="18" charset="0"/>
              </a:rPr>
              <a:t>ứu giúp. Các bác nông dân nghĩ là </a:t>
            </a:r>
            <a:r>
              <a:rPr lang="vi-VN" sz="4000" smtClean="0">
                <a:solidFill>
                  <a:schemeClr val="accent6"/>
                </a:solidFill>
                <a:latin typeface="Times New Roman" panose="02020603050405020304" pitchFamily="18" charset="0"/>
                <a:ea typeface="Arial-Rounded" charset="-93"/>
                <a:cs typeface="Times New Roman" panose="02020603050405020304" pitchFamily="18" charset="0"/>
              </a:rPr>
              <a:t>ch</a:t>
            </a:r>
            <a:r>
              <a:rPr lang="en-US" sz="4000">
                <a:solidFill>
                  <a:schemeClr val="accent6"/>
                </a:solidFill>
                <a:latin typeface="Times New Roman" panose="02020603050405020304" pitchFamily="18" charset="0"/>
                <a:ea typeface="Arial-Rounded" charset="-93"/>
                <a:cs typeface="Times New Roman" panose="02020603050405020304" pitchFamily="18" charset="0"/>
              </a:rPr>
              <a:t>ú</a:t>
            </a:r>
            <a:r>
              <a:rPr lang="vi-VN" sz="4000" smtClean="0">
                <a:solidFill>
                  <a:schemeClr val="accent6"/>
                </a:solidFill>
                <a:latin typeface="Times New Roman" panose="02020603050405020304" pitchFamily="18" charset="0"/>
                <a:ea typeface="Arial-Rounded" charset="-93"/>
                <a:cs typeface="Times New Roman" panose="02020603050405020304" pitchFamily="18" charset="0"/>
              </a:rPr>
              <a:t> </a:t>
            </a:r>
            <a:r>
              <a:rPr lang="vi-VN" sz="4000">
                <a:solidFill>
                  <a:schemeClr val="accent6"/>
                </a:solidFill>
                <a:latin typeface="Times New Roman" panose="02020603050405020304" pitchFamily="18" charset="0"/>
                <a:ea typeface="Arial-Rounded" charset="-93"/>
                <a:cs typeface="Times New Roman" panose="02020603050405020304" pitchFamily="18" charset="0"/>
              </a:rPr>
              <a:t>nói dối, nên vẫn thản nhiên làm việc.</a:t>
            </a:r>
            <a:endParaRPr lang="en-US" sz="4000">
              <a:solidFill>
                <a:schemeClr val="accent6"/>
              </a:solidFill>
              <a:latin typeface="Times New Roman" panose="02020603050405020304" pitchFamily="18" charset="0"/>
              <a:ea typeface="Arial-Rounded" charset="-93"/>
              <a:cs typeface="Times New Roman" panose="02020603050405020304" pitchFamily="18" charset="0"/>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a16="http://schemas.microsoft.com/office/drawing/2014/main" xmlns=""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a16="http://schemas.microsoft.com/office/drawing/2014/main" xmlns=""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tranh</a:t>
            </a:r>
            <a:r>
              <a:rPr lang="en-US" sz="2600" b="1">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Chọn</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chữ</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phù</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hợp</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thay</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cho</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bông</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hoa</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8819" y="1126563"/>
            <a:ext cx="487448"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ai</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Dùng</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từ</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ngữ</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trong</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khung</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để</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nói</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theo</a:t>
            </a:r>
            <a:r>
              <a:rPr lang="en-US" altLang="zh-CN"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dirty="0" err="1">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rPr>
              <a:t>tranh</a:t>
            </a:r>
            <a:endParaRPr lang="zh-CN" altLang="en-US" sz="3200" dirty="0">
              <a:solidFill>
                <a:srgbClr val="4CA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847891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Chú</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chăn</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cừu</a:t>
            </a:r>
            <a:endPar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3200"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sz="2400" dirty="0">
                <a:latin typeface="Times New Roman" panose="02020603050405020304" pitchFamily="18" charset="0"/>
                <a:ea typeface="Arial-Rounded" charset="-93"/>
                <a:cs typeface="Times New Roman" panose="02020603050405020304" pitchFamily="18" charset="0"/>
              </a:rPr>
              <a:t>Ngày </a:t>
            </a:r>
            <a:r>
              <a:rPr lang="en-US" sz="2400" dirty="0" err="1">
                <a:latin typeface="Times New Roman" panose="02020603050405020304" pitchFamily="18" charset="0"/>
                <a:ea typeface="Arial-Rounded" charset="-93"/>
                <a:cs typeface="Times New Roman" panose="02020603050405020304" pitchFamily="18" charset="0"/>
              </a:rPr>
              <a:t>xưa</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có</a:t>
            </a:r>
            <a:r>
              <a:rPr lang="vi-VN" sz="2400" dirty="0">
                <a:latin typeface="Times New Roman" panose="02020603050405020304" pitchFamily="18" charset="0"/>
                <a:ea typeface="Arial-Rounded" charset="-93"/>
                <a:cs typeface="Times New Roman" panose="02020603050405020304" pitchFamily="18" charset="0"/>
              </a:rPr>
              <a:t> một chú bé chăn </a:t>
            </a:r>
            <a:r>
              <a:rPr lang="en-US" sz="2400" dirty="0" err="1">
                <a:latin typeface="Times New Roman" panose="02020603050405020304" pitchFamily="18" charset="0"/>
                <a:ea typeface="Arial-Rounded" charset="-93"/>
                <a:cs typeface="Times New Roman" panose="02020603050405020304" pitchFamily="18" charset="0"/>
              </a:rPr>
              <a:t>cừu</a:t>
            </a:r>
            <a:r>
              <a:rPr lang="vi-VN" sz="2400" dirty="0">
                <a:latin typeface="Times New Roman" panose="02020603050405020304" pitchFamily="18" charset="0"/>
                <a:ea typeface="Arial-Rounded" charset="-93"/>
                <a:cs typeface="Times New Roman" panose="02020603050405020304" pitchFamily="18" charset="0"/>
              </a:rPr>
              <a:t> thường th</a:t>
            </a:r>
            <a:r>
              <a:rPr lang="en-US" sz="2400" dirty="0">
                <a:latin typeface="Times New Roman" panose="02020603050405020304" pitchFamily="18" charset="0"/>
                <a:ea typeface="Arial-Rounded" charset="-93"/>
                <a:cs typeface="Times New Roman" panose="02020603050405020304" pitchFamily="18" charset="0"/>
              </a:rPr>
              <a:t>ả</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cừu</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gần chân núi.</a:t>
            </a:r>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Một hôm thấy buồn quá, </a:t>
            </a:r>
            <a:r>
              <a:rPr lang="vi-VN" sz="2400" dirty="0" smtClean="0">
                <a:solidFill>
                  <a:srgbClr val="FF0000"/>
                </a:solidFill>
                <a:latin typeface="Times New Roman" panose="02020603050405020304" pitchFamily="18" charset="0"/>
                <a:ea typeface="Arial-Rounded" charset="-93"/>
                <a:cs typeface="Times New Roman" panose="02020603050405020304" pitchFamily="18" charset="0"/>
              </a:rPr>
              <a:t>ch</a:t>
            </a:r>
            <a:r>
              <a:rPr lang="en-US" sz="2400" dirty="0">
                <a:solidFill>
                  <a:srgbClr val="FF0000"/>
                </a:solidFill>
                <a:latin typeface="Times New Roman" panose="02020603050405020304" pitchFamily="18" charset="0"/>
                <a:ea typeface="Arial-Rounded" charset="-93"/>
                <a:cs typeface="Times New Roman" panose="02020603050405020304" pitchFamily="18" charset="0"/>
              </a:rPr>
              <a:t>ú</a:t>
            </a:r>
            <a:r>
              <a:rPr lang="vi-VN" sz="2400" dirty="0" smtClean="0">
                <a:solidFill>
                  <a:srgbClr val="FF0000"/>
                </a:solidFill>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nghĩ ra một trò đùa cho </a:t>
            </a:r>
            <a:r>
              <a:rPr lang="en-US" sz="2400" dirty="0" err="1">
                <a:solidFill>
                  <a:srgbClr val="FF0000"/>
                </a:solidFill>
                <a:latin typeface="Times New Roman" panose="02020603050405020304" pitchFamily="18" charset="0"/>
                <a:ea typeface="Arial-Rounded" charset="-93"/>
                <a:cs typeface="Times New Roman" panose="02020603050405020304" pitchFamily="18" charset="0"/>
              </a:rPr>
              <a:t>vui</a:t>
            </a:r>
            <a:r>
              <a:rPr lang="vi-VN" sz="2400" dirty="0">
                <a:solidFill>
                  <a:srgbClr val="FF0000"/>
                </a:solidFill>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C</a:t>
            </a:r>
            <a:r>
              <a:rPr lang="vi-VN" sz="2400" dirty="0">
                <a:latin typeface="Times New Roman" panose="02020603050405020304" pitchFamily="18" charset="0"/>
                <a:ea typeface="Arial-Rounded" charset="-93"/>
                <a:cs typeface="Times New Roman" panose="02020603050405020304" pitchFamily="18" charset="0"/>
              </a:rPr>
              <a:t>hú giả v</a:t>
            </a:r>
            <a:r>
              <a:rPr lang="en-US" sz="2400" dirty="0">
                <a:latin typeface="Times New Roman" panose="02020603050405020304" pitchFamily="18" charset="0"/>
                <a:ea typeface="Arial-Rounded" charset="-93"/>
                <a:cs typeface="Times New Roman" panose="02020603050405020304" pitchFamily="18" charset="0"/>
              </a:rPr>
              <a:t>ờ</a:t>
            </a:r>
            <a:r>
              <a:rPr lang="vi-VN" sz="2400" dirty="0">
                <a:latin typeface="Times New Roman" panose="02020603050405020304" pitchFamily="18" charset="0"/>
                <a:ea typeface="Arial-Rounded" charset="-93"/>
                <a:cs typeface="Times New Roman" panose="02020603050405020304" pitchFamily="18" charset="0"/>
              </a:rPr>
              <a:t> kêu toáng lên:</a:t>
            </a: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 Sói! Sói! C</a:t>
            </a:r>
            <a:r>
              <a:rPr lang="en-US" sz="2400" dirty="0" err="1">
                <a:latin typeface="Times New Roman" panose="02020603050405020304" pitchFamily="18" charset="0"/>
                <a:ea typeface="Arial-Rounded" charset="-93"/>
                <a:cs typeface="Times New Roman" panose="02020603050405020304" pitchFamily="18" charset="0"/>
              </a:rPr>
              <a:t>ứu</a:t>
            </a:r>
            <a:r>
              <a:rPr lang="vi-VN" sz="2400" dirty="0">
                <a:latin typeface="Times New Roman" panose="02020603050405020304" pitchFamily="18" charset="0"/>
                <a:ea typeface="Arial-Rounded" charset="-93"/>
                <a:cs typeface="Times New Roman" panose="02020603050405020304" pitchFamily="18" charset="0"/>
              </a:rPr>
              <a:t> tôi với!</a:t>
            </a:r>
            <a:endParaRPr lang="en-US" sz="2400" dirty="0">
              <a:latin typeface="Times New Roman" panose="02020603050405020304" pitchFamily="18" charset="0"/>
              <a:ea typeface="Arial-Rounded" charset="-93"/>
              <a:cs typeface="Times New Roman" panose="02020603050405020304" pitchFamily="18" charset="0"/>
            </a:endParaRP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Nghe tiếng kêu cứu, mấy bác nông dân đang làm việc gần đấy tức tốc chạy tới.</a:t>
            </a:r>
            <a:r>
              <a:rPr lang="en-US" sz="2400" dirty="0">
                <a:solidFill>
                  <a:srgbClr val="FF0000"/>
                </a:solidFill>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N</a:t>
            </a:r>
            <a:r>
              <a:rPr lang="vi-VN" sz="2400" dirty="0">
                <a:latin typeface="Times New Roman" panose="02020603050405020304" pitchFamily="18" charset="0"/>
                <a:ea typeface="Arial-Rounded" charset="-93"/>
                <a:cs typeface="Times New Roman" panose="02020603050405020304" pitchFamily="18" charset="0"/>
              </a:rPr>
              <a:t>hưng họ không thấy sói đâu. </a:t>
            </a:r>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Thấy vậy, chú khoái chí lắm.</a:t>
            </a: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Mấy hôm sau, chú lại bày ra trò ấy. </a:t>
            </a:r>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Các bác nông dân lại chạy tới.</a:t>
            </a:r>
            <a:r>
              <a:rPr lang="vi-VN" sz="2400" dirty="0">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R</a:t>
            </a:r>
            <a:r>
              <a:rPr lang="vi-VN" sz="2400" dirty="0">
                <a:latin typeface="Times New Roman" panose="02020603050405020304" pitchFamily="18" charset="0"/>
                <a:ea typeface="Arial-Rounded" charset="-93"/>
                <a:cs typeface="Times New Roman" panose="02020603050405020304" pitchFamily="18" charset="0"/>
              </a:rPr>
              <a:t>ồi một hôm, sói đến thật. </a:t>
            </a:r>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Chú hốt hoảng kêu gào xin cứu giúp.</a:t>
            </a:r>
            <a:r>
              <a:rPr lang="vi-VN" sz="2400" dirty="0">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C</a:t>
            </a:r>
            <a:r>
              <a:rPr lang="vi-VN" sz="2400" dirty="0">
                <a:latin typeface="Times New Roman" panose="02020603050405020304" pitchFamily="18" charset="0"/>
                <a:ea typeface="Arial-Rounded" charset="-93"/>
                <a:cs typeface="Times New Roman" panose="02020603050405020304" pitchFamily="18" charset="0"/>
              </a:rPr>
              <a:t>ác bác nông dân nghĩ là chú lại lừa mình, nên vẫn thản nhiên làm việc. </a:t>
            </a:r>
            <a:r>
              <a:rPr lang="en-US" sz="2400" dirty="0">
                <a:latin typeface="Times New Roman" panose="02020603050405020304" pitchFamily="18" charset="0"/>
                <a:ea typeface="Arial-Rounded" charset="-93"/>
                <a:cs typeface="Times New Roman" panose="02020603050405020304" pitchFamily="18" charset="0"/>
              </a:rPr>
              <a:t>      </a:t>
            </a:r>
            <a:r>
              <a:rPr lang="vi-VN" sz="2400" dirty="0">
                <a:solidFill>
                  <a:srgbClr val="FF0000"/>
                </a:solidFill>
                <a:latin typeface="Times New Roman" panose="02020603050405020304" pitchFamily="18" charset="0"/>
                <a:ea typeface="Arial-Rounded" charset="-93"/>
                <a:cs typeface="Times New Roman" panose="02020603050405020304" pitchFamily="18" charset="0"/>
              </a:rPr>
              <a:t>Thế là sói thoả thuê ăn thịt hết cả đàn </a:t>
            </a:r>
            <a:r>
              <a:rPr lang="en-US" sz="2400" dirty="0">
                <a:solidFill>
                  <a:srgbClr val="FF0000"/>
                </a:solidFill>
                <a:latin typeface="Times New Roman" panose="02020603050405020304" pitchFamily="18" charset="0"/>
                <a:ea typeface="Arial-Rounded" charset="-93"/>
                <a:cs typeface="Times New Roman" panose="02020603050405020304" pitchFamily="18" charset="0"/>
              </a:rPr>
              <a:t>c</a:t>
            </a:r>
            <a:r>
              <a:rPr lang="vi-VN" sz="2400" dirty="0">
                <a:solidFill>
                  <a:srgbClr val="FF0000"/>
                </a:solidFill>
                <a:latin typeface="Times New Roman" panose="02020603050405020304" pitchFamily="18" charset="0"/>
                <a:ea typeface="Arial-Rounded" charset="-93"/>
                <a:cs typeface="Times New Roman" panose="02020603050405020304" pitchFamily="18" charset="0"/>
              </a:rPr>
              <a:t>ừu.</a:t>
            </a:r>
          </a:p>
          <a:p>
            <a:r>
              <a:rPr lang="en-US" sz="3200" i="1" dirty="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871872" y="754312"/>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964407" y="114331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153177" y="156152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
        <p:nvSpPr>
          <p:cNvPr id="7" name="Lưu đồ: Đường kết nối 11">
            <a:extLst>
              <a:ext uri="{FF2B5EF4-FFF2-40B4-BE49-F238E27FC236}">
                <a16:creationId xmlns:a16="http://schemas.microsoft.com/office/drawing/2014/main" xmlns="" id="{1135EE4B-5550-4B97-845A-2EEF22904286}"/>
              </a:ext>
            </a:extLst>
          </p:cNvPr>
          <p:cNvSpPr/>
          <p:nvPr/>
        </p:nvSpPr>
        <p:spPr>
          <a:xfrm>
            <a:off x="788971" y="22208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11">
            <a:extLst>
              <a:ext uri="{FF2B5EF4-FFF2-40B4-BE49-F238E27FC236}">
                <a16:creationId xmlns:a16="http://schemas.microsoft.com/office/drawing/2014/main" xmlns="" id="{E0103B0A-B761-4377-BE53-805150A93DE1}"/>
              </a:ext>
            </a:extLst>
          </p:cNvPr>
          <p:cNvSpPr/>
          <p:nvPr/>
        </p:nvSpPr>
        <p:spPr>
          <a:xfrm>
            <a:off x="3010267" y="26217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1">
            <a:extLst>
              <a:ext uri="{FF2B5EF4-FFF2-40B4-BE49-F238E27FC236}">
                <a16:creationId xmlns:a16="http://schemas.microsoft.com/office/drawing/2014/main" xmlns="" id="{79E2DC3D-A186-4B25-9CB4-9C431F9E5A68}"/>
              </a:ext>
            </a:extLst>
          </p:cNvPr>
          <p:cNvSpPr/>
          <p:nvPr/>
        </p:nvSpPr>
        <p:spPr>
          <a:xfrm>
            <a:off x="7118334" y="26217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1">
            <a:extLst>
              <a:ext uri="{FF2B5EF4-FFF2-40B4-BE49-F238E27FC236}">
                <a16:creationId xmlns:a16="http://schemas.microsoft.com/office/drawing/2014/main" xmlns="" id="{87D45139-C199-45A8-BC83-5E1434566B8E}"/>
              </a:ext>
            </a:extLst>
          </p:cNvPr>
          <p:cNvSpPr/>
          <p:nvPr/>
        </p:nvSpPr>
        <p:spPr>
          <a:xfrm>
            <a:off x="788970"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1">
            <a:extLst>
              <a:ext uri="{FF2B5EF4-FFF2-40B4-BE49-F238E27FC236}">
                <a16:creationId xmlns:a16="http://schemas.microsoft.com/office/drawing/2014/main" xmlns="" id="{0BD5C54D-2345-43F0-93BA-788F2B5FDFB6}"/>
              </a:ext>
            </a:extLst>
          </p:cNvPr>
          <p:cNvSpPr/>
          <p:nvPr/>
        </p:nvSpPr>
        <p:spPr>
          <a:xfrm>
            <a:off x="5646720"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8</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1">
            <a:extLst>
              <a:ext uri="{FF2B5EF4-FFF2-40B4-BE49-F238E27FC236}">
                <a16:creationId xmlns:a16="http://schemas.microsoft.com/office/drawing/2014/main" xmlns="" id="{5ED13898-BA73-4671-9B18-E185B892DFC9}"/>
              </a:ext>
            </a:extLst>
          </p:cNvPr>
          <p:cNvSpPr/>
          <p:nvPr/>
        </p:nvSpPr>
        <p:spPr>
          <a:xfrm>
            <a:off x="1536251" y="372951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9</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1">
            <a:extLst>
              <a:ext uri="{FF2B5EF4-FFF2-40B4-BE49-F238E27FC236}">
                <a16:creationId xmlns:a16="http://schemas.microsoft.com/office/drawing/2014/main" xmlns="" id="{58589B89-8CFB-444B-8582-650CEC6F4A51}"/>
              </a:ext>
            </a:extLst>
          </p:cNvPr>
          <p:cNvSpPr/>
          <p:nvPr/>
        </p:nvSpPr>
        <p:spPr>
          <a:xfrm>
            <a:off x="5159452" y="3729513"/>
            <a:ext cx="655359" cy="4219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10</a:t>
            </a:r>
            <a:endParaRPr lang="vi-VN" sz="2400" b="1" dirty="0">
              <a:latin typeface="Times New Roman" panose="02020603050405020304" pitchFamily="18" charset="0"/>
              <a:cs typeface="Times New Roman" panose="02020603050405020304" pitchFamily="18" charset="0"/>
            </a:endParaRPr>
          </a:p>
        </p:txBody>
      </p:sp>
      <p:sp>
        <p:nvSpPr>
          <p:cNvPr id="17" name="Lưu đồ: Đường kết nối 11">
            <a:extLst>
              <a:ext uri="{FF2B5EF4-FFF2-40B4-BE49-F238E27FC236}">
                <a16:creationId xmlns:a16="http://schemas.microsoft.com/office/drawing/2014/main" xmlns="" id="{5B2EA8D0-C9D4-48B9-8C3E-781F765BFEA9}"/>
              </a:ext>
            </a:extLst>
          </p:cNvPr>
          <p:cNvSpPr/>
          <p:nvPr/>
        </p:nvSpPr>
        <p:spPr>
          <a:xfrm>
            <a:off x="2122118" y="4080387"/>
            <a:ext cx="668021" cy="4219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11</a:t>
            </a:r>
            <a:endParaRPr lang="vi-VN" sz="2400" b="1" dirty="0">
              <a:latin typeface="Times New Roman" panose="02020603050405020304" pitchFamily="18" charset="0"/>
              <a:cs typeface="Times New Roman" panose="02020603050405020304" pitchFamily="18" charset="0"/>
            </a:endParaRPr>
          </a:p>
        </p:txBody>
      </p:sp>
      <p:sp>
        <p:nvSpPr>
          <p:cNvPr id="18" name="Lưu đồ: Đường kết nối 11">
            <a:extLst>
              <a:ext uri="{FF2B5EF4-FFF2-40B4-BE49-F238E27FC236}">
                <a16:creationId xmlns:a16="http://schemas.microsoft.com/office/drawing/2014/main" xmlns="" id="{9FE19FE5-CC8A-4124-8670-E7A2A5D4CFC0}"/>
              </a:ext>
            </a:extLst>
          </p:cNvPr>
          <p:cNvSpPr/>
          <p:nvPr/>
        </p:nvSpPr>
        <p:spPr>
          <a:xfrm>
            <a:off x="3435654" y="4403571"/>
            <a:ext cx="668021" cy="42198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12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28576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750"/>
                                        <p:tgtEl>
                                          <p:spTgt spid="7"/>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750"/>
                                        <p:tgtEl>
                                          <p:spTgt spid="8"/>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750"/>
                                        <p:tgtEl>
                                          <p:spTgt spid="10"/>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750"/>
                                        <p:tgtEl>
                                          <p:spTgt spid="13"/>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750"/>
                                        <p:tgtEl>
                                          <p:spTgt spid="14"/>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750"/>
                                        <p:tgtEl>
                                          <p:spTgt spid="15"/>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750"/>
                                        <p:tgtEl>
                                          <p:spTgt spid="16"/>
                                        </p:tgtEl>
                                      </p:cBhvr>
                                    </p:animEffect>
                                  </p:childTnLst>
                                </p:cTn>
                              </p:par>
                            </p:childTnLst>
                          </p:cTn>
                        </p:par>
                        <p:par>
                          <p:cTn id="49" fill="hold">
                            <p:stCondLst>
                              <p:cond delay="7500"/>
                            </p:stCondLst>
                            <p:childTnLst>
                              <p:par>
                                <p:cTn id="50" presetID="6"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750"/>
                                        <p:tgtEl>
                                          <p:spTgt spid="17"/>
                                        </p:tgtEl>
                                      </p:cBhvr>
                                    </p:animEffect>
                                  </p:childTnLst>
                                </p:cTn>
                              </p:par>
                            </p:childTnLst>
                          </p:cTn>
                        </p:par>
                        <p:par>
                          <p:cTn id="53" fill="hold">
                            <p:stCondLst>
                              <p:cond delay="8250"/>
                            </p:stCondLst>
                            <p:childTnLst>
                              <p:par>
                                <p:cTn id="54" presetID="6" presetClass="entr" presetSubtype="16"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circle(in)">
                                      <p:cBhvr>
                                        <p:cTn id="56"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47528" fill="hold"/>
                                        <p:tgtEl>
                                          <p:spTgt spid="2"/>
                                        </p:tgtEl>
                                      </p:cBhvr>
                                    </p:cmd>
                                  </p:childTnLst>
                                </p:cTn>
                              </p:par>
                            </p:childTnLst>
                          </p:cTn>
                        </p:par>
                      </p:childTnLst>
                    </p:cTn>
                  </p:par>
                </p:childTnLst>
              </p:cTn>
              <p:nextCondLst>
                <p:cond evt="onClick" delay="0">
                  <p:tgtEl>
                    <p:spTgt spid="2"/>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P spid="7" grpId="0" animBg="1"/>
      <p:bldP spid="8" grpId="0" animBg="1"/>
      <p:bldP spid="10" grpId="0" animBg="1"/>
      <p:bldP spid="13"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Chú</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chăn</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cừu</a:t>
            </a:r>
            <a:endPar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3200"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sz="2400" dirty="0">
                <a:latin typeface="Times New Roman" panose="02020603050405020304" pitchFamily="18" charset="0"/>
                <a:ea typeface="Arial-Rounded" charset="-93"/>
                <a:cs typeface="Times New Roman" panose="02020603050405020304" pitchFamily="18" charset="0"/>
              </a:rPr>
              <a:t>Ngày </a:t>
            </a:r>
            <a:r>
              <a:rPr lang="en-US" sz="2400" dirty="0" err="1">
                <a:latin typeface="Times New Roman" panose="02020603050405020304" pitchFamily="18" charset="0"/>
                <a:ea typeface="Arial-Rounded" charset="-93"/>
                <a:cs typeface="Times New Roman" panose="02020603050405020304" pitchFamily="18" charset="0"/>
              </a:rPr>
              <a:t>xưa</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có</a:t>
            </a:r>
            <a:r>
              <a:rPr lang="vi-VN" sz="2400" dirty="0">
                <a:latin typeface="Times New Roman" panose="02020603050405020304" pitchFamily="18" charset="0"/>
                <a:ea typeface="Arial-Rounded" charset="-93"/>
                <a:cs typeface="Times New Roman" panose="02020603050405020304" pitchFamily="18" charset="0"/>
              </a:rPr>
              <a:t> một chú bé chăn </a:t>
            </a:r>
            <a:r>
              <a:rPr lang="en-US" sz="2400" dirty="0" err="1">
                <a:latin typeface="Times New Roman" panose="02020603050405020304" pitchFamily="18" charset="0"/>
                <a:ea typeface="Arial-Rounded" charset="-93"/>
                <a:cs typeface="Times New Roman" panose="02020603050405020304" pitchFamily="18" charset="0"/>
              </a:rPr>
              <a:t>cừu</a:t>
            </a:r>
            <a:r>
              <a:rPr lang="vi-VN" sz="2400" dirty="0">
                <a:latin typeface="Times New Roman" panose="02020603050405020304" pitchFamily="18" charset="0"/>
                <a:ea typeface="Arial-Rounded" charset="-93"/>
                <a:cs typeface="Times New Roman" panose="02020603050405020304" pitchFamily="18" charset="0"/>
              </a:rPr>
              <a:t> thường th</a:t>
            </a:r>
            <a:r>
              <a:rPr lang="en-US" sz="2400" dirty="0">
                <a:latin typeface="Times New Roman" panose="02020603050405020304" pitchFamily="18" charset="0"/>
                <a:ea typeface="Arial-Rounded" charset="-93"/>
                <a:cs typeface="Times New Roman" panose="02020603050405020304" pitchFamily="18" charset="0"/>
              </a:rPr>
              <a:t>ả</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cừu</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gần chân núi.</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Một hôm thấy buồn quá, chủ nghĩ ra một trò đùa cho </a:t>
            </a:r>
            <a:r>
              <a:rPr lang="en-US" sz="2400" dirty="0" err="1">
                <a:latin typeface="Times New Roman" panose="02020603050405020304" pitchFamily="18" charset="0"/>
                <a:ea typeface="Arial-Rounded" charset="-93"/>
                <a:cs typeface="Times New Roman" panose="02020603050405020304" pitchFamily="18" charset="0"/>
              </a:rPr>
              <a:t>vui</a:t>
            </a:r>
            <a:r>
              <a:rPr lang="vi-VN" sz="2400" dirty="0">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Chú giả v</a:t>
            </a:r>
            <a:r>
              <a:rPr lang="en-US" sz="2400" dirty="0">
                <a:latin typeface="Times New Roman" panose="02020603050405020304" pitchFamily="18" charset="0"/>
                <a:ea typeface="Arial-Rounded" charset="-93"/>
                <a:cs typeface="Times New Roman" panose="02020603050405020304" pitchFamily="18" charset="0"/>
              </a:rPr>
              <a:t>ờ</a:t>
            </a:r>
            <a:r>
              <a:rPr lang="vi-VN" sz="2400" dirty="0">
                <a:latin typeface="Times New Roman" panose="02020603050405020304" pitchFamily="18" charset="0"/>
                <a:ea typeface="Arial-Rounded" charset="-93"/>
                <a:cs typeface="Times New Roman" panose="02020603050405020304" pitchFamily="18" charset="0"/>
              </a:rPr>
              <a:t> kêu toáng lên:</a:t>
            </a: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 Sói! Sói! C</a:t>
            </a:r>
            <a:r>
              <a:rPr lang="en-US" sz="2400" dirty="0" err="1">
                <a:latin typeface="Times New Roman" panose="02020603050405020304" pitchFamily="18" charset="0"/>
                <a:ea typeface="Arial-Rounded" charset="-93"/>
                <a:cs typeface="Times New Roman" panose="02020603050405020304" pitchFamily="18" charset="0"/>
              </a:rPr>
              <a:t>ứu</a:t>
            </a:r>
            <a:r>
              <a:rPr lang="vi-VN" sz="2400" dirty="0">
                <a:latin typeface="Times New Roman" panose="02020603050405020304" pitchFamily="18" charset="0"/>
                <a:ea typeface="Arial-Rounded" charset="-93"/>
                <a:cs typeface="Times New Roman" panose="02020603050405020304" pitchFamily="18" charset="0"/>
              </a:rPr>
              <a:t> tôi với!</a:t>
            </a:r>
            <a:endParaRPr lang="en-US" sz="2400" dirty="0">
              <a:latin typeface="Times New Roman" panose="02020603050405020304" pitchFamily="18" charset="0"/>
              <a:ea typeface="Arial-Rounded" charset="-93"/>
              <a:cs typeface="Times New Roman" panose="02020603050405020304" pitchFamily="18" charset="0"/>
            </a:endParaRP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Nghe tiếng kêu cứu, mấy bác nông dân đang làm việc gần đấy tức tốc chạy tới. Nhưng họ không thấy sói đâu. Thấy vậy, chú khoái chí lắm.</a:t>
            </a: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a:latin typeface="Times New Roman" panose="02020603050405020304" pitchFamily="18" charset="0"/>
                <a:ea typeface="Arial-Rounded" charset="-93"/>
                <a:cs typeface="Times New Roman" panose="02020603050405020304" pitchFamily="18" charset="0"/>
              </a:rPr>
              <a:t>c</a:t>
            </a:r>
            <a:r>
              <a:rPr lang="vi-VN" sz="2400" dirty="0">
                <a:latin typeface="Times New Roman" panose="02020603050405020304" pitchFamily="18" charset="0"/>
                <a:ea typeface="Arial-Rounded" charset="-93"/>
                <a:cs typeface="Times New Roman" panose="02020603050405020304" pitchFamily="18" charset="0"/>
              </a:rPr>
              <a:t>ừu</a:t>
            </a:r>
            <a:r>
              <a:rPr lang="vi-VN" sz="2400" dirty="0">
                <a:latin typeface="Arial-Rounded" charset="-93"/>
                <a:ea typeface="Arial-Rounded" charset="-93"/>
                <a:cs typeface="Arial-Rounded" charset="-93"/>
              </a:rPr>
              <a:t>.</a:t>
            </a:r>
          </a:p>
          <a:p>
            <a:r>
              <a:rPr lang="en-US" sz="3200" i="1" dirty="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871872" y="76774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793633" y="222087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793633" y="332313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5209937"/>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Chú</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chăn</a:t>
            </a:r>
            <a:r>
              <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cừu</a:t>
            </a:r>
            <a:endPar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3200" dirty="0">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vi-VN" sz="2400" dirty="0">
                <a:latin typeface="Times New Roman" panose="02020603050405020304" pitchFamily="18" charset="0"/>
                <a:ea typeface="Arial-Rounded" charset="-93"/>
                <a:cs typeface="Times New Roman" panose="02020603050405020304" pitchFamily="18" charset="0"/>
              </a:rPr>
              <a:t>Ngày </a:t>
            </a:r>
            <a:r>
              <a:rPr lang="en-US" sz="2400" dirty="0" err="1">
                <a:latin typeface="Times New Roman" panose="02020603050405020304" pitchFamily="18" charset="0"/>
                <a:ea typeface="Arial-Rounded" charset="-93"/>
                <a:cs typeface="Times New Roman" panose="02020603050405020304" pitchFamily="18" charset="0"/>
              </a:rPr>
              <a:t>xưa</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có</a:t>
            </a:r>
            <a:r>
              <a:rPr lang="vi-VN" sz="2400" dirty="0">
                <a:latin typeface="Times New Roman" panose="02020603050405020304" pitchFamily="18" charset="0"/>
                <a:ea typeface="Arial-Rounded" charset="-93"/>
                <a:cs typeface="Times New Roman" panose="02020603050405020304" pitchFamily="18" charset="0"/>
              </a:rPr>
              <a:t> một chú bé chăn </a:t>
            </a:r>
            <a:r>
              <a:rPr lang="en-US" sz="2400" dirty="0" err="1">
                <a:latin typeface="Times New Roman" panose="02020603050405020304" pitchFamily="18" charset="0"/>
                <a:ea typeface="Arial-Rounded" charset="-93"/>
                <a:cs typeface="Times New Roman" panose="02020603050405020304" pitchFamily="18" charset="0"/>
              </a:rPr>
              <a:t>cừu</a:t>
            </a:r>
            <a:r>
              <a:rPr lang="vi-VN" sz="2400" dirty="0">
                <a:latin typeface="Times New Roman" panose="02020603050405020304" pitchFamily="18" charset="0"/>
                <a:ea typeface="Arial-Rounded" charset="-93"/>
                <a:cs typeface="Times New Roman" panose="02020603050405020304" pitchFamily="18" charset="0"/>
              </a:rPr>
              <a:t> thường th</a:t>
            </a:r>
            <a:r>
              <a:rPr lang="en-US" sz="2400" dirty="0">
                <a:latin typeface="Times New Roman" panose="02020603050405020304" pitchFamily="18" charset="0"/>
                <a:ea typeface="Arial-Rounded" charset="-93"/>
                <a:cs typeface="Times New Roman" panose="02020603050405020304" pitchFamily="18" charset="0"/>
              </a:rPr>
              <a:t>ả</a:t>
            </a:r>
            <a:r>
              <a:rPr lang="vi-VN" sz="2400" dirty="0">
                <a:latin typeface="Times New Roman" panose="02020603050405020304" pitchFamily="18" charset="0"/>
                <a:ea typeface="Arial-Rounded" charset="-93"/>
                <a:cs typeface="Times New Roman" panose="02020603050405020304" pitchFamily="18" charset="0"/>
              </a:rPr>
              <a:t> </a:t>
            </a:r>
            <a:r>
              <a:rPr lang="en-US" sz="2400" dirty="0" err="1">
                <a:latin typeface="Times New Roman" panose="02020603050405020304" pitchFamily="18" charset="0"/>
                <a:ea typeface="Arial-Rounded" charset="-93"/>
                <a:cs typeface="Times New Roman" panose="02020603050405020304" pitchFamily="18" charset="0"/>
              </a:rPr>
              <a:t>cừu</a:t>
            </a:r>
            <a:r>
              <a:rPr lang="en-US" sz="2400" dirty="0">
                <a:latin typeface="Times New Roman" panose="02020603050405020304" pitchFamily="18" charset="0"/>
                <a:ea typeface="Arial-Rounded" charset="-93"/>
                <a:cs typeface="Times New Roman" panose="02020603050405020304" pitchFamily="18" charset="0"/>
              </a:rPr>
              <a:t> </a:t>
            </a:r>
            <a:r>
              <a:rPr lang="vi-VN" sz="2400">
                <a:latin typeface="Times New Roman" panose="02020603050405020304" pitchFamily="18" charset="0"/>
                <a:ea typeface="Arial-Rounded" charset="-93"/>
                <a:cs typeface="Times New Roman" panose="02020603050405020304" pitchFamily="18" charset="0"/>
              </a:rPr>
              <a:t>gần </a:t>
            </a:r>
            <a:endParaRPr lang="en-US" sz="2400" smtClean="0">
              <a:latin typeface="Times New Roman" panose="02020603050405020304" pitchFamily="18" charset="0"/>
              <a:ea typeface="Arial-Rounded" charset="-93"/>
              <a:cs typeface="Times New Roman" panose="02020603050405020304" pitchFamily="18" charset="0"/>
            </a:endParaRPr>
          </a:p>
          <a:p>
            <a:pPr algn="just"/>
            <a:r>
              <a:rPr lang="vi-VN" sz="2400" smtClean="0">
                <a:latin typeface="Times New Roman" panose="02020603050405020304" pitchFamily="18" charset="0"/>
                <a:ea typeface="Arial-Rounded" charset="-93"/>
                <a:cs typeface="Times New Roman" panose="02020603050405020304" pitchFamily="18" charset="0"/>
              </a:rPr>
              <a:t>chân </a:t>
            </a:r>
            <a:r>
              <a:rPr lang="vi-VN" sz="2400" dirty="0">
                <a:latin typeface="Times New Roman" panose="02020603050405020304" pitchFamily="18" charset="0"/>
                <a:ea typeface="Arial-Rounded" charset="-93"/>
                <a:cs typeface="Times New Roman" panose="02020603050405020304" pitchFamily="18" charset="0"/>
              </a:rPr>
              <a:t>núi.</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Một hôm thấy buồn quá, chủ nghĩ ra một trò đùa cho </a:t>
            </a:r>
            <a:r>
              <a:rPr lang="en-US" sz="2400" dirty="0" err="1">
                <a:latin typeface="Times New Roman" panose="02020603050405020304" pitchFamily="18" charset="0"/>
                <a:ea typeface="Arial-Rounded" charset="-93"/>
                <a:cs typeface="Times New Roman" panose="02020603050405020304" pitchFamily="18" charset="0"/>
              </a:rPr>
              <a:t>vui</a:t>
            </a:r>
            <a:r>
              <a:rPr lang="vi-VN" sz="2400" dirty="0">
                <a:latin typeface="Times New Roman" panose="02020603050405020304" pitchFamily="18" charset="0"/>
                <a:ea typeface="Arial-Rounded" charset="-93"/>
                <a:cs typeface="Times New Roman" panose="02020603050405020304" pitchFamily="18" charset="0"/>
              </a:rPr>
              <a:t>. </a:t>
            </a:r>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Chú giả v</a:t>
            </a:r>
            <a:r>
              <a:rPr lang="en-US" sz="2400" dirty="0">
                <a:latin typeface="Times New Roman" panose="02020603050405020304" pitchFamily="18" charset="0"/>
                <a:ea typeface="Arial-Rounded" charset="-93"/>
                <a:cs typeface="Times New Roman" panose="02020603050405020304" pitchFamily="18" charset="0"/>
              </a:rPr>
              <a:t>ờ</a:t>
            </a:r>
            <a:r>
              <a:rPr lang="vi-VN" sz="2400" dirty="0">
                <a:latin typeface="Times New Roman" panose="02020603050405020304" pitchFamily="18" charset="0"/>
                <a:ea typeface="Arial-Rounded" charset="-93"/>
                <a:cs typeface="Times New Roman" panose="02020603050405020304" pitchFamily="18" charset="0"/>
              </a:rPr>
              <a:t> kêu toáng lên:</a:t>
            </a:r>
          </a:p>
          <a:p>
            <a:pPr algn="just"/>
            <a:r>
              <a:rPr lang="en-US" sz="2400" dirty="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 Sói! Sói! C</a:t>
            </a:r>
            <a:r>
              <a:rPr lang="en-US" sz="2400" dirty="0" err="1">
                <a:latin typeface="Times New Roman" panose="02020603050405020304" pitchFamily="18" charset="0"/>
                <a:ea typeface="Arial-Rounded" charset="-93"/>
                <a:cs typeface="Times New Roman" panose="02020603050405020304" pitchFamily="18" charset="0"/>
              </a:rPr>
              <a:t>ứu</a:t>
            </a:r>
            <a:r>
              <a:rPr lang="vi-VN" sz="2400" dirty="0">
                <a:latin typeface="Times New Roman" panose="02020603050405020304" pitchFamily="18" charset="0"/>
                <a:ea typeface="Arial-Rounded" charset="-93"/>
                <a:cs typeface="Times New Roman" panose="02020603050405020304" pitchFamily="18" charset="0"/>
              </a:rPr>
              <a:t> tôi với!</a:t>
            </a:r>
            <a:endParaRPr lang="en-US" sz="2400" dirty="0">
              <a:latin typeface="Times New Roman" panose="02020603050405020304" pitchFamily="18" charset="0"/>
              <a:ea typeface="Arial-Rounded" charset="-93"/>
              <a:cs typeface="Times New Roman" panose="02020603050405020304" pitchFamily="18" charset="0"/>
            </a:endParaRPr>
          </a:p>
          <a:p>
            <a:pPr algn="just"/>
            <a:r>
              <a:rPr lang="en-US" sz="2400">
                <a:latin typeface="Times New Roman" panose="02020603050405020304" pitchFamily="18" charset="0"/>
                <a:ea typeface="Arial-Rounded" charset="-93"/>
                <a:cs typeface="Times New Roman" panose="02020603050405020304" pitchFamily="18" charset="0"/>
              </a:rPr>
              <a:t>	</a:t>
            </a:r>
            <a:r>
              <a:rPr lang="en-US" sz="3200" i="1" dirty="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747514" y="5409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cxnSp>
        <p:nvCxnSpPr>
          <p:cNvPr id="7" name="Straight Connector 6"/>
          <p:cNvCxnSpPr/>
          <p:nvPr/>
        </p:nvCxnSpPr>
        <p:spPr>
          <a:xfrm flipV="1">
            <a:off x="4166006" y="958291"/>
            <a:ext cx="1159459" cy="69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0415" y="1359408"/>
            <a:ext cx="1159459" cy="69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80769" y="1706114"/>
            <a:ext cx="1159459" cy="6948"/>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35330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7528"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324" y="507098"/>
            <a:ext cx="7675808" cy="1077218"/>
          </a:xfrm>
          <a:prstGeom prst="rect">
            <a:avLst/>
          </a:prstGeom>
        </p:spPr>
        <p:txBody>
          <a:bodyPr wrap="square">
            <a:spAutoFit/>
          </a:bodyPr>
          <a:lstStyle/>
          <a:p>
            <a:r>
              <a:rPr lang="vi-VN" sz="3200" dirty="0">
                <a:latin typeface="Times New Roman" panose="02020603050405020304" pitchFamily="18" charset="0"/>
                <a:ea typeface="Arial-Rounded" charset="-93"/>
                <a:cs typeface="Times New Roman" panose="02020603050405020304" pitchFamily="18" charset="0"/>
              </a:rPr>
              <a:t>Ngày </a:t>
            </a:r>
            <a:r>
              <a:rPr lang="en-US" sz="3200" dirty="0" err="1">
                <a:latin typeface="Times New Roman" panose="02020603050405020304" pitchFamily="18" charset="0"/>
                <a:ea typeface="Arial-Rounded" charset="-93"/>
                <a:cs typeface="Times New Roman" panose="02020603050405020304" pitchFamily="18" charset="0"/>
              </a:rPr>
              <a:t>xưa</a:t>
            </a:r>
            <a:r>
              <a:rPr lang="vi-VN" sz="3200" dirty="0">
                <a:latin typeface="Times New Roman" panose="02020603050405020304" pitchFamily="18" charset="0"/>
                <a:ea typeface="Arial-Rounded" charset="-93"/>
                <a:cs typeface="Times New Roman" panose="02020603050405020304" pitchFamily="18" charset="0"/>
              </a:rPr>
              <a:t> </a:t>
            </a:r>
            <a:r>
              <a:rPr lang="en-US" sz="3200" dirty="0" err="1">
                <a:latin typeface="Times New Roman" panose="02020603050405020304" pitchFamily="18" charset="0"/>
                <a:ea typeface="Arial-Rounded" charset="-93"/>
                <a:cs typeface="Times New Roman" panose="02020603050405020304" pitchFamily="18" charset="0"/>
              </a:rPr>
              <a:t>có</a:t>
            </a:r>
            <a:r>
              <a:rPr lang="vi-VN" sz="3200" dirty="0">
                <a:latin typeface="Times New Roman" panose="02020603050405020304" pitchFamily="18" charset="0"/>
                <a:ea typeface="Arial-Rounded" charset="-93"/>
                <a:cs typeface="Times New Roman" panose="02020603050405020304" pitchFamily="18" charset="0"/>
              </a:rPr>
              <a:t> một chú bé chăn </a:t>
            </a:r>
            <a:r>
              <a:rPr lang="en-US" sz="3200" dirty="0" err="1">
                <a:latin typeface="Times New Roman" panose="02020603050405020304" pitchFamily="18" charset="0"/>
                <a:ea typeface="Arial-Rounded" charset="-93"/>
                <a:cs typeface="Times New Roman" panose="02020603050405020304" pitchFamily="18" charset="0"/>
              </a:rPr>
              <a:t>cừu</a:t>
            </a:r>
            <a:r>
              <a:rPr lang="vi-VN" sz="3200" dirty="0">
                <a:latin typeface="Times New Roman" panose="02020603050405020304" pitchFamily="18" charset="0"/>
                <a:ea typeface="Arial-Rounded" charset="-93"/>
                <a:cs typeface="Times New Roman" panose="02020603050405020304" pitchFamily="18" charset="0"/>
              </a:rPr>
              <a:t> thường th</a:t>
            </a:r>
            <a:r>
              <a:rPr lang="en-US" sz="3200" dirty="0">
                <a:latin typeface="Times New Roman" panose="02020603050405020304" pitchFamily="18" charset="0"/>
                <a:ea typeface="Arial-Rounded" charset="-93"/>
                <a:cs typeface="Times New Roman" panose="02020603050405020304" pitchFamily="18" charset="0"/>
              </a:rPr>
              <a:t>ả</a:t>
            </a:r>
            <a:r>
              <a:rPr lang="vi-VN" sz="3200" dirty="0">
                <a:latin typeface="Times New Roman" panose="02020603050405020304" pitchFamily="18" charset="0"/>
                <a:ea typeface="Arial-Rounded" charset="-93"/>
                <a:cs typeface="Times New Roman" panose="02020603050405020304" pitchFamily="18" charset="0"/>
              </a:rPr>
              <a:t> </a:t>
            </a:r>
            <a:r>
              <a:rPr lang="en-US" sz="3200" dirty="0" err="1">
                <a:latin typeface="Times New Roman" panose="02020603050405020304" pitchFamily="18" charset="0"/>
                <a:ea typeface="Arial-Rounded" charset="-93"/>
                <a:cs typeface="Times New Roman" panose="02020603050405020304" pitchFamily="18" charset="0"/>
              </a:rPr>
              <a:t>cừu</a:t>
            </a:r>
            <a:r>
              <a:rPr lang="en-US" sz="3200"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gần chân núi.</a:t>
            </a:r>
            <a:r>
              <a:rPr lang="en-US" sz="3200" dirty="0">
                <a:latin typeface="Times New Roman" panose="02020603050405020304" pitchFamily="18" charset="0"/>
                <a:ea typeface="Arial-Rounded" charset="-93"/>
                <a:cs typeface="Times New Roman" panose="02020603050405020304" pitchFamily="18" charset="0"/>
              </a:rPr>
              <a:t> </a:t>
            </a:r>
            <a:endParaRPr lang="en-US" sz="3200" dirty="0"/>
          </a:p>
        </p:txBody>
      </p:sp>
      <p:sp>
        <p:nvSpPr>
          <p:cNvPr id="3" name="Lưu đồ: Đường kết nối 8">
            <a:extLst>
              <a:ext uri="{FF2B5EF4-FFF2-40B4-BE49-F238E27FC236}">
                <a16:creationId xmlns:a16="http://schemas.microsoft.com/office/drawing/2014/main" xmlns="" id="{A3F0B0FD-818E-4BBD-B401-3895387E3487}"/>
              </a:ext>
            </a:extLst>
          </p:cNvPr>
          <p:cNvSpPr/>
          <p:nvPr/>
        </p:nvSpPr>
        <p:spPr>
          <a:xfrm>
            <a:off x="497184" y="5675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H="1">
            <a:off x="2569335" y="567569"/>
            <a:ext cx="122350" cy="398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559639" y="545853"/>
            <a:ext cx="122350" cy="398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37903" y="1065102"/>
            <a:ext cx="122350" cy="398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899078" y="1065102"/>
            <a:ext cx="122350" cy="3983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83254" y="1644787"/>
            <a:ext cx="5930721" cy="1077218"/>
          </a:xfrm>
          <a:prstGeom prst="rect">
            <a:avLst/>
          </a:prstGeom>
        </p:spPr>
        <p:txBody>
          <a:bodyPr wrap="square">
            <a:spAutoFit/>
          </a:bodyPr>
          <a:lstStyle/>
          <a:p>
            <a:pPr algn="just"/>
            <a:r>
              <a:rPr lang="en-US" sz="3200" dirty="0">
                <a:latin typeface="Times New Roman" panose="02020603050405020304" pitchFamily="18" charset="0"/>
                <a:ea typeface="Arial-Rounded" charset="-93"/>
                <a:cs typeface="Times New Roman" panose="02020603050405020304" pitchFamily="18" charset="0"/>
              </a:rPr>
              <a:t>C</a:t>
            </a:r>
            <a:r>
              <a:rPr lang="vi-VN" sz="3200" dirty="0">
                <a:latin typeface="Times New Roman" panose="02020603050405020304" pitchFamily="18" charset="0"/>
                <a:ea typeface="Arial-Rounded" charset="-93"/>
                <a:cs typeface="Times New Roman" panose="02020603050405020304" pitchFamily="18" charset="0"/>
              </a:rPr>
              <a:t>hú giả v</a:t>
            </a:r>
            <a:r>
              <a:rPr lang="en-US" sz="3200" dirty="0">
                <a:latin typeface="Times New Roman" panose="02020603050405020304" pitchFamily="18" charset="0"/>
                <a:ea typeface="Arial-Rounded" charset="-93"/>
                <a:cs typeface="Times New Roman" panose="02020603050405020304" pitchFamily="18" charset="0"/>
              </a:rPr>
              <a:t>ờ</a:t>
            </a:r>
            <a:r>
              <a:rPr lang="vi-VN" sz="3200" dirty="0">
                <a:latin typeface="Times New Roman" panose="02020603050405020304" pitchFamily="18" charset="0"/>
                <a:ea typeface="Arial-Rounded" charset="-93"/>
                <a:cs typeface="Times New Roman" panose="02020603050405020304" pitchFamily="18" charset="0"/>
              </a:rPr>
              <a:t> kêu toáng lên:</a:t>
            </a:r>
          </a:p>
          <a:p>
            <a:pPr algn="just"/>
            <a:r>
              <a:rPr lang="en-US" sz="3200" dirty="0">
                <a:latin typeface="Times New Roman" panose="02020603050405020304" pitchFamily="18" charset="0"/>
                <a:ea typeface="Arial-Rounded" charset="-93"/>
                <a:cs typeface="Times New Roman" panose="02020603050405020304" pitchFamily="18" charset="0"/>
              </a:rPr>
              <a:t>	</a:t>
            </a:r>
            <a:r>
              <a:rPr lang="vi-VN" sz="3200" dirty="0">
                <a:latin typeface="Times New Roman" panose="02020603050405020304" pitchFamily="18" charset="0"/>
                <a:ea typeface="Arial-Rounded" charset="-93"/>
                <a:cs typeface="Times New Roman" panose="02020603050405020304" pitchFamily="18" charset="0"/>
              </a:rPr>
              <a:t>- Sói! Sói! C</a:t>
            </a:r>
            <a:r>
              <a:rPr lang="en-US" sz="3200" dirty="0" err="1">
                <a:latin typeface="Times New Roman" panose="02020603050405020304" pitchFamily="18" charset="0"/>
                <a:ea typeface="Arial-Rounded" charset="-93"/>
                <a:cs typeface="Times New Roman" panose="02020603050405020304" pitchFamily="18" charset="0"/>
              </a:rPr>
              <a:t>ứu</a:t>
            </a:r>
            <a:r>
              <a:rPr lang="vi-VN" sz="3200" dirty="0">
                <a:latin typeface="Times New Roman" panose="02020603050405020304" pitchFamily="18" charset="0"/>
                <a:ea typeface="Arial-Rounded" charset="-93"/>
                <a:cs typeface="Times New Roman" panose="02020603050405020304" pitchFamily="18" charset="0"/>
              </a:rPr>
              <a:t> tôi với!</a:t>
            </a:r>
            <a:endParaRPr lang="en-US" sz="3200" dirty="0">
              <a:latin typeface="Times New Roman" panose="02020603050405020304" pitchFamily="18" charset="0"/>
              <a:ea typeface="Arial-Rounded" charset="-93"/>
              <a:cs typeface="Times New Roman" panose="02020603050405020304" pitchFamily="18" charset="0"/>
            </a:endParaRPr>
          </a:p>
        </p:txBody>
      </p:sp>
      <p:sp>
        <p:nvSpPr>
          <p:cNvPr id="14" name="Lưu đồ: Đường kết nối 11">
            <a:extLst>
              <a:ext uri="{FF2B5EF4-FFF2-40B4-BE49-F238E27FC236}">
                <a16:creationId xmlns:a16="http://schemas.microsoft.com/office/drawing/2014/main" xmlns="" id="{69969A4C-D57A-4C7D-B73C-3C48FA316729}"/>
              </a:ext>
            </a:extLst>
          </p:cNvPr>
          <p:cNvSpPr/>
          <p:nvPr/>
        </p:nvSpPr>
        <p:spPr>
          <a:xfrm>
            <a:off x="321747" y="172894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cxnSp>
        <p:nvCxnSpPr>
          <p:cNvPr id="18" name="Straight Connector 17"/>
          <p:cNvCxnSpPr/>
          <p:nvPr/>
        </p:nvCxnSpPr>
        <p:spPr>
          <a:xfrm flipH="1">
            <a:off x="4958366" y="1796603"/>
            <a:ext cx="122349" cy="283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316051" y="2292673"/>
            <a:ext cx="122349" cy="283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33859" y="2265803"/>
            <a:ext cx="122349" cy="283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201991" y="2310660"/>
            <a:ext cx="122349" cy="283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253511" y="2310660"/>
            <a:ext cx="122349" cy="2832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47312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http://schemas.openxmlformats.org/package/2006/metadata/core-properties"/>
    <ds:schemaRef ds:uri="http://schemas.microsoft.com/office/2006/metadata/properties"/>
    <ds:schemaRef ds:uri="http://purl.org/dc/terms/"/>
    <ds:schemaRef ds:uri="http://purl.org/dc/elements/1.1/"/>
    <ds:schemaRef ds:uri="2954521b-b4ab-4ce3-8aa8-8bfa99a4c36e"/>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500</TotalTime>
  <Words>617</Words>
  <Application>Microsoft Office PowerPoint</Application>
  <PresentationFormat>On-screen Show (16:9)</PresentationFormat>
  <Paragraphs>161</Paragraphs>
  <Slides>35</Slides>
  <Notes>11</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华康少女文字W5</vt:lpstr>
      <vt:lpstr>Calibri</vt:lpstr>
      <vt:lpstr>Arial-Rounded</vt:lpstr>
      <vt:lpstr>Times New Roman</vt:lpstr>
      <vt:lpstr>DFPOP1-W9</vt:lpstr>
      <vt:lpstr>Arial</vt:lpstr>
      <vt:lpstr>微软雅黑</vt:lpstr>
      <vt:lpstr>Time New Roman</vt:lpstr>
      <vt:lpstr>宋体</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49</cp:revision>
  <dcterms:created xsi:type="dcterms:W3CDTF">2020-08-13T09:19:08Z</dcterms:created>
  <dcterms:modified xsi:type="dcterms:W3CDTF">2025-04-04T06:50:51Z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