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90"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F6BAAA-2A32-46E2-BF9A-E7C505CDD80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70286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9954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287765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4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6BAAA-2A32-46E2-BF9A-E7C505CDD80C}"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17152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6BAAA-2A32-46E2-BF9A-E7C505CDD80C}"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9075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6BAAA-2A32-46E2-BF9A-E7C505CDD80C}"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24904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6BAAA-2A32-46E2-BF9A-E7C505CDD80C}"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21379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6BAAA-2A32-46E2-BF9A-E7C505CDD80C}" type="datetimeFigureOut">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0071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3444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58033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6BAAA-2A32-46E2-BF9A-E7C505CDD80C}" type="datetimeFigureOut">
              <a:rPr lang="en-US" smtClean="0"/>
              <a:t>4/14/2025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F971F-7F5D-4D38-95A2-3FAFB80FE8C1}" type="slidenum">
              <a:rPr lang="en-US" smtClean="0"/>
              <a:t>‹#›</a:t>
            </a:fld>
            <a:endParaRPr lang="en-US"/>
          </a:p>
        </p:txBody>
      </p:sp>
    </p:spTree>
    <p:extLst>
      <p:ext uri="{BB962C8B-B14F-4D97-AF65-F5344CB8AC3E}">
        <p14:creationId xmlns:p14="http://schemas.microsoft.com/office/powerpoint/2010/main" val="30129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10082"/>
          </a:xfrm>
          <a:prstGeom prst="rect">
            <a:avLst/>
          </a:prstGeom>
        </p:spPr>
      </p:pic>
      <p:sp>
        <p:nvSpPr>
          <p:cNvPr id="2" name="Title 1"/>
          <p:cNvSpPr>
            <a:spLocks noGrp="1"/>
          </p:cNvSpPr>
          <p:nvPr>
            <p:ph type="title"/>
          </p:nvPr>
        </p:nvSpPr>
        <p:spPr>
          <a:xfrm>
            <a:off x="1532965" y="726140"/>
            <a:ext cx="9471212" cy="911225"/>
          </a:xfrm>
        </p:spPr>
        <p:txBody>
          <a:bodyPr>
            <a:normAutofit fontScale="90000"/>
          </a:bodyPr>
          <a:lstStyle/>
          <a:p>
            <a:pPr algn="ctr">
              <a:lnSpc>
                <a:spcPct val="150000"/>
              </a:lnSpc>
            </a:pPr>
            <a:r>
              <a:rPr lang="en-US" sz="2800" b="1" dirty="0">
                <a:solidFill>
                  <a:srgbClr val="FFFF00"/>
                </a:solidFill>
                <a:latin typeface="Times New Roman" panose="02020603050405020304" pitchFamily="18" charset="0"/>
                <a:cs typeface="Times New Roman" panose="02020603050405020304" pitchFamily="18" charset="0"/>
              </a:rPr>
              <a:t>PHÒNG GIÁO DỤC VÀ ĐÀO TẠO HUYỆN AN DƯƠNG</a:t>
            </a:r>
            <a:br>
              <a:rPr lang="en-US" sz="2800" b="1" dirty="0">
                <a:solidFill>
                  <a:srgbClr val="FFFF00"/>
                </a:solidFill>
                <a:latin typeface="Times New Roman" panose="02020603050405020304" pitchFamily="18" charset="0"/>
                <a:cs typeface="Times New Roman" panose="02020603050405020304" pitchFamily="18" charset="0"/>
              </a:rPr>
            </a:br>
            <a:r>
              <a:rPr lang="en-US" sz="2400" b="1" u="sng" dirty="0">
                <a:solidFill>
                  <a:schemeClr val="bg1"/>
                </a:solidFill>
                <a:latin typeface="Times New Roman" panose="02020603050405020304" pitchFamily="18" charset="0"/>
                <a:cs typeface="Times New Roman" panose="02020603050405020304" pitchFamily="18" charset="0"/>
              </a:rPr>
              <a:t>TRƯỜNG TIỂU HỌC AN HỒNG</a:t>
            </a:r>
          </a:p>
        </p:txBody>
      </p:sp>
      <p:sp>
        <p:nvSpPr>
          <p:cNvPr id="3" name="Content Placeholder 2"/>
          <p:cNvSpPr>
            <a:spLocks noGrp="1"/>
          </p:cNvSpPr>
          <p:nvPr>
            <p:ph idx="1"/>
          </p:nvPr>
        </p:nvSpPr>
        <p:spPr/>
        <p:txBody>
          <a:bodyPr>
            <a:normAutofit lnSpcReduction="10000"/>
          </a:bodyPr>
          <a:lstStyle/>
          <a:p>
            <a:pPr marL="0" indent="0" algn="ctr">
              <a:buNone/>
            </a:pPr>
            <a:endParaRPr lang="en-US" sz="60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6000" b="1" dirty="0">
                <a:solidFill>
                  <a:srgbClr val="FF0000"/>
                </a:solidFill>
                <a:latin typeface="Times New Roman" panose="02020603050405020304" pitchFamily="18" charset="0"/>
                <a:cs typeface="Times New Roman" panose="02020603050405020304" pitchFamily="18" charset="0"/>
              </a:rPr>
              <a:t>MÔN: MĨ THUẬT </a:t>
            </a:r>
          </a:p>
          <a:p>
            <a:pPr marL="0" indent="0" algn="ctr">
              <a:buNone/>
            </a:pPr>
            <a:r>
              <a:rPr lang="en-US" sz="3900" b="1" dirty="0">
                <a:solidFill>
                  <a:schemeClr val="bg1"/>
                </a:solidFill>
                <a:latin typeface="Times New Roman" panose="02020603050405020304" pitchFamily="18" charset="0"/>
                <a:cs typeface="Times New Roman" panose="02020603050405020304" pitchFamily="18" charset="0"/>
              </a:rPr>
              <a:t>LỚP 2</a:t>
            </a:r>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9C76D"/>
                </a:solidFill>
              </a:rPr>
              <a:t>                                          </a:t>
            </a:r>
            <a:r>
              <a:rPr lang="en-US" sz="2400" b="1" dirty="0">
                <a:solidFill>
                  <a:srgbClr val="09C76D"/>
                </a:solidFill>
                <a:latin typeface="Times New Roman" panose="02020603050405020304" pitchFamily="18" charset="0"/>
                <a:cs typeface="Times New Roman" panose="02020603050405020304" pitchFamily="18" charset="0"/>
              </a:rPr>
              <a:t>GIÁO </a:t>
            </a:r>
            <a:r>
              <a:rPr lang="en-US" sz="2400" b="1">
                <a:solidFill>
                  <a:srgbClr val="09C76D"/>
                </a:solidFill>
                <a:latin typeface="Times New Roman" panose="02020603050405020304" pitchFamily="18" charset="0"/>
                <a:cs typeface="Times New Roman" panose="02020603050405020304" pitchFamily="18" charset="0"/>
              </a:rPr>
              <a:t>VIÊN: PHẠM THỊ MAI HƯƠNG</a:t>
            </a:r>
            <a:endParaRPr lang="en-US" sz="2400" b="1" dirty="0">
              <a:solidFill>
                <a:srgbClr val="09C76D"/>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4ACD81C1-4BCA-5376-DA29-7B277A9D48CB}"/>
              </a:ext>
            </a:extLst>
          </p:cNvPr>
          <p:cNvSpPr txBox="1">
            <a:spLocks/>
          </p:cNvSpPr>
          <p:nvPr/>
        </p:nvSpPr>
        <p:spPr>
          <a:xfrm>
            <a:off x="3299013" y="3738988"/>
            <a:ext cx="7705164" cy="1170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a:solidFill>
                  <a:srgbClr val="FF0000"/>
                </a:solidFill>
                <a:latin typeface="Times New Roman" panose="02020603050405020304" pitchFamily="18" charset="0"/>
                <a:cs typeface="Times New Roman" panose="02020603050405020304" pitchFamily="18" charset="0"/>
              </a:rPr>
              <a:t>Chủ đề 1</a:t>
            </a:r>
            <a:r>
              <a:rPr lang="en-US" sz="2800" b="1">
                <a:solidFill>
                  <a:srgbClr val="FF0000"/>
                </a:solidFill>
                <a:latin typeface="Times New Roman" panose="02020603050405020304" pitchFamily="18" charset="0"/>
                <a:cs typeface="Times New Roman" panose="02020603050405020304" pitchFamily="18" charset="0"/>
              </a:rPr>
              <a:t>: MĨ THUẬT TRONG CUỘC 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3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2000"/>
                                        <p:tgtEl>
                                          <p:spTgt spid="3">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2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ppt_x</p:attrName>
                                        </p:attrNameLst>
                                      </p:cBhvr>
                                      <p:tavLst>
                                        <p:tav tm="0">
                                          <p:val>
                                            <p:strVal val="#ppt_x"/>
                                          </p:val>
                                        </p:tav>
                                        <p:tav tm="100000">
                                          <p:val>
                                            <p:strVal val="#ppt_x"/>
                                          </p:val>
                                        </p:tav>
                                      </p:tavLst>
                                    </p:anim>
                                    <p:anim calcmode="lin" valueType="num">
                                      <p:cBhvr>
                                        <p:cTn id="3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838200" y="954850"/>
            <a:ext cx="10515600" cy="429658"/>
          </a:xfrm>
        </p:spPr>
        <p:txBody>
          <a:bodyPr>
            <a:normAutofit fontScale="90000"/>
          </a:bodyPr>
          <a:lstStyle/>
          <a:p>
            <a:pPr algn="ctr"/>
            <a:r>
              <a:rPr lang="en-US" b="1" dirty="0">
                <a:solidFill>
                  <a:srgbClr val="00B050"/>
                </a:solidFill>
                <a:latin typeface="Times New Roman" panose="02020603050405020304" pitchFamily="18" charset="0"/>
                <a:cs typeface="Times New Roman" panose="02020603050405020304" pitchFamily="18" charset="0"/>
              </a:rPr>
              <a:t>TRANH IN – TRANH KHẮC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460" y="1616730"/>
            <a:ext cx="9483316" cy="4474787"/>
          </a:xfrm>
        </p:spPr>
      </p:pic>
    </p:spTree>
    <p:extLst>
      <p:ext uri="{BB962C8B-B14F-4D97-AF65-F5344CB8AC3E}">
        <p14:creationId xmlns:p14="http://schemas.microsoft.com/office/powerpoint/2010/main" val="21452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17659"/>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5047" y="864272"/>
            <a:ext cx="9426387" cy="5160010"/>
          </a:xfrm>
        </p:spPr>
      </p:pic>
    </p:spTree>
    <p:extLst>
      <p:ext uri="{BB962C8B-B14F-4D97-AF65-F5344CB8AC3E}">
        <p14:creationId xmlns:p14="http://schemas.microsoft.com/office/powerpoint/2010/main" val="16272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779929"/>
            <a:ext cx="10515600" cy="779929"/>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TƯỢNG</a:t>
            </a:r>
          </a:p>
        </p:txBody>
      </p:sp>
      <p:sp>
        <p:nvSpPr>
          <p:cNvPr id="3" name="Content Placeholder 2"/>
          <p:cNvSpPr>
            <a:spLocks noGrp="1"/>
          </p:cNvSpPr>
          <p:nvPr>
            <p:ph idx="1"/>
          </p:nvPr>
        </p:nvSpPr>
        <p:spPr>
          <a:xfrm>
            <a:off x="1438834" y="1237129"/>
            <a:ext cx="9493625" cy="5486400"/>
          </a:xfrm>
        </p:spPr>
        <p:txBody>
          <a:bodyPr>
            <a:normAutofit fontScale="77500" lnSpcReduction="20000"/>
          </a:bodyPr>
          <a:lstStyle/>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 Di </a:t>
            </a:r>
            <a:r>
              <a:rPr lang="en-US" sz="2400" b="1" dirty="0" err="1">
                <a:latin typeface="Times New Roman" panose="02020603050405020304" pitchFamily="18" charset="0"/>
                <a:cs typeface="Times New Roman" panose="02020603050405020304" pitchFamily="18" charset="0"/>
              </a:rPr>
              <a:t>Đà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012" y="2232212"/>
            <a:ext cx="3738282" cy="3913093"/>
          </a:xfrm>
          <a:prstGeom prst="rect">
            <a:avLst/>
          </a:prstGeom>
        </p:spPr>
      </p:pic>
    </p:spTree>
    <p:extLst>
      <p:ext uri="{BB962C8B-B14F-4D97-AF65-F5344CB8AC3E}">
        <p14:creationId xmlns:p14="http://schemas.microsoft.com/office/powerpoint/2010/main" val="392315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wipe(down)">
                                      <p:cBhvr>
                                        <p:cTn id="22" dur="3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7" name="Content Placeholder 6"/>
          <p:cNvSpPr>
            <a:spLocks noGrp="1"/>
          </p:cNvSpPr>
          <p:nvPr>
            <p:ph idx="1"/>
          </p:nvPr>
        </p:nvSpPr>
        <p:spPr>
          <a:xfrm>
            <a:off x="1438834" y="1"/>
            <a:ext cx="9914965" cy="6710082"/>
          </a:xfrm>
        </p:spPr>
        <p:txBody>
          <a:bodyPr>
            <a:noAutofit/>
          </a:bodyPr>
          <a:lstStyle/>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đài</a:t>
            </a:r>
            <a:r>
              <a:rPr lang="en-US" sz="2000" b="1" dirty="0">
                <a:latin typeface="Times New Roman" panose="02020603050405020304" pitchFamily="18" charset="0"/>
                <a:cs typeface="Times New Roman" panose="02020603050405020304" pitchFamily="18" charset="0"/>
              </a:rPr>
              <a:t> BÁC HỒ </a:t>
            </a:r>
            <a:r>
              <a:rPr lang="en-US" sz="2000" b="1" dirty="0" err="1">
                <a:latin typeface="Times New Roman" panose="02020603050405020304" pitchFamily="18" charset="0"/>
                <a:cs typeface="Times New Roman" panose="02020603050405020304" pitchFamily="18" charset="0"/>
              </a:rPr>
              <a:t>Quảng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a:t>
            </a:r>
            <a:r>
              <a:rPr lang="en-US" sz="2000" b="1" dirty="0">
                <a:latin typeface="Times New Roman" panose="02020603050405020304" pitchFamily="18" charset="0"/>
                <a:cs typeface="Times New Roman" panose="02020603050405020304" pitchFamily="18" charset="0"/>
              </a:rPr>
              <a:t> Minh TP </a:t>
            </a:r>
            <a:r>
              <a:rPr lang="en-US" sz="2000" b="1" dirty="0" err="1">
                <a:latin typeface="Times New Roman" panose="02020603050405020304" pitchFamily="18" charset="0"/>
                <a:cs typeface="Times New Roman" panose="02020603050405020304" pitchFamily="18" charset="0"/>
              </a:rPr>
              <a:t>Vinh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Niềm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371" y="914399"/>
            <a:ext cx="7193801" cy="4424083"/>
          </a:xfrm>
          <a:prstGeom prst="rect">
            <a:avLst/>
          </a:prstGeom>
        </p:spPr>
      </p:pic>
    </p:spTree>
    <p:extLst>
      <p:ext uri="{BB962C8B-B14F-4D97-AF65-F5344CB8AC3E}">
        <p14:creationId xmlns:p14="http://schemas.microsoft.com/office/powerpoint/2010/main" val="11560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xEl>
                                              <p:pRg st="12" end="12"/>
                                            </p:txEl>
                                          </p:spTgt>
                                        </p:tgtEl>
                                        <p:attrNameLst>
                                          <p:attrName>style.visibility</p:attrName>
                                        </p:attrNameLst>
                                      </p:cBhvr>
                                      <p:to>
                                        <p:strVal val="visible"/>
                                      </p:to>
                                    </p:set>
                                    <p:animEffect transition="in" filter="circle(in)">
                                      <p:cBhvr>
                                        <p:cTn id="14" dur="2000"/>
                                        <p:tgtEl>
                                          <p:spTgt spid="7">
                                            <p:txEl>
                                              <p:pRg st="12" end="1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animEffect transition="in" filter="circle(in)">
                                      <p:cBhvr>
                                        <p:cTn id="19" dur="20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256"/>
            <a:ext cx="12192001" cy="6888256"/>
          </a:xfrm>
          <a:prstGeom prst="rect">
            <a:avLst/>
          </a:prstGeom>
        </p:spPr>
      </p:pic>
      <p:sp>
        <p:nvSpPr>
          <p:cNvPr id="2" name="Title 1"/>
          <p:cNvSpPr>
            <a:spLocks noGrp="1"/>
          </p:cNvSpPr>
          <p:nvPr>
            <p:ph type="title"/>
          </p:nvPr>
        </p:nvSpPr>
        <p:spPr>
          <a:xfrm>
            <a:off x="1411941" y="968188"/>
            <a:ext cx="9587754" cy="87041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PHÙ ĐIÊU</a:t>
            </a:r>
            <a:br>
              <a:rPr lang="en-US" sz="4000" b="1" dirty="0">
                <a:solidFill>
                  <a:srgbClr val="FF0000"/>
                </a:solidFill>
                <a:latin typeface="Times New Roman" panose="02020603050405020304" pitchFamily="18" charset="0"/>
                <a:cs typeface="Times New Roman" panose="02020603050405020304" pitchFamily="18" charset="0"/>
              </a:rPr>
            </a:br>
            <a:r>
              <a:rPr lang="en-US" sz="2700" b="1" dirty="0" err="1">
                <a:latin typeface="Times New Roman" panose="02020603050405020304" pitchFamily="18" charset="0"/>
                <a:cs typeface="Times New Roman" panose="02020603050405020304" pitchFamily="18" charset="0"/>
              </a:rPr>
              <a:t>Phù</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điêu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thức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sáng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thuật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bằng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đắp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hoặc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khoét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lõm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với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chiều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rộng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còn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phần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chỉ</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mang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tính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ước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khối</a:t>
            </a:r>
            <a:r>
              <a:rPr lang="en-US" sz="2700" b="1"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1941" y="2191871"/>
            <a:ext cx="9359153" cy="3886200"/>
          </a:xfrm>
        </p:spPr>
      </p:pic>
    </p:spTree>
    <p:extLst>
      <p:ext uri="{BB962C8B-B14F-4D97-AF65-F5344CB8AC3E}">
        <p14:creationId xmlns:p14="http://schemas.microsoft.com/office/powerpoint/2010/main" val="37260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 calcmode="lin" valueType="num">
                                      <p:cBhvr>
                                        <p:cTn id="16" dur="3000" fill="hold"/>
                                        <p:tgtEl>
                                          <p:spTgt spid="4"/>
                                        </p:tgtEl>
                                        <p:attrNameLst>
                                          <p:attrName>style.rotation</p:attrName>
                                        </p:attrNameLst>
                                      </p:cBhvr>
                                      <p:tavLst>
                                        <p:tav tm="0">
                                          <p:val>
                                            <p:fltVal val="90"/>
                                          </p:val>
                                        </p:tav>
                                        <p:tav tm="100000">
                                          <p:val>
                                            <p:fltVal val="0"/>
                                          </p:val>
                                        </p:tav>
                                      </p:tavLst>
                                    </p:anim>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88256"/>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883" y="847165"/>
            <a:ext cx="3598422" cy="5284694"/>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131" r="2114" b="3957"/>
          <a:stretch/>
        </p:blipFill>
        <p:spPr>
          <a:xfrm>
            <a:off x="5096436" y="848376"/>
            <a:ext cx="5783155" cy="5283483"/>
          </a:xfrm>
          <a:prstGeom prst="rect">
            <a:avLst/>
          </a:prstGeom>
        </p:spPr>
      </p:pic>
    </p:spTree>
    <p:extLst>
      <p:ext uri="{BB962C8B-B14F-4D97-AF65-F5344CB8AC3E}">
        <p14:creationId xmlns:p14="http://schemas.microsoft.com/office/powerpoint/2010/main" val="11576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920" r="6458"/>
          <a:stretch/>
        </p:blipFill>
        <p:spPr>
          <a:xfrm>
            <a:off x="1358153" y="791521"/>
            <a:ext cx="9526395" cy="5313444"/>
          </a:xfrm>
        </p:spPr>
      </p:pic>
    </p:spTree>
    <p:extLst>
      <p:ext uri="{BB962C8B-B14F-4D97-AF65-F5344CB8AC3E}">
        <p14:creationId xmlns:p14="http://schemas.microsoft.com/office/powerpoint/2010/main" val="229386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17812" y="1166721"/>
            <a:ext cx="4373911" cy="4655855"/>
          </a:xfrm>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ĐIÊU KHẮC</a:t>
            </a:r>
            <a:br>
              <a:rPr lang="en-US" sz="3600" b="1" dirty="0">
                <a:solidFill>
                  <a:srgbClr val="FF0000"/>
                </a:solidFill>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dệt</a:t>
            </a:r>
            <a:r>
              <a:rPr lang="en-US" sz="2800" b="1" dirty="0">
                <a:latin typeface="Times New Roman" panose="02020603050405020304" pitchFamily="18" charset="0"/>
                <a:cs typeface="Times New Roman" panose="02020603050405020304" pitchFamily="18" charset="0"/>
              </a:rPr>
              <a:t> may, </a:t>
            </a:r>
            <a:r>
              <a:rPr lang="en-US" sz="2800" b="1" dirty="0" err="1">
                <a:latin typeface="Times New Roman" panose="02020603050405020304" pitchFamily="18" charset="0"/>
                <a:cs typeface="Times New Roman" panose="02020603050405020304" pitchFamily="18" charset="0"/>
              </a:rPr>
              <a:t>nhựa</a:t>
            </a:r>
            <a:r>
              <a:rPr lang="en-US" sz="2800" b="1" dirty="0">
                <a:latin typeface="Times New Roman" panose="02020603050405020304" pitchFamily="18" charset="0"/>
                <a:cs typeface="Times New Roman" panose="02020603050405020304" pitchFamily="18" charset="0"/>
              </a:rPr>
              <a:t>, polymer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1723" y="1021977"/>
            <a:ext cx="5050235" cy="4946932"/>
          </a:xfrm>
        </p:spPr>
      </p:pic>
    </p:spTree>
    <p:extLst>
      <p:ext uri="{BB962C8B-B14F-4D97-AF65-F5344CB8AC3E}">
        <p14:creationId xmlns:p14="http://schemas.microsoft.com/office/powerpoint/2010/main" val="29233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90"/>
                                          </p:val>
                                        </p:tav>
                                        <p:tav tm="100000">
                                          <p:val>
                                            <p:fltVal val="0"/>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048565" cy="6858000"/>
          </a:xfrm>
          <a:prstGeom prst="rect">
            <a:avLst/>
          </a:prstGeom>
        </p:spPr>
      </p:pic>
      <p:sp>
        <p:nvSpPr>
          <p:cNvPr id="2" name="Title 1"/>
          <p:cNvSpPr>
            <a:spLocks noGrp="1"/>
          </p:cNvSpPr>
          <p:nvPr>
            <p:ph type="title"/>
          </p:nvPr>
        </p:nvSpPr>
        <p:spPr>
          <a:xfrm>
            <a:off x="838200" y="838116"/>
            <a:ext cx="10515600" cy="62761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TRANG TRÍ CƠ BẢN</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4" y="1637909"/>
            <a:ext cx="2057399" cy="2005964"/>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161" y="1635061"/>
            <a:ext cx="3616768" cy="200881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6355" t="19251" r="5321" b="25554"/>
          <a:stretch/>
        </p:blipFill>
        <p:spPr>
          <a:xfrm>
            <a:off x="8054787" y="1591151"/>
            <a:ext cx="2501153" cy="206922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372" t="22353" r="4799" b="23922"/>
          <a:stretch/>
        </p:blipFill>
        <p:spPr>
          <a:xfrm>
            <a:off x="1411942" y="3995692"/>
            <a:ext cx="6790764" cy="210927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0551" y="3999576"/>
            <a:ext cx="2105390" cy="2105390"/>
          </a:xfrm>
          <a:prstGeom prst="rect">
            <a:avLst/>
          </a:prstGeom>
        </p:spPr>
      </p:pic>
    </p:spTree>
    <p:extLst>
      <p:ext uri="{BB962C8B-B14F-4D97-AF65-F5344CB8AC3E}">
        <p14:creationId xmlns:p14="http://schemas.microsoft.com/office/powerpoint/2010/main" val="31991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Effect transition="in" filter="fad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000" fill="hold"/>
                                        <p:tgtEl>
                                          <p:spTgt spid="10"/>
                                        </p:tgtEl>
                                        <p:attrNameLst>
                                          <p:attrName>ppt_w</p:attrName>
                                        </p:attrNameLst>
                                      </p:cBhvr>
                                      <p:tavLst>
                                        <p:tav tm="0">
                                          <p:val>
                                            <p:fltVal val="0"/>
                                          </p:val>
                                        </p:tav>
                                        <p:tav tm="100000">
                                          <p:val>
                                            <p:strVal val="#ppt_w"/>
                                          </p:val>
                                        </p:tav>
                                      </p:tavLst>
                                    </p:anim>
                                    <p:anim calcmode="lin" valueType="num">
                                      <p:cBhvr>
                                        <p:cTn id="39" dur="2000" fill="hold"/>
                                        <p:tgtEl>
                                          <p:spTgt spid="10"/>
                                        </p:tgtEl>
                                        <p:attrNameLst>
                                          <p:attrName>ppt_h</p:attrName>
                                        </p:attrNameLst>
                                      </p:cBhvr>
                                      <p:tavLst>
                                        <p:tav tm="0">
                                          <p:val>
                                            <p:fltVal val="0"/>
                                          </p:val>
                                        </p:tav>
                                        <p:tav tm="100000">
                                          <p:val>
                                            <p:strVal val="#ppt_h"/>
                                          </p:val>
                                        </p:tav>
                                      </p:tavLst>
                                    </p:anim>
                                    <p:anim calcmode="lin" valueType="num">
                                      <p:cBhvr>
                                        <p:cTn id="40" dur="2000" fill="hold"/>
                                        <p:tgtEl>
                                          <p:spTgt spid="10"/>
                                        </p:tgtEl>
                                        <p:attrNameLst>
                                          <p:attrName>style.rotation</p:attrName>
                                        </p:attrNameLst>
                                      </p:cBhvr>
                                      <p:tavLst>
                                        <p:tav tm="0">
                                          <p:val>
                                            <p:fltVal val="90"/>
                                          </p:val>
                                        </p:tav>
                                        <p:tav tm="100000">
                                          <p:val>
                                            <p:fltVal val="0"/>
                                          </p:val>
                                        </p:tav>
                                      </p:tavLst>
                                    </p:anim>
                                    <p:animEffect transition="in" filter="fade">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914400"/>
            <a:ext cx="10515600" cy="445056"/>
          </a:xfrm>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TRANG TRÍ ỨNG DỤNG</a:t>
            </a: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6722" r="15096"/>
          <a:stretch/>
        </p:blipFill>
        <p:spPr>
          <a:xfrm>
            <a:off x="1246536" y="1359456"/>
            <a:ext cx="3244782" cy="4758955"/>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3990" r="23422"/>
          <a:stretch/>
        </p:blipFill>
        <p:spPr>
          <a:xfrm>
            <a:off x="4531660" y="1600201"/>
            <a:ext cx="6225988" cy="4336278"/>
          </a:xfrm>
          <a:prstGeom prst="rect">
            <a:avLst/>
          </a:prstGeom>
        </p:spPr>
      </p:pic>
    </p:spTree>
    <p:extLst>
      <p:ext uri="{BB962C8B-B14F-4D97-AF65-F5344CB8AC3E}">
        <p14:creationId xmlns:p14="http://schemas.microsoft.com/office/powerpoint/2010/main" val="241752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90"/>
                                          </p:val>
                                        </p:tav>
                                        <p:tav tm="100000">
                                          <p:val>
                                            <p:fltVal val="0"/>
                                          </p:val>
                                        </p:tav>
                                      </p:tavLst>
                                    </p:anim>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7830"/>
          </a:xfrm>
          <a:prstGeom prst="rect">
            <a:avLst/>
          </a:prstGeom>
        </p:spPr>
      </p:pic>
      <p:sp>
        <p:nvSpPr>
          <p:cNvPr id="2" name="Title 1"/>
          <p:cNvSpPr>
            <a:spLocks noGrp="1"/>
          </p:cNvSpPr>
          <p:nvPr>
            <p:ph type="ctrTitle"/>
          </p:nvPr>
        </p:nvSpPr>
        <p:spPr>
          <a:xfrm>
            <a:off x="2339789" y="219612"/>
            <a:ext cx="7705164" cy="1170985"/>
          </a:xfrm>
        </p:spPr>
        <p:txBody>
          <a:bodyPr>
            <a:norm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Chủ</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đề</a:t>
            </a:r>
            <a:r>
              <a:rPr lang="en-US" sz="2800" b="1" u="sng" dirty="0">
                <a:solidFill>
                  <a:srgbClr val="FF0000"/>
                </a:solidFill>
                <a:latin typeface="Times New Roman" panose="02020603050405020304" pitchFamily="18" charset="0"/>
                <a:cs typeface="Times New Roman" panose="02020603050405020304" pitchFamily="18" charset="0"/>
              </a:rPr>
              <a:t> 1</a:t>
            </a:r>
            <a:r>
              <a:rPr lang="en-US" sz="2800" b="1" dirty="0">
                <a:solidFill>
                  <a:srgbClr val="FF0000"/>
                </a:solidFill>
                <a:latin typeface="Times New Roman" panose="02020603050405020304" pitchFamily="18" charset="0"/>
                <a:cs typeface="Times New Roman" panose="02020603050405020304" pitchFamily="18" charset="0"/>
              </a:rPr>
              <a:t>: MĨ THUẬT TRONG CUỘC SỐNG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153" y="1489186"/>
            <a:ext cx="9466729" cy="4572035"/>
          </a:xfrm>
          <a:prstGeom prst="rect">
            <a:avLst/>
          </a:prstGeom>
        </p:spPr>
      </p:pic>
    </p:spTree>
    <p:extLst>
      <p:ext uri="{BB962C8B-B14F-4D97-AF65-F5344CB8AC3E}">
        <p14:creationId xmlns:p14="http://schemas.microsoft.com/office/powerpoint/2010/main" val="21634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3245"/>
          <a:stretch/>
        </p:blipFill>
        <p:spPr>
          <a:xfrm>
            <a:off x="1411940" y="833718"/>
            <a:ext cx="4693023" cy="523090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559" y="836151"/>
            <a:ext cx="4503431" cy="5228473"/>
          </a:xfrm>
          <a:prstGeom prst="rect">
            <a:avLst/>
          </a:prstGeom>
        </p:spPr>
      </p:pic>
    </p:spTree>
    <p:extLst>
      <p:ext uri="{BB962C8B-B14F-4D97-AF65-F5344CB8AC3E}">
        <p14:creationId xmlns:p14="http://schemas.microsoft.com/office/powerpoint/2010/main" val="13190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879" y="874059"/>
            <a:ext cx="4579849" cy="52174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737" y="858748"/>
            <a:ext cx="4327936" cy="5232770"/>
          </a:xfrm>
          <a:prstGeom prst="rect">
            <a:avLst/>
          </a:prstGeom>
        </p:spPr>
      </p:pic>
    </p:spTree>
    <p:extLst>
      <p:ext uri="{BB962C8B-B14F-4D97-AF65-F5344CB8AC3E}">
        <p14:creationId xmlns:p14="http://schemas.microsoft.com/office/powerpoint/2010/main" val="26284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270" r="3202"/>
          <a:stretch/>
        </p:blipFill>
        <p:spPr>
          <a:xfrm>
            <a:off x="1331260" y="1244122"/>
            <a:ext cx="3496236" cy="436975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835" y="1734671"/>
            <a:ext cx="5916706" cy="3761422"/>
          </a:xfrm>
          <a:prstGeom prst="rect">
            <a:avLst/>
          </a:prstGeom>
        </p:spPr>
      </p:pic>
    </p:spTree>
    <p:extLst>
      <p:ext uri="{BB962C8B-B14F-4D97-AF65-F5344CB8AC3E}">
        <p14:creationId xmlns:p14="http://schemas.microsoft.com/office/powerpoint/2010/main" val="8711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5388" y="856364"/>
            <a:ext cx="9412942" cy="5208260"/>
          </a:xfrm>
        </p:spPr>
      </p:pic>
    </p:spTree>
    <p:extLst>
      <p:ext uri="{BB962C8B-B14F-4D97-AF65-F5344CB8AC3E}">
        <p14:creationId xmlns:p14="http://schemas.microsoft.com/office/powerpoint/2010/main" val="35071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57300" y="881910"/>
            <a:ext cx="10515600" cy="441698"/>
          </a:xfrm>
        </p:spPr>
        <p:txBody>
          <a:bodyPr>
            <a:normAutofit fontScale="90000"/>
          </a:bodyPr>
          <a:lstStyle/>
          <a:p>
            <a:r>
              <a:rPr lang="en-US" sz="4000" b="1" u="sng" dirty="0">
                <a:solidFill>
                  <a:srgbClr val="FF0000"/>
                </a:solidFill>
                <a:latin typeface="Times New Roman" panose="02020603050405020304" pitchFamily="18" charset="0"/>
                <a:cs typeface="Times New Roman" panose="02020603050405020304" pitchFamily="18" charset="0"/>
              </a:rPr>
              <a:t>I. QUAN SÁT</a:t>
            </a:r>
          </a:p>
        </p:txBody>
      </p:sp>
      <p:sp>
        <p:nvSpPr>
          <p:cNvPr id="3" name="Content Placeholder 2"/>
          <p:cNvSpPr>
            <a:spLocks noGrp="1"/>
          </p:cNvSpPr>
          <p:nvPr>
            <p:ph idx="1"/>
          </p:nvPr>
        </p:nvSpPr>
        <p:spPr>
          <a:xfrm>
            <a:off x="1257300" y="282387"/>
            <a:ext cx="9634818" cy="5593977"/>
          </a:xfrm>
        </p:spPr>
        <p:txBody>
          <a:bodyPr>
            <a:noAutofit/>
          </a:bodyPr>
          <a:lstStyle/>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BÁC HỒ TẠI QUẢNG TRƯỜNG HỒ CHÍ MINH – TP VINH, </a:t>
            </a:r>
          </a:p>
          <a:p>
            <a:pPr algn="ctr"/>
            <a:r>
              <a:rPr lang="en-US" sz="1800" b="1" dirty="0">
                <a:latin typeface="Times New Roman" panose="02020603050405020304" pitchFamily="18" charset="0"/>
                <a:cs typeface="Times New Roman" panose="02020603050405020304" pitchFamily="18" charset="0"/>
              </a:rPr>
              <a:t>TỈNH NGHỆ AN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717" y="1567440"/>
            <a:ext cx="8629648" cy="3838278"/>
          </a:xfrm>
          <a:prstGeom prst="rect">
            <a:avLst/>
          </a:prstGeom>
        </p:spPr>
      </p:pic>
    </p:spTree>
    <p:extLst>
      <p:ext uri="{BB962C8B-B14F-4D97-AF65-F5344CB8AC3E}">
        <p14:creationId xmlns:p14="http://schemas.microsoft.com/office/powerpoint/2010/main" val="24428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style.rotation</p:attrName>
                                        </p:attrNameLst>
                                      </p:cBhvr>
                                      <p:tavLst>
                                        <p:tav tm="0">
                                          <p:val>
                                            <p:fltVal val="90"/>
                                          </p:val>
                                        </p:tav>
                                        <p:tav tm="100000">
                                          <p:val>
                                            <p:fltVal val="0"/>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4" end="14"/>
                                            </p:txEl>
                                          </p:spTgt>
                                        </p:tgtEl>
                                        <p:attrNameLst>
                                          <p:attrName>style.visibility</p:attrName>
                                        </p:attrNameLst>
                                      </p:cBhvr>
                                      <p:to>
                                        <p:strVal val="visible"/>
                                      </p:to>
                                    </p:set>
                                    <p:animEffect transition="in" filter="circle(in)">
                                      <p:cBhvr>
                                        <p:cTn id="20" dur="2000"/>
                                        <p:tgtEl>
                                          <p:spTgt spid="3">
                                            <p:txEl>
                                              <p:pRg st="14" end="1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Effect transition="in" filter="circle(in)">
                                      <p:cBhvr>
                                        <p:cTn id="25"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4"/>
            <a:ext cx="12192000" cy="6837830"/>
          </a:xfrm>
          <a:prstGeom prst="rect">
            <a:avLst/>
          </a:prstGeom>
        </p:spPr>
      </p:pic>
      <p:sp>
        <p:nvSpPr>
          <p:cNvPr id="3" name="Content Placeholder 2"/>
          <p:cNvSpPr>
            <a:spLocks noGrp="1"/>
          </p:cNvSpPr>
          <p:nvPr>
            <p:ph idx="1"/>
          </p:nvPr>
        </p:nvSpPr>
        <p:spPr>
          <a:xfrm>
            <a:off x="753035" y="577102"/>
            <a:ext cx="10130118" cy="5674658"/>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600" b="1" dirty="0">
                <a:latin typeface="Times New Roman" panose="02020603050405020304" pitchFamily="18" charset="0"/>
                <a:cs typeface="Times New Roman" panose="02020603050405020304" pitchFamily="18" charset="0"/>
              </a:rPr>
              <a:t>TƯỢNG ĐẦU RỒNG THỜI NHÀ LÝ</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682" y="802340"/>
            <a:ext cx="4840941" cy="4840941"/>
          </a:xfrm>
          <a:prstGeom prst="rect">
            <a:avLst/>
          </a:prstGeom>
        </p:spPr>
      </p:pic>
    </p:spTree>
    <p:extLst>
      <p:ext uri="{BB962C8B-B14F-4D97-AF65-F5344CB8AC3E}">
        <p14:creationId xmlns:p14="http://schemas.microsoft.com/office/powerpoint/2010/main" val="4429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3" end="13"/>
                                            </p:txEl>
                                          </p:spTgt>
                                        </p:tgtEl>
                                        <p:attrNameLst>
                                          <p:attrName>style.visibility</p:attrName>
                                        </p:attrNameLst>
                                      </p:cBhvr>
                                      <p:to>
                                        <p:strVal val="visible"/>
                                      </p:to>
                                    </p:set>
                                    <p:animEffect transition="in" filter="circle(in)">
                                      <p:cBhvr>
                                        <p:cTn id="1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5"/>
            <a:ext cx="12192001" cy="6868085"/>
          </a:xfrm>
          <a:prstGeom prst="rect">
            <a:avLst/>
          </a:prstGeom>
        </p:spPr>
      </p:pic>
      <p:sp>
        <p:nvSpPr>
          <p:cNvPr id="3" name="Content Placeholder 2"/>
          <p:cNvSpPr>
            <a:spLocks noGrp="1"/>
          </p:cNvSpPr>
          <p:nvPr>
            <p:ph idx="1"/>
          </p:nvPr>
        </p:nvSpPr>
        <p:spPr>
          <a:xfrm>
            <a:off x="1290917" y="1277472"/>
            <a:ext cx="10062882" cy="3751728"/>
          </a:xfrm>
        </p:spPr>
        <p:txBody>
          <a:bodyPr>
            <a:noAutofit/>
          </a:bodyPr>
          <a:lstStyle/>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TRANH PHÙ ĐIÊU “CHUỐI RỪNG” BẰNG XI MĂNG ĐẮP NỔ SƠN GIẢ MÀU ĐỒNG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505" y="872320"/>
            <a:ext cx="8511707" cy="4829234"/>
          </a:xfrm>
          <a:prstGeom prst="rect">
            <a:avLst/>
          </a:prstGeom>
        </p:spPr>
      </p:pic>
    </p:spTree>
    <p:extLst>
      <p:ext uri="{BB962C8B-B14F-4D97-AF65-F5344CB8AC3E}">
        <p14:creationId xmlns:p14="http://schemas.microsoft.com/office/powerpoint/2010/main" val="10261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 calcmode="lin" valueType="num">
                                      <p:cBhvr>
                                        <p:cTn id="25"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2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68085"/>
          </a:xfrm>
          <a:prstGeom prst="rect">
            <a:avLst/>
          </a:prstGeom>
        </p:spPr>
      </p:pic>
      <p:sp>
        <p:nvSpPr>
          <p:cNvPr id="3" name="Content Placeholder 2"/>
          <p:cNvSpPr>
            <a:spLocks noGrp="1"/>
          </p:cNvSpPr>
          <p:nvPr>
            <p:ph idx="1"/>
          </p:nvPr>
        </p:nvSpPr>
        <p:spPr>
          <a:xfrm>
            <a:off x="-2294966" y="1462553"/>
            <a:ext cx="10515600" cy="4723093"/>
          </a:xfrm>
        </p:spPr>
        <p:txBody>
          <a:bodyPr>
            <a:normAutofit/>
          </a:bodyPr>
          <a:lstStyle/>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 TRANH SƠN DẦU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706" y="953406"/>
            <a:ext cx="5015753" cy="5057429"/>
          </a:xfrm>
          <a:prstGeom prst="rect">
            <a:avLst/>
          </a:prstGeom>
        </p:spPr>
      </p:pic>
    </p:spTree>
    <p:extLst>
      <p:ext uri="{BB962C8B-B14F-4D97-AF65-F5344CB8AC3E}">
        <p14:creationId xmlns:p14="http://schemas.microsoft.com/office/powerpoint/2010/main" val="38181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Effect transition="in" filter="circle(in)">
                                      <p:cBhvr>
                                        <p:cTn id="15"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838200" y="1825624"/>
            <a:ext cx="10515600" cy="4454152"/>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TRANH KHẮC GỖ</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47" y="937937"/>
            <a:ext cx="9076765" cy="4777063"/>
          </a:xfrm>
          <a:prstGeom prst="rect">
            <a:avLst/>
          </a:prstGeom>
        </p:spPr>
      </p:pic>
    </p:spTree>
    <p:extLst>
      <p:ext uri="{BB962C8B-B14F-4D97-AF65-F5344CB8AC3E}">
        <p14:creationId xmlns:p14="http://schemas.microsoft.com/office/powerpoint/2010/main" val="203375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959224" y="1376958"/>
            <a:ext cx="10515600" cy="503237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TRANH “CHÚ NAI CON” ĐẤT NẶN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71" y="1081583"/>
            <a:ext cx="6602506" cy="4715002"/>
          </a:xfrm>
          <a:prstGeom prst="rect">
            <a:avLst/>
          </a:prstGeom>
        </p:spPr>
      </p:pic>
    </p:spTree>
    <p:extLst>
      <p:ext uri="{BB962C8B-B14F-4D97-AF65-F5344CB8AC3E}">
        <p14:creationId xmlns:p14="http://schemas.microsoft.com/office/powerpoint/2010/main" val="10161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barn(inVertical)">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153" y="1593059"/>
            <a:ext cx="9520517" cy="4514988"/>
          </a:xfrm>
        </p:spPr>
      </p:pic>
      <p:sp>
        <p:nvSpPr>
          <p:cNvPr id="2" name="Title 1"/>
          <p:cNvSpPr>
            <a:spLocks noGrp="1"/>
          </p:cNvSpPr>
          <p:nvPr>
            <p:ph type="title"/>
          </p:nvPr>
        </p:nvSpPr>
        <p:spPr>
          <a:xfrm>
            <a:off x="-506506" y="497690"/>
            <a:ext cx="10515600" cy="1452282"/>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CHUẨN BỊ ĐỒ DÙNG HỌC TẬP</a:t>
            </a:r>
          </a:p>
        </p:txBody>
      </p:sp>
    </p:spTree>
    <p:extLst>
      <p:ext uri="{BB962C8B-B14F-4D97-AF65-F5344CB8AC3E}">
        <p14:creationId xmlns:p14="http://schemas.microsoft.com/office/powerpoint/2010/main" val="337158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sp>
        <p:nvSpPr>
          <p:cNvPr id="3" name="Content Placeholder 2"/>
          <p:cNvSpPr>
            <a:spLocks noGrp="1"/>
          </p:cNvSpPr>
          <p:nvPr>
            <p:ph idx="1"/>
          </p:nvPr>
        </p:nvSpPr>
        <p:spPr>
          <a:xfrm>
            <a:off x="838200" y="1825624"/>
            <a:ext cx="10515600" cy="4433267"/>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400" b="1" dirty="0">
                <a:latin typeface="Times New Roman" panose="02020603050405020304" pitchFamily="18" charset="0"/>
                <a:cs typeface="Times New Roman" panose="02020603050405020304" pitchFamily="18" charset="0"/>
              </a:rPr>
              <a:t>TRANH CỔ ĐỘNG TRÊN ĐƯỜNG PHỐ</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880067"/>
            <a:ext cx="9453282" cy="4794591"/>
          </a:xfrm>
          <a:prstGeom prst="rect">
            <a:avLst/>
          </a:prstGeom>
        </p:spPr>
      </p:pic>
    </p:spTree>
    <p:extLst>
      <p:ext uri="{BB962C8B-B14F-4D97-AF65-F5344CB8AC3E}">
        <p14:creationId xmlns:p14="http://schemas.microsoft.com/office/powerpoint/2010/main" val="69813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ircle(in)">
                                      <p:cBhvr>
                                        <p:cTn id="2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3" name="Content Placeholder 2"/>
          <p:cNvSpPr>
            <a:spLocks noGrp="1"/>
          </p:cNvSpPr>
          <p:nvPr>
            <p:ph idx="1"/>
          </p:nvPr>
        </p:nvSpPr>
        <p:spPr>
          <a:xfrm>
            <a:off x="838200" y="2339788"/>
            <a:ext cx="10515600" cy="4128247"/>
          </a:xfrm>
        </p:spPr>
        <p:txBody>
          <a:bodyPr>
            <a:normAutofit/>
          </a:bodyPr>
          <a:lstStyle/>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CHIẾN THẮNG Ở NGÃ 3 ĐỒNG LỘC – XÃ ĐỒNG LỘC – HUYỆN CAN LỘC -  TỈNH HÀ TĨNH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071" b="13205"/>
          <a:stretch/>
        </p:blipFill>
        <p:spPr>
          <a:xfrm>
            <a:off x="1371600" y="797038"/>
            <a:ext cx="9574306" cy="4756598"/>
          </a:xfrm>
          <a:prstGeom prst="rect">
            <a:avLst/>
          </a:prstGeom>
        </p:spPr>
      </p:pic>
    </p:spTree>
    <p:extLst>
      <p:ext uri="{BB962C8B-B14F-4D97-AF65-F5344CB8AC3E}">
        <p14:creationId xmlns:p14="http://schemas.microsoft.com/office/powerpoint/2010/main" val="499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88256"/>
          </a:xfrm>
          <a:prstGeom prst="rect">
            <a:avLst/>
          </a:prstGeom>
        </p:spPr>
      </p:pic>
      <p:sp>
        <p:nvSpPr>
          <p:cNvPr id="2" name="Title 1"/>
          <p:cNvSpPr>
            <a:spLocks noGrp="1"/>
          </p:cNvSpPr>
          <p:nvPr>
            <p:ph type="title"/>
          </p:nvPr>
        </p:nvSpPr>
        <p:spPr>
          <a:xfrm>
            <a:off x="1470211" y="620619"/>
            <a:ext cx="10515600" cy="1325563"/>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II. THỂ HIỆN</a:t>
            </a:r>
          </a:p>
        </p:txBody>
      </p:sp>
      <p:sp>
        <p:nvSpPr>
          <p:cNvPr id="3" name="Content Placeholder 2"/>
          <p:cNvSpPr>
            <a:spLocks noGrp="1"/>
          </p:cNvSpPr>
          <p:nvPr>
            <p:ph idx="1"/>
          </p:nvPr>
        </p:nvSpPr>
        <p:spPr>
          <a:xfrm>
            <a:off x="1335739" y="1946182"/>
            <a:ext cx="10515600" cy="4351338"/>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thích</a:t>
            </a:r>
            <a:r>
              <a:rPr lang="en-US" b="1"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35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314"/>
            <a:ext cx="12192001" cy="6847915"/>
          </a:xfrm>
          <a:prstGeom prst="rect">
            <a:avLst/>
          </a:prstGeom>
        </p:spPr>
      </p:pic>
      <p:sp>
        <p:nvSpPr>
          <p:cNvPr id="2" name="Title 1"/>
          <p:cNvSpPr>
            <a:spLocks noGrp="1"/>
          </p:cNvSpPr>
          <p:nvPr>
            <p:ph type="title"/>
          </p:nvPr>
        </p:nvSpPr>
        <p:spPr>
          <a:xfrm>
            <a:off x="1436594" y="500062"/>
            <a:ext cx="10515600" cy="1325563"/>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III. THẢO LUẬN</a:t>
            </a:r>
          </a:p>
        </p:txBody>
      </p:sp>
      <p:sp>
        <p:nvSpPr>
          <p:cNvPr id="3" name="Content Placeholder 2"/>
          <p:cNvSpPr>
            <a:spLocks noGrp="1"/>
          </p:cNvSpPr>
          <p:nvPr>
            <p:ph idx="1"/>
          </p:nvPr>
        </p:nvSpPr>
        <p:spPr>
          <a:xfrm>
            <a:off x="1317812" y="1825625"/>
            <a:ext cx="10874188" cy="4351338"/>
          </a:xfrm>
        </p:spPr>
        <p:txBody>
          <a:bodyPr/>
          <a:lstStyle/>
          <a:p>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sao</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92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1416423" y="705225"/>
            <a:ext cx="10515600" cy="858557"/>
          </a:xfrm>
        </p:spPr>
        <p:txBody>
          <a:bodyPr>
            <a:normAutofit/>
          </a:bodyPr>
          <a:lstStyle/>
          <a:p>
            <a:r>
              <a:rPr lang="en-US" sz="3600" b="1" u="sng" dirty="0">
                <a:solidFill>
                  <a:srgbClr val="FF0000"/>
                </a:solidFill>
                <a:latin typeface="Times New Roman" panose="02020603050405020304" pitchFamily="18" charset="0"/>
                <a:cs typeface="Times New Roman" panose="02020603050405020304" pitchFamily="18" charset="0"/>
              </a:rPr>
              <a:t>IV. VẬN DỤNG</a:t>
            </a:r>
          </a:p>
        </p:txBody>
      </p:sp>
      <p:sp>
        <p:nvSpPr>
          <p:cNvPr id="3" name="Content Placeholder 2"/>
          <p:cNvSpPr>
            <a:spLocks noGrp="1"/>
          </p:cNvSpPr>
          <p:nvPr>
            <p:ph idx="1"/>
          </p:nvPr>
        </p:nvSpPr>
        <p:spPr>
          <a:xfrm>
            <a:off x="1416422" y="1825625"/>
            <a:ext cx="9937377" cy="4351338"/>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góc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14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335128" y="2264263"/>
            <a:ext cx="9556990" cy="132556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TIẾT HỌC CỦA CHÚNG TA ĐẾN ĐÂY LÀ KẾT THÚC </a:t>
            </a:r>
            <a:br>
              <a:rPr lang="en-US" b="1" dirty="0">
                <a:solidFill>
                  <a:srgbClr val="FF0000"/>
                </a:solidFill>
                <a:latin typeface="Times New Roman" panose="02020603050405020304" pitchFamily="18" charset="0"/>
                <a:cs typeface="Times New Roman" panose="02020603050405020304" pitchFamily="18" charset="0"/>
              </a:rPr>
            </a:b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CHÚC CÁC EM NHIỀU NIỀM VUI!</a:t>
            </a:r>
          </a:p>
        </p:txBody>
      </p:sp>
    </p:spTree>
    <p:extLst>
      <p:ext uri="{BB962C8B-B14F-4D97-AF65-F5344CB8AC3E}">
        <p14:creationId xmlns:p14="http://schemas.microsoft.com/office/powerpoint/2010/main" val="23119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 y="0"/>
            <a:ext cx="12192001" cy="684791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851" t="-602" r="7929" b="602"/>
          <a:stretch/>
        </p:blipFill>
        <p:spPr>
          <a:xfrm>
            <a:off x="8657924" y="2630733"/>
            <a:ext cx="2366682" cy="3174480"/>
          </a:xfrm>
          <a:prstGeom prst="rect">
            <a:avLst/>
          </a:prstGeom>
        </p:spPr>
      </p:pic>
      <p:sp>
        <p:nvSpPr>
          <p:cNvPr id="2" name="Title 1"/>
          <p:cNvSpPr>
            <a:spLocks noGrp="1"/>
          </p:cNvSpPr>
          <p:nvPr>
            <p:ph type="title"/>
          </p:nvPr>
        </p:nvSpPr>
        <p:spPr>
          <a:xfrm>
            <a:off x="1550894" y="820270"/>
            <a:ext cx="9090211" cy="753036"/>
          </a:xfrm>
        </p:spPr>
        <p:txBody>
          <a:bodyPr>
            <a:normAutofit/>
          </a:bodyPr>
          <a:lstStyle/>
          <a:p>
            <a:pPr algn="ctr"/>
            <a:r>
              <a:rPr lang="en-US" sz="3200" b="1" dirty="0">
                <a:latin typeface="Times New Roman" panose="02020603050405020304" pitchFamily="18" charset="0"/>
                <a:cs typeface="Times New Roman" panose="02020603050405020304" pitchFamily="18" charset="0"/>
              </a:rPr>
              <a:t>GIỚI THIỆU CÁC LOẠI HÌNH NGHỆ THUẬT</a:t>
            </a:r>
          </a:p>
        </p:txBody>
      </p:sp>
      <p:sp>
        <p:nvSpPr>
          <p:cNvPr id="3" name="Content Placeholder 2"/>
          <p:cNvSpPr>
            <a:spLocks noGrp="1"/>
          </p:cNvSpPr>
          <p:nvPr>
            <p:ph idx="1"/>
          </p:nvPr>
        </p:nvSpPr>
        <p:spPr>
          <a:xfrm>
            <a:off x="838200" y="1573307"/>
            <a:ext cx="10515600" cy="4948517"/>
          </a:xfrm>
        </p:spPr>
        <p:txBody>
          <a:bodyPr>
            <a:normAutofit fontScale="92500" lnSpcReduction="20000"/>
          </a:bodyPr>
          <a:lstStyle/>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1.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2.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3.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H. 1                                              H. 2                                     H. 3</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8858" y="3249146"/>
            <a:ext cx="3447446" cy="255606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1336180" y="3235699"/>
            <a:ext cx="3431058" cy="2556066"/>
          </a:xfrm>
          <a:prstGeom prst="rect">
            <a:avLst/>
          </a:prstGeom>
        </p:spPr>
      </p:pic>
    </p:spTree>
    <p:extLst>
      <p:ext uri="{BB962C8B-B14F-4D97-AF65-F5344CB8AC3E}">
        <p14:creationId xmlns:p14="http://schemas.microsoft.com/office/powerpoint/2010/main" val="20097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style.rotation</p:attrName>
                                        </p:attrNameLst>
                                      </p:cBhvr>
                                      <p:tavLst>
                                        <p:tav tm="0">
                                          <p:val>
                                            <p:fltVal val="90"/>
                                          </p:val>
                                        </p:tav>
                                        <p:tav tm="100000">
                                          <p:val>
                                            <p:fltVal val="0"/>
                                          </p:val>
                                        </p:tav>
                                      </p:tavLst>
                                    </p:anim>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arn(inVertical)">
                                      <p:cBhvr>
                                        <p:cTn id="34" dur="3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barn(inVertical)">
                                      <p:cBhvr>
                                        <p:cTn id="39" dur="3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barn(inVertical)">
                                      <p:cBhvr>
                                        <p:cTn id="44" dur="3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circle(in)">
                                      <p:cBhvr>
                                        <p:cTn id="61"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1039908" y="1094908"/>
            <a:ext cx="8691283" cy="1325563"/>
          </a:xfrm>
        </p:spPr>
        <p:txBody>
          <a:bodyPr>
            <a:normAutofit/>
          </a:bodyPr>
          <a:lstStyle/>
          <a:p>
            <a:r>
              <a:rPr lang="en-US" sz="3600" b="1" dirty="0">
                <a:latin typeface="Times New Roman" panose="02020603050405020304" pitchFamily="18" charset="0"/>
                <a:cs typeface="Times New Roman" panose="02020603050405020304" pitchFamily="18" charset="0"/>
              </a:rPr>
              <a:t>                          GIÁO VIÊN KẾT LUẬN</a:t>
            </a:r>
          </a:p>
        </p:txBody>
      </p:sp>
      <p:sp>
        <p:nvSpPr>
          <p:cNvPr id="3" name="Content Placeholder 2"/>
          <p:cNvSpPr>
            <a:spLocks noGrp="1"/>
          </p:cNvSpPr>
          <p:nvPr>
            <p:ph idx="1"/>
          </p:nvPr>
        </p:nvSpPr>
        <p:spPr>
          <a:xfrm>
            <a:off x="1828799" y="2299447"/>
            <a:ext cx="7884459" cy="4361610"/>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bằng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nặn</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vẽ</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tượng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Hồ</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847165"/>
            <a:ext cx="10766612" cy="1669354"/>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HỘI HỌA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7813" y="2328261"/>
            <a:ext cx="4637468" cy="3525508"/>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626" t="3794" r="14038" b="5631"/>
          <a:stretch/>
        </p:blipFill>
        <p:spPr>
          <a:xfrm>
            <a:off x="6096898" y="2328260"/>
            <a:ext cx="4822114" cy="3525507"/>
          </a:xfrm>
          <a:prstGeom prst="rect">
            <a:avLst/>
          </a:prstGeom>
        </p:spPr>
      </p:pic>
    </p:spTree>
    <p:extLst>
      <p:ext uri="{BB962C8B-B14F-4D97-AF65-F5344CB8AC3E}">
        <p14:creationId xmlns:p14="http://schemas.microsoft.com/office/powerpoint/2010/main" val="29210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8906" cy="6858000"/>
          </a:xfrm>
          <a:prstGeom prst="rect">
            <a:avLst/>
          </a:prstGeom>
        </p:spPr>
      </p:pic>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467" t="9064" r="2055" b="6546"/>
          <a:stretch/>
        </p:blipFill>
        <p:spPr>
          <a:xfrm>
            <a:off x="1532965" y="914400"/>
            <a:ext cx="4276164" cy="515022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811" y="887506"/>
            <a:ext cx="4355561" cy="5150224"/>
          </a:xfrm>
          <a:prstGeom prst="rect">
            <a:avLst/>
          </a:prstGeom>
        </p:spPr>
      </p:pic>
    </p:spTree>
    <p:extLst>
      <p:ext uri="{BB962C8B-B14F-4D97-AF65-F5344CB8AC3E}">
        <p14:creationId xmlns:p14="http://schemas.microsoft.com/office/powerpoint/2010/main" val="13563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3620" y="806825"/>
            <a:ext cx="3566906" cy="531158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647" y="806825"/>
            <a:ext cx="5809129" cy="5311588"/>
          </a:xfrm>
          <a:prstGeom prst="rect">
            <a:avLst/>
          </a:prstGeom>
        </p:spPr>
      </p:pic>
    </p:spTree>
    <p:extLst>
      <p:ext uri="{BB962C8B-B14F-4D97-AF65-F5344CB8AC3E}">
        <p14:creationId xmlns:p14="http://schemas.microsoft.com/office/powerpoint/2010/main" val="19958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43" t="2640" r="4282" b="4746"/>
          <a:stretch/>
        </p:blipFill>
        <p:spPr>
          <a:xfrm>
            <a:off x="1527490" y="866899"/>
            <a:ext cx="4321981" cy="51636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328" y="866899"/>
            <a:ext cx="4489699" cy="5184278"/>
          </a:xfrm>
          <a:prstGeom prst="rect">
            <a:avLst/>
          </a:prstGeom>
        </p:spPr>
      </p:pic>
    </p:spTree>
    <p:extLst>
      <p:ext uri="{BB962C8B-B14F-4D97-AF65-F5344CB8AC3E}">
        <p14:creationId xmlns:p14="http://schemas.microsoft.com/office/powerpoint/2010/main" val="37890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518</Words>
  <Application>Microsoft Office PowerPoint</Application>
  <PresentationFormat>Widescreen</PresentationFormat>
  <Paragraphs>176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PHÒNG GIÁO DỤC VÀ ĐÀO TẠO HUYỆN AN DƯƠNG TRƯỜNG TIỂU HỌC AN HỒNG</vt:lpstr>
      <vt:lpstr>Chủ đề 1: MĨ THUẬT TRONG CUỘC SỐNG</vt:lpstr>
      <vt:lpstr>                                CHUẨN BỊ ĐỒ DÙNG HỌC TẬP</vt:lpstr>
      <vt:lpstr>GIỚI THIỆU CÁC LOẠI HÌNH NGHỆ THUẬT</vt:lpstr>
      <vt:lpstr>                          GIÁO VIÊN KẾT LUẬN</vt:lpstr>
      <vt:lpstr>HỘI HỌA </vt:lpstr>
      <vt:lpstr>PowerPoint Presentation</vt:lpstr>
      <vt:lpstr>PowerPoint Presentation</vt:lpstr>
      <vt:lpstr>PowerPoint Presentation</vt:lpstr>
      <vt:lpstr>TRANH IN – TRANH KHẮC</vt:lpstr>
      <vt:lpstr>PowerPoint Presentation</vt:lpstr>
      <vt:lpstr>TƯỢNG</vt:lpstr>
      <vt:lpstr>PowerPoint Presentation</vt:lpstr>
      <vt:lpstr>PHÙ ĐIÊU Phù điêu là hình thức sáng tác nghệ thuật bằng cách đắp nổi hoặc khoét lõm với chiều dài, rộng còn phần nổi chỉ mang tính ước lệ về khối.</vt:lpstr>
      <vt:lpstr>PowerPoint Presentation</vt:lpstr>
      <vt:lpstr>PowerPoint Presentation</vt:lpstr>
      <vt:lpstr>    ĐIÊU KHẮC Là tác phẩm nghệ thuật ba chiều được tạo ra bằng cách tạo hình hoặc kết hợp vật liệu như kim loại, đá, thủy tinh hoặc gỗ. Vật liệu cũng có thể được sử dụng như đất sét, dệt may, nhựa, polymer và các kim loại nhẹ nhàng hơn</vt:lpstr>
      <vt:lpstr>TRANG TRÍ CƠ BẢN</vt:lpstr>
      <vt:lpstr>TRANG TRÍ ỨNG DỤNG</vt:lpstr>
      <vt:lpstr>PowerPoint Presentation</vt:lpstr>
      <vt:lpstr>PowerPoint Presentation</vt:lpstr>
      <vt:lpstr>PowerPoint Presentation</vt:lpstr>
      <vt:lpstr>PowerPoint Presentation</vt:lpstr>
      <vt:lpstr>I. QUAN SÁT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THỂ HIỆN</vt:lpstr>
      <vt:lpstr>III. THẢO LUẬN</vt:lpstr>
      <vt:lpstr>IV. VẬN DỤNG</vt:lpstr>
      <vt:lpstr>TIẾT HỌC CỦA CHÚNG TA ĐẾN ĐÂY LÀ KẾT THÚC   CHÚC CÁC EM NHIỀU NIỀM VUI!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HUYỆN QUỲNH LƯU TRƯỜNG TIỂU HỌC QUỲNH TÂN A</dc:title>
  <dc:creator>PC</dc:creator>
  <cp:lastModifiedBy>trang trần</cp:lastModifiedBy>
  <cp:revision>125</cp:revision>
  <dcterms:created xsi:type="dcterms:W3CDTF">2021-08-14T03:19:58Z</dcterms:created>
  <dcterms:modified xsi:type="dcterms:W3CDTF">2025-04-14T07:44:05Z</dcterms:modified>
</cp:coreProperties>
</file>