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5" r:id="rId5"/>
    <p:sldId id="269" r:id="rId6"/>
    <p:sldId id="268" r:id="rId7"/>
    <p:sldId id="260" r:id="rId8"/>
    <p:sldId id="261" r:id="rId9"/>
    <p:sldId id="284" r:id="rId10"/>
    <p:sldId id="271" r:id="rId11"/>
    <p:sldId id="272" r:id="rId12"/>
    <p:sldId id="285" r:id="rId13"/>
    <p:sldId id="286" r:id="rId14"/>
    <p:sldId id="279" r:id="rId15"/>
    <p:sldId id="280" r:id="rId16"/>
    <p:sldId id="287" r:id="rId17"/>
    <p:sldId id="281" r:id="rId18"/>
    <p:sldId id="282"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FE"/>
    <a:srgbClr val="EAE2FB"/>
    <a:srgbClr val="ECE4FC"/>
    <a:srgbClr val="FF3399"/>
    <a:srgbClr val="FF94FF"/>
    <a:srgbClr val="88FFFF"/>
    <a:srgbClr val="FFFF6E"/>
    <a:srgbClr val="FFFF30"/>
    <a:srgbClr val="FFBB3B"/>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13/04/2025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audio" Target="../media/audio1.wav"/><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audio" Target="../media/audio1.wav"/><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3" name="Picture 2"/>
          <p:cNvPicPr>
            <a:picLocks noChangeAspect="1"/>
          </p:cNvPicPr>
          <p:nvPr/>
        </p:nvPicPr>
        <p:blipFill>
          <a:blip r:embed="rId3"/>
          <a:stretch>
            <a:fillRect/>
          </a:stretch>
        </p:blipFill>
        <p:spPr>
          <a:xfrm>
            <a:off x="383553" y="1536469"/>
            <a:ext cx="11424894" cy="3359187"/>
          </a:xfrm>
          <a:prstGeom prst="rect">
            <a:avLst/>
          </a:prstGeom>
        </p:spPr>
      </p:pic>
      <p:pic>
        <p:nvPicPr>
          <p:cNvPr id="4" name="Picture 3"/>
          <p:cNvPicPr>
            <a:picLocks noChangeAspect="1"/>
          </p:cNvPicPr>
          <p:nvPr/>
        </p:nvPicPr>
        <p:blipFill>
          <a:blip r:embed="rId4"/>
          <a:stretch>
            <a:fillRect/>
          </a:stretch>
        </p:blipFill>
        <p:spPr>
          <a:xfrm>
            <a:off x="7035983" y="5160855"/>
            <a:ext cx="2456901" cy="1457070"/>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3" name="TextBox 2">
            <a:extLst>
              <a:ext uri="{FF2B5EF4-FFF2-40B4-BE49-F238E27FC236}">
                <a16:creationId xmlns:a16="http://schemas.microsoft.com/office/drawing/2014/main" id="{44CB2BF3-1E45-F2EB-FB1B-F1F0722A7A61}"/>
              </a:ext>
            </a:extLst>
          </p:cNvPr>
          <p:cNvSpPr txBox="1"/>
          <p:nvPr/>
        </p:nvSpPr>
        <p:spPr>
          <a:xfrm>
            <a:off x="1594884" y="659219"/>
            <a:ext cx="962246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Có 30 học sinh đã tham gia cuộc khảo sát về hoạt động yêu thích nhất trong ngày cuối tuần. Kết quả được thể hiện trong biểu đồ dưới đây.</a:t>
            </a:r>
            <a:endParaRPr lang="en-US" sz="32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90845CCF-8802-294C-415A-C8DEBD46D011}"/>
              </a:ext>
            </a:extLst>
          </p:cNvPr>
          <p:cNvPicPr>
            <a:picLocks noChangeAspect="1"/>
          </p:cNvPicPr>
          <p:nvPr/>
        </p:nvPicPr>
        <p:blipFill>
          <a:blip r:embed="rId2"/>
          <a:stretch>
            <a:fillRect/>
          </a:stretch>
        </p:blipFill>
        <p:spPr>
          <a:xfrm>
            <a:off x="405033" y="2725146"/>
            <a:ext cx="6426399" cy="2314687"/>
          </a:xfrm>
          <a:prstGeom prst="rect">
            <a:avLst/>
          </a:prstGeom>
        </p:spPr>
      </p:pic>
      <p:sp>
        <p:nvSpPr>
          <p:cNvPr id="10" name="Rectangle: Rounded Corners 9">
            <a:extLst>
              <a:ext uri="{FF2B5EF4-FFF2-40B4-BE49-F238E27FC236}">
                <a16:creationId xmlns:a16="http://schemas.microsoft.com/office/drawing/2014/main" id="{F2766739-689D-3975-4A61-7CCF0F3CBF7F}"/>
              </a:ext>
            </a:extLst>
          </p:cNvPr>
          <p:cNvSpPr/>
          <p:nvPr/>
        </p:nvSpPr>
        <p:spPr>
          <a:xfrm>
            <a:off x="6932429" y="2190307"/>
            <a:ext cx="4816548" cy="3880884"/>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số các hoạt động trên, hoạt động nào được nhiều học sinh yêu thích nhất? Hoạt động nào ít được yêu thích nhất?</a:t>
            </a:r>
          </a:p>
          <a:p>
            <a:pPr algn="just"/>
            <a:r>
              <a:rPr lang="vi-VN" sz="2800" dirty="0">
                <a:latin typeface="Cambria" panose="02040503050406030204" pitchFamily="18" charset="0"/>
                <a:ea typeface="Cambria" panose="02040503050406030204" pitchFamily="18" charset="0"/>
              </a:rPr>
              <a:t>b) Có bao nhiêu học sinh thích giải câu đố trong ngày cuối tuần?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92497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5A436-DED6-C7E5-470D-662A1A6C9B7C}"/>
              </a:ext>
            </a:extLst>
          </p:cNvPr>
          <p:cNvPicPr>
            <a:picLocks noChangeAspect="1"/>
          </p:cNvPicPr>
          <p:nvPr/>
        </p:nvPicPr>
        <p:blipFill>
          <a:blip r:embed="rId2"/>
          <a:stretch>
            <a:fillRect/>
          </a:stretch>
        </p:blipFill>
        <p:spPr>
          <a:xfrm>
            <a:off x="2871786" y="630532"/>
            <a:ext cx="6426399" cy="2314687"/>
          </a:xfrm>
          <a:prstGeom prst="rect">
            <a:avLst/>
          </a:prstGeom>
        </p:spPr>
      </p:pic>
      <p:sp>
        <p:nvSpPr>
          <p:cNvPr id="5" name="Rectangle: Rounded Corners 4">
            <a:extLst>
              <a:ext uri="{FF2B5EF4-FFF2-40B4-BE49-F238E27FC236}">
                <a16:creationId xmlns:a16="http://schemas.microsoft.com/office/drawing/2014/main" id="{7F3CF271-63B8-A7F9-E5C2-E53737320A3E}"/>
              </a:ext>
            </a:extLst>
          </p:cNvPr>
          <p:cNvSpPr/>
          <p:nvPr/>
        </p:nvSpPr>
        <p:spPr>
          <a:xfrm>
            <a:off x="1435396" y="3136605"/>
            <a:ext cx="9239693" cy="1786270"/>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latin typeface="Cambria" panose="02040503050406030204" pitchFamily="18" charset="0"/>
                <a:ea typeface="Cambria" panose="02040503050406030204" pitchFamily="18" charset="0"/>
              </a:rPr>
              <a:t>a) </a:t>
            </a:r>
            <a:r>
              <a:rPr lang="vi-VN" sz="3200" dirty="0">
                <a:latin typeface="Cambria" panose="02040503050406030204" pitchFamily="18" charset="0"/>
                <a:ea typeface="Cambria" panose="02040503050406030204" pitchFamily="18" charset="0"/>
              </a:rPr>
              <a:t>Hoạt động đọc sách được nhiều học sinh yêu thích nhất.</a:t>
            </a: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Hoạt động chăm sóc cây ít được yêu thích nhất.</a:t>
            </a:r>
            <a:endParaRPr lang="en-US" sz="32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AD04C247-2C6E-F8D0-37C5-9BAA0467DAF4}"/>
              </a:ext>
            </a:extLst>
          </p:cNvPr>
          <p:cNvSpPr/>
          <p:nvPr/>
        </p:nvSpPr>
        <p:spPr>
          <a:xfrm>
            <a:off x="1520456" y="5199321"/>
            <a:ext cx="9239693" cy="120147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mbria" panose="02040503050406030204" pitchFamily="18" charset="0"/>
                <a:ea typeface="Cambria" panose="02040503050406030204" pitchFamily="18" charset="0"/>
              </a:rPr>
              <a:t>b) Số học sinh thích giải câu đố trong ngày cuối tuần là: 30 × 20 : 100 = 6 (học sinh)</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8855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44CB2BF3-1E45-F2EB-FB1B-F1F0722A7A61}"/>
              </a:ext>
            </a:extLst>
          </p:cNvPr>
          <p:cNvSpPr txBox="1"/>
          <p:nvPr/>
        </p:nvSpPr>
        <p:spPr>
          <a:xfrm>
            <a:off x="1573619" y="542261"/>
            <a:ext cx="962246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tuần, 40 học sinh lớp 5A đều đến thư viện mượn sách. Mỗi bạn mượn 1 cuốn sách. Tỉ số phần trăm số sách mà các bạn đã mượn trong hai tuần đầu tháng 4 được thể hiện trong các biểu đồ dưới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1EB9DCFD-05CF-818A-DDA1-1061C26AC53F}"/>
              </a:ext>
            </a:extLst>
          </p:cNvPr>
          <p:cNvPicPr>
            <a:picLocks noChangeAspect="1"/>
          </p:cNvPicPr>
          <p:nvPr/>
        </p:nvPicPr>
        <p:blipFill>
          <a:blip r:embed="rId2"/>
          <a:stretch>
            <a:fillRect/>
          </a:stretch>
        </p:blipFill>
        <p:spPr>
          <a:xfrm>
            <a:off x="2658140" y="1730378"/>
            <a:ext cx="6220046" cy="2932618"/>
          </a:xfrm>
          <a:prstGeom prst="rect">
            <a:avLst/>
          </a:prstGeom>
        </p:spPr>
      </p:pic>
      <p:sp>
        <p:nvSpPr>
          <p:cNvPr id="6" name="TextBox 5">
            <a:extLst>
              <a:ext uri="{FF2B5EF4-FFF2-40B4-BE49-F238E27FC236}">
                <a16:creationId xmlns:a16="http://schemas.microsoft.com/office/drawing/2014/main" id="{6D5AC743-CF20-48CF-597A-A10E5E5873B8}"/>
              </a:ext>
            </a:extLst>
          </p:cNvPr>
          <p:cNvSpPr txBox="1"/>
          <p:nvPr/>
        </p:nvSpPr>
        <p:spPr>
          <a:xfrm>
            <a:off x="1297172" y="4774018"/>
            <a:ext cx="9675628" cy="1569660"/>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a) Trong tuần thứ nhất, loại sách nào được nhiều bạn mượn nhất?</a:t>
            </a:r>
          </a:p>
          <a:p>
            <a:pPr algn="just"/>
            <a:r>
              <a:rPr lang="vi-VN" sz="2400" b="0" i="1" dirty="0">
                <a:solidFill>
                  <a:srgbClr val="000000"/>
                </a:solidFill>
                <a:effectLst/>
                <a:latin typeface="Cambria" panose="02040503050406030204" pitchFamily="18" charset="0"/>
                <a:ea typeface="Cambria" panose="02040503050406030204" pitchFamily="18" charset="0"/>
              </a:rPr>
              <a:t>b) Trong hai tuần đó, số học sinh mượn sách loại nào không thay đổi?</a:t>
            </a:r>
          </a:p>
          <a:p>
            <a:pPr algn="just"/>
            <a:r>
              <a:rPr lang="vi-VN" sz="2400" b="0" i="1" dirty="0">
                <a:solidFill>
                  <a:srgbClr val="000000"/>
                </a:solidFill>
                <a:effectLst/>
                <a:latin typeface="Cambria" panose="02040503050406030204" pitchFamily="18" charset="0"/>
                <a:ea typeface="Cambria" panose="02040503050406030204" pitchFamily="18" charset="0"/>
              </a:rPr>
              <a:t>c) Số học sinh mượn truyện tranh trong tuần thứ hai tăng lên hay giảm đi so với tuần thứ nhất?</a:t>
            </a:r>
          </a:p>
        </p:txBody>
      </p:sp>
    </p:spTree>
    <p:extLst>
      <p:ext uri="{BB962C8B-B14F-4D97-AF65-F5344CB8AC3E}">
        <p14:creationId xmlns:p14="http://schemas.microsoft.com/office/powerpoint/2010/main" val="1036067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8F05A6-8B6A-E864-CE92-B6689B05B128}"/>
              </a:ext>
            </a:extLst>
          </p:cNvPr>
          <p:cNvPicPr>
            <a:picLocks noChangeAspect="1"/>
          </p:cNvPicPr>
          <p:nvPr/>
        </p:nvPicPr>
        <p:blipFill>
          <a:blip r:embed="rId2"/>
          <a:stretch>
            <a:fillRect/>
          </a:stretch>
        </p:blipFill>
        <p:spPr>
          <a:xfrm>
            <a:off x="3157869" y="443839"/>
            <a:ext cx="5124893" cy="2416277"/>
          </a:xfrm>
          <a:prstGeom prst="rect">
            <a:avLst/>
          </a:prstGeom>
        </p:spPr>
      </p:pic>
      <p:sp>
        <p:nvSpPr>
          <p:cNvPr id="3" name="Rectangle: Rounded Corners 2">
            <a:extLst>
              <a:ext uri="{FF2B5EF4-FFF2-40B4-BE49-F238E27FC236}">
                <a16:creationId xmlns:a16="http://schemas.microsoft.com/office/drawing/2014/main" id="{E885BEEB-7DE6-9377-DE27-BF50B95F26E7}"/>
              </a:ext>
            </a:extLst>
          </p:cNvPr>
          <p:cNvSpPr/>
          <p:nvPr/>
        </p:nvSpPr>
        <p:spPr>
          <a:xfrm>
            <a:off x="1052623" y="3104707"/>
            <a:ext cx="10154093" cy="78680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tuần thứ nhất, truyện cười được nhiều bạn mượn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8C54A50-B77F-AED0-21DC-D502460C6135}"/>
              </a:ext>
            </a:extLst>
          </p:cNvPr>
          <p:cNvSpPr/>
          <p:nvPr/>
        </p:nvSpPr>
        <p:spPr>
          <a:xfrm>
            <a:off x="1041991" y="4157330"/>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hai tuần đó, số học sinh mượn sách khoa học không thay đổi.</a:t>
            </a:r>
            <a:endParaRPr lang="en-US" sz="28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6FD97900-5D31-4B97-9D66-6C7943B4B978}"/>
              </a:ext>
            </a:extLst>
          </p:cNvPr>
          <p:cNvSpPr/>
          <p:nvPr/>
        </p:nvSpPr>
        <p:spPr>
          <a:xfrm>
            <a:off x="1041991" y="5358809"/>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c) Số học sinh mượn truyện tranh trong tuần thứ hai tăng lên so với tuần thứ nhất.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0124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4049" y="95693"/>
            <a:ext cx="10651252" cy="2371060"/>
            <a:chOff x="770374" y="602901"/>
            <a:chExt cx="10651252" cy="1894114"/>
          </a:xfrm>
        </p:grpSpPr>
        <p:sp>
          <p:nvSpPr>
            <p:cNvPr id="3" name="Rounded Rectangle 2"/>
            <p:cNvSpPr/>
            <p:nvPr/>
          </p:nvSpPr>
          <p:spPr>
            <a:xfrm>
              <a:off x="770374" y="602901"/>
              <a:ext cx="10651252" cy="1894114"/>
            </a:xfrm>
            <a:prstGeom prst="roundRect">
              <a:avLst/>
            </a:prstGeom>
            <a:solidFill>
              <a:srgbClr val="EAE2F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4" name="TextBox 3"/>
            <p:cNvSpPr txBox="1"/>
            <p:nvPr/>
          </p:nvSpPr>
          <p:spPr>
            <a:xfrm>
              <a:off x="851046" y="642017"/>
              <a:ext cx="10489908" cy="1770913"/>
            </a:xfrm>
            <a:prstGeom prst="rect">
              <a:avLst/>
            </a:prstGeom>
            <a:noFill/>
          </p:spPr>
          <p:txBody>
            <a:bodyPr wrap="square" rtlCol="0">
              <a:spAutoFit/>
            </a:bodyPr>
            <a:lstStyle/>
            <a:p>
              <a:pPr algn="just"/>
              <a:r>
                <a:rPr lang="en-US" sz="2400" b="1" i="0" u="none" strike="noStrike" dirty="0">
                  <a:solidFill>
                    <a:srgbClr val="313131"/>
                  </a:solidFill>
                  <a:effectLst/>
                  <a:latin typeface="Cambria" panose="02040503050406030204" pitchFamily="18" charset="0"/>
                  <a:ea typeface="Cambria" panose="02040503050406030204" pitchFamily="18" charset="0"/>
                </a:rPr>
                <a:t>4. </a:t>
              </a:r>
              <a:r>
                <a:rPr lang="vi-VN" sz="2400" b="1" i="0" u="none" strike="noStrike" dirty="0">
                  <a:solidFill>
                    <a:srgbClr val="313131"/>
                  </a:solidFill>
                  <a:effectLst/>
                  <a:latin typeface="Cambria" panose="02040503050406030204" pitchFamily="18" charset="0"/>
                  <a:ea typeface="Cambria" panose="02040503050406030204" pitchFamily="18" charset="0"/>
                </a:rPr>
                <a:t>Chọn câu trả lời đúng.</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Cửa hàng vừa bán được chiếc áo thứ 1 000 trong tháng 4. Một nhân viên đã vẽ biểu đồ hình quạt tròn thể hiện số lượng áo bán được theo kích cỡ mà quên mất ghi số liệu về tỉ số phần trăm tương ứng. Biết cửa hàng chỉ bán áo với 3 kích cỡ là S, M và L và số áo cỡ M đã bán được là một trong bốn số dưới đây. Quan sát biểu đồ và cho biết cửa hàng đã bán được bao nhiêu chiếc áo cỡ M.</a:t>
              </a:r>
            </a:p>
          </p:txBody>
        </p:sp>
      </p:grpSp>
      <p:pic>
        <p:nvPicPr>
          <p:cNvPr id="9" name="Picture 8">
            <a:extLst>
              <a:ext uri="{FF2B5EF4-FFF2-40B4-BE49-F238E27FC236}">
                <a16:creationId xmlns:a16="http://schemas.microsoft.com/office/drawing/2014/main" id="{76E9929D-C0EA-B34E-E737-8F7E996CE634}"/>
              </a:ext>
            </a:extLst>
          </p:cNvPr>
          <p:cNvPicPr>
            <a:picLocks noChangeAspect="1"/>
          </p:cNvPicPr>
          <p:nvPr/>
        </p:nvPicPr>
        <p:blipFill>
          <a:blip r:embed="rId2"/>
          <a:stretch>
            <a:fillRect/>
          </a:stretch>
        </p:blipFill>
        <p:spPr>
          <a:xfrm>
            <a:off x="4531685" y="2602651"/>
            <a:ext cx="2826045" cy="2642875"/>
          </a:xfrm>
          <a:prstGeom prst="rect">
            <a:avLst/>
          </a:prstGeom>
        </p:spPr>
      </p:pic>
      <p:sp>
        <p:nvSpPr>
          <p:cNvPr id="10" name="TextBox 9">
            <a:extLst>
              <a:ext uri="{FF2B5EF4-FFF2-40B4-BE49-F238E27FC236}">
                <a16:creationId xmlns:a16="http://schemas.microsoft.com/office/drawing/2014/main" id="{82747EA8-1F8B-C9F0-B990-DF0657B4A39B}"/>
              </a:ext>
            </a:extLst>
          </p:cNvPr>
          <p:cNvSpPr txBox="1"/>
          <p:nvPr/>
        </p:nvSpPr>
        <p:spPr>
          <a:xfrm>
            <a:off x="829341" y="5411972"/>
            <a:ext cx="10398642"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A.</a:t>
            </a:r>
            <a:r>
              <a:rPr lang="en-US" sz="2400" b="0" i="0" dirty="0">
                <a:solidFill>
                  <a:srgbClr val="000000"/>
                </a:solidFill>
                <a:effectLst/>
                <a:latin typeface="Cambria" panose="02040503050406030204" pitchFamily="18" charset="0"/>
                <a:ea typeface="Cambria" panose="02040503050406030204" pitchFamily="18" charset="0"/>
              </a:rPr>
              <a:t> 200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B.</a:t>
            </a:r>
            <a:r>
              <a:rPr lang="en-US" sz="2400" b="0" i="0" dirty="0">
                <a:solidFill>
                  <a:srgbClr val="000000"/>
                </a:solidFill>
                <a:effectLst/>
                <a:latin typeface="Cambria" panose="02040503050406030204" pitchFamily="18" charset="0"/>
                <a:ea typeface="Cambria" panose="02040503050406030204" pitchFamily="18" charset="0"/>
              </a:rPr>
              <a:t> 300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C.</a:t>
            </a:r>
            <a:r>
              <a:rPr lang="en-US" sz="2400" b="0" i="0" dirty="0">
                <a:solidFill>
                  <a:srgbClr val="000000"/>
                </a:solidFill>
                <a:effectLst/>
                <a:latin typeface="Cambria" panose="02040503050406030204" pitchFamily="18" charset="0"/>
                <a:ea typeface="Cambria" panose="02040503050406030204" pitchFamily="18" charset="0"/>
              </a:rPr>
              <a:t> 400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D.</a:t>
            </a:r>
            <a:r>
              <a:rPr lang="en-US" sz="2400" b="0" i="0" dirty="0">
                <a:solidFill>
                  <a:srgbClr val="000000"/>
                </a:solidFill>
                <a:effectLst/>
                <a:latin typeface="Cambria" panose="02040503050406030204" pitchFamily="18" charset="0"/>
                <a:ea typeface="Cambria" panose="02040503050406030204" pitchFamily="18" charset="0"/>
              </a:rPr>
              <a:t> 500 </a:t>
            </a:r>
            <a:r>
              <a:rPr lang="en-US" sz="2400" b="0" i="0" dirty="0" err="1">
                <a:solidFill>
                  <a:srgbClr val="000000"/>
                </a:solidFill>
                <a:effectLst/>
                <a:latin typeface="Cambria" panose="02040503050406030204" pitchFamily="18" charset="0"/>
                <a:ea typeface="Cambria" panose="02040503050406030204" pitchFamily="18" charset="0"/>
              </a:rPr>
              <a:t>chiếc</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3806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7E9AD-24E4-C914-A227-23D8B23CE057}"/>
              </a:ext>
            </a:extLst>
          </p:cNvPr>
          <p:cNvPicPr>
            <a:picLocks noChangeAspect="1"/>
          </p:cNvPicPr>
          <p:nvPr/>
        </p:nvPicPr>
        <p:blipFill>
          <a:blip r:embed="rId2"/>
          <a:stretch>
            <a:fillRect/>
          </a:stretch>
        </p:blipFill>
        <p:spPr>
          <a:xfrm>
            <a:off x="4638011" y="539935"/>
            <a:ext cx="2826045" cy="2642875"/>
          </a:xfrm>
          <a:prstGeom prst="rect">
            <a:avLst/>
          </a:prstGeom>
        </p:spPr>
      </p:pic>
      <p:sp>
        <p:nvSpPr>
          <p:cNvPr id="3" name="TextBox 2">
            <a:extLst>
              <a:ext uri="{FF2B5EF4-FFF2-40B4-BE49-F238E27FC236}">
                <a16:creationId xmlns:a16="http://schemas.microsoft.com/office/drawing/2014/main" id="{892A8CBC-E651-E8CA-C1A9-B24C7A91B8FB}"/>
              </a:ext>
            </a:extLst>
          </p:cNvPr>
          <p:cNvSpPr txBox="1"/>
          <p:nvPr/>
        </p:nvSpPr>
        <p:spPr>
          <a:xfrm>
            <a:off x="946298" y="3540642"/>
            <a:ext cx="10196623" cy="2677656"/>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Quan sát biểu đồ ta thấy tổng số lượng áo cỡ M và S chiếm 50% số lượng áo bán được.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tổng số lượng áo cỡ M và S đã bãn được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1 000 – 500 = 500 (chiếc)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Hơn nữa, số lượng áo cỡ M bán được nhiều hơn số lượng áo cỡ S.</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ta chọn đáp án B.</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9866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460023" y="707943"/>
            <a:ext cx="6034564" cy="2655890"/>
            <a:chOff x="5460023" y="707943"/>
            <a:chExt cx="6034564" cy="2655890"/>
          </a:xfrm>
        </p:grpSpPr>
        <p:sp>
          <p:nvSpPr>
            <p:cNvPr id="15" name="Rounded Rectangle 1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2554545"/>
            </a:xfrm>
            <a:prstGeom prst="rect">
              <a:avLst/>
            </a:prstGeom>
          </p:spPr>
          <p:txBody>
            <a:bodyPr wrap="square">
              <a:spAutoFit/>
            </a:bodyPr>
            <a:lstStyle/>
            <a:p>
              <a:pPr algn="just"/>
              <a:r>
                <a:rPr lang="vi-VN" sz="3200" b="1" i="1" dirty="0">
                  <a:latin typeface="Calibri" panose="020F0502020204030204" pitchFamily="34" charset="0"/>
                  <a:ea typeface="Calibri" panose="020F0502020204030204" pitchFamily="34" charset="0"/>
                  <a:cs typeface="Calibri" panose="020F0502020204030204" pitchFamily="34" charset="0"/>
                </a:rPr>
                <a:t>Câu 1: </a:t>
              </a:r>
              <a:r>
                <a:rPr lang="vi-VN" sz="3200" i="1" dirty="0">
                  <a:latin typeface="Calibri" panose="020F0502020204030204" pitchFamily="34" charset="0"/>
                  <a:ea typeface="Calibri" panose="020F0502020204030204" pitchFamily="34" charset="0"/>
                  <a:cs typeface="Calibri" panose="020F0502020204030204" pitchFamily="34" charset="0"/>
                </a:rPr>
                <a:t>Cho biểu đồ tỉ lệ thí sinh được trao huy chương các loại trong một cuộc thi. Hai loại huy chương nào có cùng tỉ lệ thí sinh được trao?</a:t>
              </a:r>
            </a:p>
          </p:txBody>
        </p:sp>
      </p:grpSp>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633047" y="716676"/>
            <a:ext cx="4648200"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19" name="Rectangle 18"/>
            <p:cNvSpPr/>
            <p:nvPr/>
          </p:nvSpPr>
          <p:spPr>
            <a:xfrm>
              <a:off x="1775162" y="3759423"/>
              <a:ext cx="343867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bạc</a:t>
              </a: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bạc và huy chương đồng</a:t>
              </a: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21" name="Rectangle 20"/>
            <p:cNvSpPr/>
            <p:nvPr/>
          </p:nvSpPr>
          <p:spPr>
            <a:xfrm>
              <a:off x="1804344" y="5117849"/>
              <a:ext cx="3409496"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đồng</a:t>
              </a: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22" name="Rectangle 21"/>
            <p:cNvSpPr/>
            <p:nvPr/>
          </p:nvSpPr>
          <p:spPr>
            <a:xfrm>
              <a:off x="7758176" y="5118868"/>
              <a:ext cx="3346510"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Không có hai loại nào có cùng tỉ lệ.</a:t>
              </a: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vi-VN" sz="4000" i="1" dirty="0">
                  <a:latin typeface="Calibri" panose="020F0502020204030204" pitchFamily="34" charset="0"/>
                  <a:ea typeface="Calibri" panose="020F0502020204030204" pitchFamily="34" charset="0"/>
                  <a:cs typeface="Calibri" panose="020F0502020204030204" pitchFamily="34" charset="0"/>
                </a:rPr>
                <a:t>Cho hình tròn biểu diễn dữ liệu đã được chia sẵn thành 10 hình quạt bằng nhau. 3 hình quạt ứng với bao nhiêu phần trăm?</a:t>
              </a: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10 %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60023" y="707943"/>
            <a:ext cx="6034564" cy="2655890"/>
            <a:chOff x="5460023" y="707943"/>
            <a:chExt cx="6034564" cy="2655890"/>
          </a:xfrm>
        </p:grpSpPr>
        <p:sp>
          <p:nvSpPr>
            <p:cNvPr id="5" name="Rounded Rectangle 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5566509" y="995471"/>
              <a:ext cx="5821592" cy="2246769"/>
            </a:xfrm>
            <a:prstGeom prst="rect">
              <a:avLst/>
            </a:prstGeom>
          </p:spPr>
          <p:txBody>
            <a:bodyPr wrap="square">
              <a:spAutoFit/>
            </a:bodyPr>
            <a:lstStyle/>
            <a:p>
              <a:pPr algn="just"/>
              <a:r>
                <a:rPr lang="vi-VN" sz="2800" b="1" i="1" dirty="0">
                  <a:latin typeface="Calibri" panose="020F0502020204030204" pitchFamily="34" charset="0"/>
                  <a:ea typeface="Calibri" panose="020F0502020204030204" pitchFamily="34" charset="0"/>
                  <a:cs typeface="Calibri" panose="020F0502020204030204" pitchFamily="34" charset="0"/>
                </a:rPr>
                <a:t>Câu 3: </a:t>
              </a:r>
              <a:r>
                <a:rPr lang="vi-VN" sz="2800" i="1" dirty="0">
                  <a:latin typeface="Calibri" panose="020F0502020204030204" pitchFamily="34" charset="0"/>
                  <a:ea typeface="Calibri" panose="020F0502020204030204" pitchFamily="34" charset="0"/>
                  <a:cs typeface="Calibri" panose="020F0502020204030204" pitchFamily="34" charset="0"/>
                </a:rPr>
                <a:t>Biểu đồ bên cho biết tỉ lệ phần trăm học sinh tham gia các môn thể thao của khối 7:</a:t>
              </a:r>
            </a:p>
            <a:p>
              <a:pPr algn="just"/>
              <a:r>
                <a:rPr lang="vi-VN" sz="2800" i="1" dirty="0">
                  <a:latin typeface="Calibri" panose="020F0502020204030204" pitchFamily="34" charset="0"/>
                  <a:ea typeface="Calibri" panose="020F0502020204030204" pitchFamily="34" charset="0"/>
                  <a:cs typeface="Calibri" panose="020F0502020204030204" pitchFamily="34" charset="0"/>
                </a:rPr>
                <a:t>Số học sinh tham gia Cầu lông và Đá cầu chiếm bao nhiêu phần trăm?</a:t>
              </a:r>
            </a:p>
          </p:txBody>
        </p:sp>
      </p:grpSp>
      <p:pic>
        <p:nvPicPr>
          <p:cNvPr id="28" name="Picture 27"/>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903568" y="690162"/>
            <a:ext cx="4185872" cy="2673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9" name="Group 28"/>
          <p:cNvGrpSpPr/>
          <p:nvPr/>
        </p:nvGrpSpPr>
        <p:grpSpPr>
          <a:xfrm>
            <a:off x="903568" y="3595600"/>
            <a:ext cx="4445208" cy="1281752"/>
            <a:chOff x="903568" y="3595600"/>
            <a:chExt cx="4445208" cy="1281752"/>
          </a:xfrm>
        </p:grpSpPr>
        <p:grpSp>
          <p:nvGrpSpPr>
            <p:cNvPr id="30" name="Group 29"/>
            <p:cNvGrpSpPr/>
            <p:nvPr/>
          </p:nvGrpSpPr>
          <p:grpSpPr>
            <a:xfrm>
              <a:off x="903568" y="3595600"/>
              <a:ext cx="4445208" cy="1281752"/>
              <a:chOff x="1074594" y="4210755"/>
              <a:chExt cx="3981445" cy="906230"/>
            </a:xfrm>
          </p:grpSpPr>
          <p:sp>
            <p:nvSpPr>
              <p:cNvPr id="32" name="Rounded Rectangle 31"/>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31" name="Rectangle 30"/>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34" name="Group 33"/>
          <p:cNvGrpSpPr/>
          <p:nvPr/>
        </p:nvGrpSpPr>
        <p:grpSpPr>
          <a:xfrm>
            <a:off x="6742141" y="3594677"/>
            <a:ext cx="4477322" cy="1301341"/>
            <a:chOff x="6742141" y="3594677"/>
            <a:chExt cx="4477322" cy="1301341"/>
          </a:xfrm>
        </p:grpSpPr>
        <p:grpSp>
          <p:nvGrpSpPr>
            <p:cNvPr id="35" name="Group 34"/>
            <p:cNvGrpSpPr/>
            <p:nvPr/>
          </p:nvGrpSpPr>
          <p:grpSpPr>
            <a:xfrm>
              <a:off x="6742141" y="3594677"/>
              <a:ext cx="4477322" cy="1301341"/>
              <a:chOff x="6913167" y="4040542"/>
              <a:chExt cx="4010209" cy="920080"/>
            </a:xfrm>
          </p:grpSpPr>
          <p:sp>
            <p:nvSpPr>
              <p:cNvPr id="37" name="Rounded Rectangle 36"/>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36" name="Rectangle 35"/>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grpSp>
        <p:nvGrpSpPr>
          <p:cNvPr id="39" name="Group 38"/>
          <p:cNvGrpSpPr/>
          <p:nvPr/>
        </p:nvGrpSpPr>
        <p:grpSpPr>
          <a:xfrm>
            <a:off x="903568" y="4896018"/>
            <a:ext cx="4491452" cy="1399807"/>
            <a:chOff x="903568" y="4896018"/>
            <a:chExt cx="4491452" cy="1399807"/>
          </a:xfrm>
        </p:grpSpPr>
        <p:grpSp>
          <p:nvGrpSpPr>
            <p:cNvPr id="40" name="Group 39"/>
            <p:cNvGrpSpPr/>
            <p:nvPr/>
          </p:nvGrpSpPr>
          <p:grpSpPr>
            <a:xfrm>
              <a:off x="903568" y="4896018"/>
              <a:ext cx="4491452" cy="1399807"/>
              <a:chOff x="1033174" y="5333940"/>
              <a:chExt cx="4022865" cy="989698"/>
            </a:xfrm>
          </p:grpSpPr>
          <p:sp>
            <p:nvSpPr>
              <p:cNvPr id="42" name="Rounded Rectangle 41"/>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3" name="Picture 42">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41" name="Rectangle 40"/>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25 %</a:t>
              </a:r>
            </a:p>
          </p:txBody>
        </p:sp>
      </p:grpSp>
      <p:grpSp>
        <p:nvGrpSpPr>
          <p:cNvPr id="44" name="Group 43"/>
          <p:cNvGrpSpPr/>
          <p:nvPr/>
        </p:nvGrpSpPr>
        <p:grpSpPr>
          <a:xfrm>
            <a:off x="6788385" y="4820003"/>
            <a:ext cx="4477322" cy="1551836"/>
            <a:chOff x="6788385" y="4820003"/>
            <a:chExt cx="4477322" cy="1551836"/>
          </a:xfrm>
        </p:grpSpPr>
        <p:grpSp>
          <p:nvGrpSpPr>
            <p:cNvPr id="45" name="Group 44"/>
            <p:cNvGrpSpPr/>
            <p:nvPr/>
          </p:nvGrpSpPr>
          <p:grpSpPr>
            <a:xfrm>
              <a:off x="6788385" y="4820003"/>
              <a:ext cx="4477322" cy="1551836"/>
              <a:chOff x="6913167" y="5116985"/>
              <a:chExt cx="4010209" cy="1097186"/>
            </a:xfrm>
          </p:grpSpPr>
          <p:sp>
            <p:nvSpPr>
              <p:cNvPr id="47" name="Rounded Rectangle 46"/>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46" name="Rectangle 45"/>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15 %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383899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9"/>
                                        </p:tgtEl>
                                        <p:attrNameLst>
                                          <p:attrName>ppt_x</p:attrName>
                                        </p:attrNameLst>
                                      </p:cBhvr>
                                      <p:tavLst>
                                        <p:tav tm="0">
                                          <p:val>
                                            <p:strVal val="ppt_x"/>
                                          </p:val>
                                        </p:tav>
                                        <p:tav tm="100000">
                                          <p:val>
                                            <p:strVal val="ppt_x"/>
                                          </p:val>
                                        </p:tav>
                                      </p:tavLst>
                                    </p:anim>
                                    <p:anim calcmode="lin" valueType="num">
                                      <p:cBhvr additive="base">
                                        <p:cTn id="29" dur="500"/>
                                        <p:tgtEl>
                                          <p:spTgt spid="29"/>
                                        </p:tgtEl>
                                        <p:attrNameLst>
                                          <p:attrName>ppt_y</p:attrName>
                                        </p:attrNameLst>
                                      </p:cBhvr>
                                      <p:tavLst>
                                        <p:tav tm="0">
                                          <p:val>
                                            <p:strVal val="ppt_y"/>
                                          </p:val>
                                        </p:tav>
                                        <p:tav tm="100000">
                                          <p:val>
                                            <p:strVal val="1+ppt_h/2"/>
                                          </p:val>
                                        </p:tav>
                                      </p:tavLst>
                                    </p:anim>
                                    <p:set>
                                      <p:cBhvr>
                                        <p:cTn id="30"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39"/>
                                        </p:tgtEl>
                                        <p:attrNameLst>
                                          <p:attrName>ppt_x</p:attrName>
                                        </p:attrNameLst>
                                      </p:cBhvr>
                                      <p:tavLst>
                                        <p:tav tm="0">
                                          <p:val>
                                            <p:strVal val="ppt_x"/>
                                          </p:val>
                                        </p:tav>
                                        <p:tav tm="100000">
                                          <p:val>
                                            <p:strVal val="ppt_x"/>
                                          </p:val>
                                        </p:tav>
                                      </p:tavLst>
                                    </p:anim>
                                    <p:anim calcmode="lin" valueType="num">
                                      <p:cBhvr additive="base">
                                        <p:cTn id="37" dur="500"/>
                                        <p:tgtEl>
                                          <p:spTgt spid="39"/>
                                        </p:tgtEl>
                                        <p:attrNameLst>
                                          <p:attrName>ppt_y</p:attrName>
                                        </p:attrNameLst>
                                      </p:cBhvr>
                                      <p:tavLst>
                                        <p:tav tm="0">
                                          <p:val>
                                            <p:strVal val="ppt_y"/>
                                          </p:val>
                                        </p:tav>
                                        <p:tav tm="100000">
                                          <p:val>
                                            <p:strVal val="1+ppt_h/2"/>
                                          </p:val>
                                        </p:tav>
                                      </p:tavLst>
                                    </p:anim>
                                    <p:set>
                                      <p:cBhvr>
                                        <p:cTn id="38"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917DA-429E-D2BB-16F9-5BC233C0D5EA}"/>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3" name="TextBox 2">
            <a:extLst>
              <a:ext uri="{FF2B5EF4-FFF2-40B4-BE49-F238E27FC236}">
                <a16:creationId xmlns:a16="http://schemas.microsoft.com/office/drawing/2014/main" id="{E3D2AFA1-817B-9169-C4C7-2078C7BEFD81}"/>
              </a:ext>
            </a:extLst>
          </p:cNvPr>
          <p:cNvSpPr txBox="1"/>
          <p:nvPr/>
        </p:nvSpPr>
        <p:spPr>
          <a:xfrm>
            <a:off x="1594884" y="659219"/>
            <a:ext cx="9622465" cy="1569660"/>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Quan </a:t>
            </a:r>
            <a:r>
              <a:rPr lang="en-US" sz="3200" dirty="0" err="1">
                <a:latin typeface="Cambria" panose="02040503050406030204" pitchFamily="18" charset="0"/>
                <a:ea typeface="Cambria" panose="02040503050406030204" pitchFamily="18" charset="0"/>
              </a:rPr>
              <a:t>sát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đồ</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lục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2021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kê</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tại</a:t>
            </a:r>
            <a:r>
              <a:rPr lang="en-US" sz="3200" dirty="0">
                <a:latin typeface="Cambria" panose="02040503050406030204" pitchFamily="18" charset="0"/>
                <a:ea typeface="Cambria" panose="02040503050406030204" pitchFamily="18" charset="0"/>
              </a:rPr>
              <a:t> worldomsters.info)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a:t>
            </a:r>
          </a:p>
        </p:txBody>
      </p:sp>
      <p:pic>
        <p:nvPicPr>
          <p:cNvPr id="8" name="Picture 7">
            <a:extLst>
              <a:ext uri="{FF2B5EF4-FFF2-40B4-BE49-F238E27FC236}">
                <a16:creationId xmlns:a16="http://schemas.microsoft.com/office/drawing/2014/main" id="{6BBE96A5-8447-A3F1-C3A6-7ED849AE07E4}"/>
              </a:ext>
            </a:extLst>
          </p:cNvPr>
          <p:cNvPicPr>
            <a:picLocks noChangeAspect="1"/>
          </p:cNvPicPr>
          <p:nvPr/>
        </p:nvPicPr>
        <p:blipFill>
          <a:blip r:embed="rId2"/>
          <a:stretch>
            <a:fillRect/>
          </a:stretch>
        </p:blipFill>
        <p:spPr>
          <a:xfrm>
            <a:off x="474699" y="2477497"/>
            <a:ext cx="6200151" cy="2923844"/>
          </a:xfrm>
          <a:prstGeom prst="rect">
            <a:avLst/>
          </a:prstGeom>
        </p:spPr>
      </p:pic>
      <p:sp>
        <p:nvSpPr>
          <p:cNvPr id="12" name="Rectangle: Rounded Corners 11">
            <a:extLst>
              <a:ext uri="{FF2B5EF4-FFF2-40B4-BE49-F238E27FC236}">
                <a16:creationId xmlns:a16="http://schemas.microsoft.com/office/drawing/2014/main" id="{1E3C6A93-F22C-FE20-C331-D7194E9BBFFA}"/>
              </a:ext>
            </a:extLst>
          </p:cNvPr>
          <p:cNvSpPr/>
          <p:nvPr/>
        </p:nvSpPr>
        <p:spPr>
          <a:xfrm>
            <a:off x="6762307" y="2456121"/>
            <a:ext cx="4837814" cy="2977116"/>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lục nào đông dân nhất? Châu lục nào ít dân nhất?</a:t>
            </a:r>
          </a:p>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như thế nào?</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3ABC57-93D7-DD02-C5DE-00DAEFE27741}"/>
              </a:ext>
            </a:extLst>
          </p:cNvPr>
          <p:cNvPicPr>
            <a:picLocks noChangeAspect="1"/>
          </p:cNvPicPr>
          <p:nvPr/>
        </p:nvPicPr>
        <p:blipFill>
          <a:blip r:embed="rId2"/>
          <a:stretch>
            <a:fillRect/>
          </a:stretch>
        </p:blipFill>
        <p:spPr>
          <a:xfrm>
            <a:off x="2792597" y="691228"/>
            <a:ext cx="6200151" cy="2923844"/>
          </a:xfrm>
          <a:prstGeom prst="rect">
            <a:avLst/>
          </a:prstGeom>
        </p:spPr>
      </p:pic>
      <p:sp>
        <p:nvSpPr>
          <p:cNvPr id="3" name="Rectangle: Rounded Corners 2">
            <a:extLst>
              <a:ext uri="{FF2B5EF4-FFF2-40B4-BE49-F238E27FC236}">
                <a16:creationId xmlns:a16="http://schemas.microsoft.com/office/drawing/2014/main" id="{91C81C7A-D5EA-81A3-FC97-685232604044}"/>
              </a:ext>
            </a:extLst>
          </p:cNvPr>
          <p:cNvSpPr/>
          <p:nvPr/>
        </p:nvSpPr>
        <p:spPr>
          <a:xfrm>
            <a:off x="1552355" y="3817089"/>
            <a:ext cx="8612372" cy="7123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Á đông dân nhất. Châu Đại Dương ít dân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19207661-F2DD-6B79-76B3-467AF2500F59}"/>
              </a:ext>
            </a:extLst>
          </p:cNvPr>
          <p:cNvSpPr/>
          <p:nvPr/>
        </p:nvSpPr>
        <p:spPr>
          <a:xfrm>
            <a:off x="1435395" y="4997303"/>
            <a:ext cx="9037675" cy="11695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giảm dần tỉ số phần trăm theo chiều kim đồng hồ.</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9785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750</Words>
  <Application>Microsoft Office PowerPoint</Application>
  <PresentationFormat>Widescreen</PresentationFormat>
  <Paragraphs>47</Paragraphs>
  <Slides>18</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52</cp:revision>
  <dcterms:created xsi:type="dcterms:W3CDTF">2024-12-12T12:28:30Z</dcterms:created>
  <dcterms:modified xsi:type="dcterms:W3CDTF">2025-04-13T13:23:11Z</dcterms:modified>
</cp:coreProperties>
</file>