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u Hang" userId="c70d556e7010946c" providerId="LiveId" clId="{C160F5A1-618B-4B9D-AFA6-ACD043B6E26F}"/>
    <pc:docChg chg="delSld modSld">
      <pc:chgData name="Vu Hang" userId="c70d556e7010946c" providerId="LiveId" clId="{C160F5A1-618B-4B9D-AFA6-ACD043B6E26F}" dt="2025-04-11T02:05:02.982" v="1" actId="1076"/>
      <pc:docMkLst>
        <pc:docMk/>
      </pc:docMkLst>
      <pc:sldChg chg="del">
        <pc:chgData name="Vu Hang" userId="c70d556e7010946c" providerId="LiveId" clId="{C160F5A1-618B-4B9D-AFA6-ACD043B6E26F}" dt="2025-04-11T02:04:27.777" v="0" actId="47"/>
        <pc:sldMkLst>
          <pc:docMk/>
          <pc:sldMk cId="3692645276" sldId="256"/>
        </pc:sldMkLst>
      </pc:sldChg>
      <pc:sldChg chg="modSp mod">
        <pc:chgData name="Vu Hang" userId="c70d556e7010946c" providerId="LiveId" clId="{C160F5A1-618B-4B9D-AFA6-ACD043B6E26F}" dt="2025-04-11T02:05:02.982" v="1" actId="1076"/>
        <pc:sldMkLst>
          <pc:docMk/>
          <pc:sldMk cId="3401045706" sldId="257"/>
        </pc:sldMkLst>
        <pc:picChg chg="mod">
          <ac:chgData name="Vu Hang" userId="c70d556e7010946c" providerId="LiveId" clId="{C160F5A1-618B-4B9D-AFA6-ACD043B6E26F}" dt="2025-04-11T02:05:02.982" v="1" actId="1076"/>
          <ac:picMkLst>
            <pc:docMk/>
            <pc:sldMk cId="3401045706" sldId="257"/>
            <ac:picMk id="4" creationId="{AF4CA74F-EA31-DB2B-3192-C45F7F81DE7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B54A40-754A-4616-8FCE-F40CF230947F}" type="datetimeFigureOut">
              <a:rPr lang="en-US" smtClean="0"/>
              <a:t>4/11/2025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7164C6-02AB-4428-8443-029AE37A0553}" type="slidenum">
              <a:rPr lang="en-US" smtClean="0"/>
              <a:t>‹#›</a:t>
            </a:fld>
            <a:endParaRPr lang="en-US"/>
          </a:p>
        </p:txBody>
      </p:sp>
    </p:spTree>
    <p:extLst>
      <p:ext uri="{BB962C8B-B14F-4D97-AF65-F5344CB8AC3E}">
        <p14:creationId xmlns:p14="http://schemas.microsoft.com/office/powerpoint/2010/main" val="2128217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809796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055415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674100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899911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362496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384756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755001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4093156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71202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772541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088954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368423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9BFA50F-031A-479E-B71D-9E6AC8AD2C00}"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9EFC05-8BA6-478D-AE60-6A1161A01085}" type="slidenum">
              <a:rPr lang="en-US" smtClean="0"/>
              <a:t>‹#›</a:t>
            </a:fld>
            <a:endParaRPr lang="en-US"/>
          </a:p>
        </p:txBody>
      </p:sp>
    </p:spTree>
    <p:extLst>
      <p:ext uri="{BB962C8B-B14F-4D97-AF65-F5344CB8AC3E}">
        <p14:creationId xmlns:p14="http://schemas.microsoft.com/office/powerpoint/2010/main" val="1158525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BFA50F-031A-479E-B71D-9E6AC8AD2C00}"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9EFC05-8BA6-478D-AE60-6A1161A01085}" type="slidenum">
              <a:rPr lang="en-US" smtClean="0"/>
              <a:t>‹#›</a:t>
            </a:fld>
            <a:endParaRPr lang="en-US"/>
          </a:p>
        </p:txBody>
      </p:sp>
    </p:spTree>
    <p:extLst>
      <p:ext uri="{BB962C8B-B14F-4D97-AF65-F5344CB8AC3E}">
        <p14:creationId xmlns:p14="http://schemas.microsoft.com/office/powerpoint/2010/main" val="2476602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BFA50F-031A-479E-B71D-9E6AC8AD2C00}"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9EFC05-8BA6-478D-AE60-6A1161A01085}" type="slidenum">
              <a:rPr lang="en-US" smtClean="0"/>
              <a:t>‹#›</a:t>
            </a:fld>
            <a:endParaRPr lang="en-US"/>
          </a:p>
        </p:txBody>
      </p:sp>
    </p:spTree>
    <p:extLst>
      <p:ext uri="{BB962C8B-B14F-4D97-AF65-F5344CB8AC3E}">
        <p14:creationId xmlns:p14="http://schemas.microsoft.com/office/powerpoint/2010/main" val="2779951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A9E6BA3-C478-4E39-BF83-1CCF670F37E6}"/>
              </a:ext>
            </a:extLst>
          </p:cNvPr>
          <p:cNvSpPr>
            <a:spLocks noGrp="1"/>
          </p:cNvSpPr>
          <p:nvPr>
            <p:ph type="dt" sz="half" idx="10"/>
          </p:nvPr>
        </p:nvSpPr>
        <p:spPr/>
        <p:txBody>
          <a:bodyPr/>
          <a:lstStyle/>
          <a:p>
            <a:fld id="{632953DF-B1B4-42B0-A667-181681EE5C8F}" type="datetimeFigureOut">
              <a:rPr lang="zh-CN" altLang="en-US" smtClean="0"/>
              <a:t>2025/4/11</a:t>
            </a:fld>
            <a:endParaRPr lang="zh-CN" altLang="en-US"/>
          </a:p>
        </p:txBody>
      </p:sp>
      <p:sp>
        <p:nvSpPr>
          <p:cNvPr id="5" name="页脚占位符 4">
            <a:extLst>
              <a:ext uri="{FF2B5EF4-FFF2-40B4-BE49-F238E27FC236}">
                <a16:creationId xmlns:a16="http://schemas.microsoft.com/office/drawing/2014/main" id="{2ED2F477-2049-4356-997B-DEFAE81F958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20FF3F9-EBC6-4806-A776-67B6AAE59309}"/>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pic>
        <p:nvPicPr>
          <p:cNvPr id="7" name="图片 6">
            <a:extLst>
              <a:ext uri="{FF2B5EF4-FFF2-40B4-BE49-F238E27FC236}">
                <a16:creationId xmlns:a16="http://schemas.microsoft.com/office/drawing/2014/main" id="{C6BDF12A-FF4C-4F99-A8D6-1D666B1FF62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58"/>
          <a:stretch/>
        </p:blipFill>
        <p:spPr>
          <a:xfrm>
            <a:off x="0" y="0"/>
            <a:ext cx="12192000" cy="6858000"/>
          </a:xfrm>
          <a:prstGeom prst="rect">
            <a:avLst/>
          </a:prstGeom>
        </p:spPr>
      </p:pic>
    </p:spTree>
    <p:extLst>
      <p:ext uri="{BB962C8B-B14F-4D97-AF65-F5344CB8AC3E}">
        <p14:creationId xmlns:p14="http://schemas.microsoft.com/office/powerpoint/2010/main" val="42241224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BFA50F-031A-479E-B71D-9E6AC8AD2C00}"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9EFC05-8BA6-478D-AE60-6A1161A01085}" type="slidenum">
              <a:rPr lang="en-US" smtClean="0"/>
              <a:t>‹#›</a:t>
            </a:fld>
            <a:endParaRPr lang="en-US"/>
          </a:p>
        </p:txBody>
      </p:sp>
    </p:spTree>
    <p:extLst>
      <p:ext uri="{BB962C8B-B14F-4D97-AF65-F5344CB8AC3E}">
        <p14:creationId xmlns:p14="http://schemas.microsoft.com/office/powerpoint/2010/main" val="97422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9BFA50F-031A-479E-B71D-9E6AC8AD2C00}"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9EFC05-8BA6-478D-AE60-6A1161A01085}" type="slidenum">
              <a:rPr lang="en-US" smtClean="0"/>
              <a:t>‹#›</a:t>
            </a:fld>
            <a:endParaRPr lang="en-US"/>
          </a:p>
        </p:txBody>
      </p:sp>
    </p:spTree>
    <p:extLst>
      <p:ext uri="{BB962C8B-B14F-4D97-AF65-F5344CB8AC3E}">
        <p14:creationId xmlns:p14="http://schemas.microsoft.com/office/powerpoint/2010/main" val="300033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9BFA50F-031A-479E-B71D-9E6AC8AD2C00}"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9EFC05-8BA6-478D-AE60-6A1161A01085}" type="slidenum">
              <a:rPr lang="en-US" smtClean="0"/>
              <a:t>‹#›</a:t>
            </a:fld>
            <a:endParaRPr lang="en-US"/>
          </a:p>
        </p:txBody>
      </p:sp>
    </p:spTree>
    <p:extLst>
      <p:ext uri="{BB962C8B-B14F-4D97-AF65-F5344CB8AC3E}">
        <p14:creationId xmlns:p14="http://schemas.microsoft.com/office/powerpoint/2010/main" val="440771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BFA50F-031A-479E-B71D-9E6AC8AD2C00}" type="datetimeFigureOut">
              <a:rPr lang="en-US" smtClean="0"/>
              <a:t>4/11/2025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9EFC05-8BA6-478D-AE60-6A1161A01085}" type="slidenum">
              <a:rPr lang="en-US" smtClean="0"/>
              <a:t>‹#›</a:t>
            </a:fld>
            <a:endParaRPr lang="en-US"/>
          </a:p>
        </p:txBody>
      </p:sp>
    </p:spTree>
    <p:extLst>
      <p:ext uri="{BB962C8B-B14F-4D97-AF65-F5344CB8AC3E}">
        <p14:creationId xmlns:p14="http://schemas.microsoft.com/office/powerpoint/2010/main" val="1450602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BFA50F-031A-479E-B71D-9E6AC8AD2C00}" type="datetimeFigureOut">
              <a:rPr lang="en-US" smtClean="0"/>
              <a:t>4/11/2025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9EFC05-8BA6-478D-AE60-6A1161A01085}" type="slidenum">
              <a:rPr lang="en-US" smtClean="0"/>
              <a:t>‹#›</a:t>
            </a:fld>
            <a:endParaRPr lang="en-US"/>
          </a:p>
        </p:txBody>
      </p:sp>
    </p:spTree>
    <p:extLst>
      <p:ext uri="{BB962C8B-B14F-4D97-AF65-F5344CB8AC3E}">
        <p14:creationId xmlns:p14="http://schemas.microsoft.com/office/powerpoint/2010/main" val="416515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BFA50F-031A-479E-B71D-9E6AC8AD2C00}" type="datetimeFigureOut">
              <a:rPr lang="en-US" smtClean="0"/>
              <a:t>4/11/2025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9EFC05-8BA6-478D-AE60-6A1161A01085}" type="slidenum">
              <a:rPr lang="en-US" smtClean="0"/>
              <a:t>‹#›</a:t>
            </a:fld>
            <a:endParaRPr lang="en-US"/>
          </a:p>
        </p:txBody>
      </p:sp>
    </p:spTree>
    <p:extLst>
      <p:ext uri="{BB962C8B-B14F-4D97-AF65-F5344CB8AC3E}">
        <p14:creationId xmlns:p14="http://schemas.microsoft.com/office/powerpoint/2010/main" val="4119910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BFA50F-031A-479E-B71D-9E6AC8AD2C00}"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9EFC05-8BA6-478D-AE60-6A1161A01085}" type="slidenum">
              <a:rPr lang="en-US" smtClean="0"/>
              <a:t>‹#›</a:t>
            </a:fld>
            <a:endParaRPr lang="en-US"/>
          </a:p>
        </p:txBody>
      </p:sp>
    </p:spTree>
    <p:extLst>
      <p:ext uri="{BB962C8B-B14F-4D97-AF65-F5344CB8AC3E}">
        <p14:creationId xmlns:p14="http://schemas.microsoft.com/office/powerpoint/2010/main" val="3771635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BFA50F-031A-479E-B71D-9E6AC8AD2C00}"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9EFC05-8BA6-478D-AE60-6A1161A01085}" type="slidenum">
              <a:rPr lang="en-US" smtClean="0"/>
              <a:t>‹#›</a:t>
            </a:fld>
            <a:endParaRPr lang="en-US"/>
          </a:p>
        </p:txBody>
      </p:sp>
    </p:spTree>
    <p:extLst>
      <p:ext uri="{BB962C8B-B14F-4D97-AF65-F5344CB8AC3E}">
        <p14:creationId xmlns:p14="http://schemas.microsoft.com/office/powerpoint/2010/main" val="4125688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BFA50F-031A-479E-B71D-9E6AC8AD2C00}" type="datetimeFigureOut">
              <a:rPr lang="en-US" smtClean="0"/>
              <a:t>4/11/2025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9EFC05-8BA6-478D-AE60-6A1161A01085}" type="slidenum">
              <a:rPr lang="en-US" smtClean="0"/>
              <a:t>‹#›</a:t>
            </a:fld>
            <a:endParaRPr lang="en-US"/>
          </a:p>
        </p:txBody>
      </p:sp>
    </p:spTree>
    <p:extLst>
      <p:ext uri="{BB962C8B-B14F-4D97-AF65-F5344CB8AC3E}">
        <p14:creationId xmlns:p14="http://schemas.microsoft.com/office/powerpoint/2010/main" val="22700698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DEF951-627B-F9AB-10B8-3A11E3F4AF36}"/>
              </a:ext>
            </a:extLst>
          </p:cNvPr>
          <p:cNvPicPr>
            <a:picLocks noChangeAspect="1"/>
          </p:cNvPicPr>
          <p:nvPr/>
        </p:nvPicPr>
        <p:blipFill>
          <a:blip r:embed="rId3"/>
          <a:stretch>
            <a:fillRect/>
          </a:stretch>
        </p:blipFill>
        <p:spPr>
          <a:xfrm>
            <a:off x="4083480" y="2034353"/>
            <a:ext cx="4728798" cy="758707"/>
          </a:xfrm>
          <a:prstGeom prst="rect">
            <a:avLst/>
          </a:prstGeom>
        </p:spPr>
      </p:pic>
      <p:pic>
        <p:nvPicPr>
          <p:cNvPr id="4" name="Picture 3">
            <a:extLst>
              <a:ext uri="{FF2B5EF4-FFF2-40B4-BE49-F238E27FC236}">
                <a16:creationId xmlns:a16="http://schemas.microsoft.com/office/drawing/2014/main" id="{AF4CA74F-EA31-DB2B-3192-C45F7F81DE75}"/>
              </a:ext>
            </a:extLst>
          </p:cNvPr>
          <p:cNvPicPr>
            <a:picLocks noChangeAspect="1"/>
          </p:cNvPicPr>
          <p:nvPr/>
        </p:nvPicPr>
        <p:blipFill>
          <a:blip r:embed="rId4"/>
          <a:stretch>
            <a:fillRect/>
          </a:stretch>
        </p:blipFill>
        <p:spPr>
          <a:xfrm>
            <a:off x="-68973" y="1987420"/>
            <a:ext cx="2675130" cy="1889620"/>
          </a:xfrm>
          <a:prstGeom prst="rect">
            <a:avLst/>
          </a:prstGeom>
        </p:spPr>
      </p:pic>
      <p:pic>
        <p:nvPicPr>
          <p:cNvPr id="10" name="Picture 9">
            <a:extLst>
              <a:ext uri="{FF2B5EF4-FFF2-40B4-BE49-F238E27FC236}">
                <a16:creationId xmlns:a16="http://schemas.microsoft.com/office/drawing/2014/main" id="{B2650598-877B-BB0E-5684-B0DE2C6EA79F}"/>
              </a:ext>
            </a:extLst>
          </p:cNvPr>
          <p:cNvPicPr>
            <a:picLocks noChangeAspect="1"/>
          </p:cNvPicPr>
          <p:nvPr/>
        </p:nvPicPr>
        <p:blipFill>
          <a:blip r:embed="rId5"/>
          <a:stretch>
            <a:fillRect/>
          </a:stretch>
        </p:blipFill>
        <p:spPr>
          <a:xfrm>
            <a:off x="2981051" y="2531245"/>
            <a:ext cx="7920318" cy="1987181"/>
          </a:xfrm>
          <a:prstGeom prst="rect">
            <a:avLst/>
          </a:prstGeom>
        </p:spPr>
      </p:pic>
      <p:sp>
        <p:nvSpPr>
          <p:cNvPr id="11" name="TextBox 10">
            <a:extLst>
              <a:ext uri="{FF2B5EF4-FFF2-40B4-BE49-F238E27FC236}">
                <a16:creationId xmlns:a16="http://schemas.microsoft.com/office/drawing/2014/main" id="{37353884-FF01-81CD-0A04-AB47F7FF7F50}"/>
              </a:ext>
            </a:extLst>
          </p:cNvPr>
          <p:cNvSpPr txBox="1"/>
          <p:nvPr/>
        </p:nvSpPr>
        <p:spPr>
          <a:xfrm>
            <a:off x="10193469" y="2177302"/>
            <a:ext cx="2349795" cy="707886"/>
          </a:xfrm>
          <a:prstGeom prst="rect">
            <a:avLst/>
          </a:prstGeom>
          <a:noFill/>
        </p:spPr>
        <p:txBody>
          <a:bodyPr wrap="square" rtlCol="0">
            <a:spAutoFit/>
          </a:bodyPr>
          <a:lstStyle/>
          <a:p>
            <a:r>
              <a:rPr lang="en-US" sz="4000" b="1" dirty="0">
                <a:latin typeface="Calibri" panose="020F0502020204030204" pitchFamily="34" charset="0"/>
                <a:cs typeface="Calibri" panose="020F0502020204030204" pitchFamily="34" charset="0"/>
              </a:rPr>
              <a:t>(</a:t>
            </a:r>
            <a:r>
              <a:rPr lang="en-US" sz="4000" b="1" dirty="0" err="1">
                <a:latin typeface="Calibri" panose="020F0502020204030204" pitchFamily="34" charset="0"/>
                <a:cs typeface="Calibri" panose="020F0502020204030204" pitchFamily="34" charset="0"/>
              </a:rPr>
              <a:t>Tiết</a:t>
            </a:r>
            <a:r>
              <a:rPr lang="en-US" sz="4000" b="1" dirty="0">
                <a:latin typeface="Calibri" panose="020F0502020204030204" pitchFamily="34" charset="0"/>
                <a:cs typeface="Calibri" panose="020F0502020204030204" pitchFamily="34" charset="0"/>
              </a:rPr>
              <a:t> 2)</a:t>
            </a:r>
          </a:p>
        </p:txBody>
      </p:sp>
      <p:sp>
        <p:nvSpPr>
          <p:cNvPr id="6" name="Rectangle 5">
            <a:extLst>
              <a:ext uri="{FF2B5EF4-FFF2-40B4-BE49-F238E27FC236}">
                <a16:creationId xmlns:a16="http://schemas.microsoft.com/office/drawing/2014/main" id="{49629717-B86A-E1B9-22A3-23B4E02CEC49}"/>
              </a:ext>
            </a:extLst>
          </p:cNvPr>
          <p:cNvSpPr/>
          <p:nvPr/>
        </p:nvSpPr>
        <p:spPr>
          <a:xfrm>
            <a:off x="1527391" y="1515787"/>
            <a:ext cx="10336836" cy="923330"/>
          </a:xfrm>
          <a:prstGeom prst="rect">
            <a:avLst/>
          </a:prstGeom>
          <a:noFill/>
        </p:spPr>
        <p:txBody>
          <a:bodyPr wrap="none" lIns="91440" tIns="45720" rIns="91440" bIns="45720">
            <a:prstTxWarp prst="textArchUp">
              <a:avLst>
                <a:gd name="adj" fmla="val 10938857"/>
              </a:avLst>
            </a:prstTxWarp>
            <a:spAutoFit/>
          </a:bodyPr>
          <a:lstStyle/>
          <a:p>
            <a:pPr algn="ctr"/>
            <a:r>
              <a:rPr lang="en-US" sz="36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CHÀO MỪNG CÁC CÔ GIÁO ĐẾN DỰ GIỜ</a:t>
            </a:r>
          </a:p>
        </p:txBody>
      </p:sp>
      <p:sp>
        <p:nvSpPr>
          <p:cNvPr id="7" name="TextBox 6">
            <a:extLst>
              <a:ext uri="{FF2B5EF4-FFF2-40B4-BE49-F238E27FC236}">
                <a16:creationId xmlns:a16="http://schemas.microsoft.com/office/drawing/2014/main" id="{A15C2CC4-1DB0-FD53-AFCC-2C0938DFAB33}"/>
              </a:ext>
            </a:extLst>
          </p:cNvPr>
          <p:cNvSpPr txBox="1"/>
          <p:nvPr/>
        </p:nvSpPr>
        <p:spPr>
          <a:xfrm>
            <a:off x="2981051" y="416002"/>
            <a:ext cx="6933657" cy="707886"/>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PHÒNG GIÁO DỤC VÀ ĐÀO TẠO QUẬN HỒNG BÀNG</a:t>
            </a:r>
          </a:p>
          <a:p>
            <a:pPr algn="ctr"/>
            <a:r>
              <a:rPr lang="en-US" sz="2000" b="1" dirty="0">
                <a:latin typeface="Times New Roman" panose="02020603050405020304" pitchFamily="18" charset="0"/>
                <a:cs typeface="Times New Roman" panose="02020603050405020304" pitchFamily="18" charset="0"/>
              </a:rPr>
              <a:t>TRƯỜNG TIỂU HỌC AN HỒNG</a:t>
            </a:r>
          </a:p>
        </p:txBody>
      </p:sp>
      <p:sp>
        <p:nvSpPr>
          <p:cNvPr id="8" name="TextBox 7">
            <a:extLst>
              <a:ext uri="{FF2B5EF4-FFF2-40B4-BE49-F238E27FC236}">
                <a16:creationId xmlns:a16="http://schemas.microsoft.com/office/drawing/2014/main" id="{B8655DB9-798B-ABAE-9D77-7903415D0E2D}"/>
              </a:ext>
            </a:extLst>
          </p:cNvPr>
          <p:cNvSpPr txBox="1"/>
          <p:nvPr/>
        </p:nvSpPr>
        <p:spPr>
          <a:xfrm>
            <a:off x="4435228" y="5222275"/>
            <a:ext cx="5011963"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GVCN: VŨ THỊ NGA HẰNG</a:t>
            </a:r>
          </a:p>
        </p:txBody>
      </p:sp>
    </p:spTree>
    <p:extLst>
      <p:ext uri="{BB962C8B-B14F-4D97-AF65-F5344CB8AC3E}">
        <p14:creationId xmlns:p14="http://schemas.microsoft.com/office/powerpoint/2010/main" val="34010457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grpSp>
        <p:nvGrpSpPr>
          <p:cNvPr id="7" name="组合 19">
            <a:extLst>
              <a:ext uri="{FF2B5EF4-FFF2-40B4-BE49-F238E27FC236}">
                <a16:creationId xmlns:a16="http://schemas.microsoft.com/office/drawing/2014/main" id="{6BAD8097-92F3-F2A6-6BB8-78CD684211EE}"/>
              </a:ext>
            </a:extLst>
          </p:cNvPr>
          <p:cNvGrpSpPr/>
          <p:nvPr/>
        </p:nvGrpSpPr>
        <p:grpSpPr>
          <a:xfrm>
            <a:off x="180753" y="131693"/>
            <a:ext cx="12011247" cy="1824698"/>
            <a:chOff x="692006" y="116442"/>
            <a:chExt cx="11176173" cy="2919244"/>
          </a:xfrm>
        </p:grpSpPr>
        <p:sp>
          <p:nvSpPr>
            <p:cNvPr id="8" name="矩形 16">
              <a:extLst>
                <a:ext uri="{FF2B5EF4-FFF2-40B4-BE49-F238E27FC236}">
                  <a16:creationId xmlns:a16="http://schemas.microsoft.com/office/drawing/2014/main" id="{820BA0B4-071A-8810-9B2B-CA7C3D72FD5E}"/>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6">
              <a:extLst>
                <a:ext uri="{FF2B5EF4-FFF2-40B4-BE49-F238E27FC236}">
                  <a16:creationId xmlns:a16="http://schemas.microsoft.com/office/drawing/2014/main" id="{549666B6-171D-F7CB-DBA0-C9FF05156C8B}"/>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7" name="Rectangle 70">
            <a:extLst>
              <a:ext uri="{FF2B5EF4-FFF2-40B4-BE49-F238E27FC236}">
                <a16:creationId xmlns:a16="http://schemas.microsoft.com/office/drawing/2014/main" id="{F0DBA50A-893D-BC70-305B-89C487EBA321}"/>
              </a:ext>
            </a:extLst>
          </p:cNvPr>
          <p:cNvSpPr>
            <a:spLocks noChangeArrowheads="1"/>
          </p:cNvSpPr>
          <p:nvPr/>
        </p:nvSpPr>
        <p:spPr bwMode="auto">
          <a:xfrm>
            <a:off x="552893" y="276831"/>
            <a:ext cx="1144063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vi-VN" altLang="zh-CN" sz="32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Đọc thông tin và quan sát hình 4, em hãy cho biết vai trò của ruộng bậc thang đối với đời sống và sản xuất của người dân khu vực miền núi Bắc Bộ.</a:t>
            </a:r>
            <a:endParaRPr lang="en-US" altLang="zh-CN" sz="32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endParaRPr>
          </a:p>
        </p:txBody>
      </p:sp>
      <p:pic>
        <p:nvPicPr>
          <p:cNvPr id="19" name="Picture 18">
            <a:extLst>
              <a:ext uri="{FF2B5EF4-FFF2-40B4-BE49-F238E27FC236}">
                <a16:creationId xmlns:a16="http://schemas.microsoft.com/office/drawing/2014/main" id="{889A3A54-E220-7826-9D03-738F90964FBD}"/>
              </a:ext>
            </a:extLst>
          </p:cNvPr>
          <p:cNvPicPr>
            <a:picLocks noChangeAspect="1"/>
          </p:cNvPicPr>
          <p:nvPr/>
        </p:nvPicPr>
        <p:blipFill>
          <a:blip r:embed="rId4"/>
          <a:stretch>
            <a:fillRect/>
          </a:stretch>
        </p:blipFill>
        <p:spPr>
          <a:xfrm>
            <a:off x="4036828" y="2028825"/>
            <a:ext cx="7924800" cy="4629150"/>
          </a:xfrm>
          <a:prstGeom prst="rect">
            <a:avLst/>
          </a:prstGeom>
        </p:spPr>
      </p:pic>
      <p:sp>
        <p:nvSpPr>
          <p:cNvPr id="20" name="TextBox 19">
            <a:extLst>
              <a:ext uri="{FF2B5EF4-FFF2-40B4-BE49-F238E27FC236}">
                <a16:creationId xmlns:a16="http://schemas.microsoft.com/office/drawing/2014/main" id="{F819DD38-8CA6-3858-1785-46607B184683}"/>
              </a:ext>
            </a:extLst>
          </p:cNvPr>
          <p:cNvSpPr txBox="1"/>
          <p:nvPr/>
        </p:nvSpPr>
        <p:spPr>
          <a:xfrm>
            <a:off x="808074" y="2955851"/>
            <a:ext cx="3019647" cy="2062103"/>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Hình</a:t>
            </a:r>
            <a:r>
              <a:rPr lang="en-US" sz="3200" b="1" dirty="0">
                <a:latin typeface="Cambria" panose="02040503050406030204" pitchFamily="18" charset="0"/>
                <a:ea typeface="Cambria" panose="02040503050406030204" pitchFamily="18" charset="0"/>
              </a:rPr>
              <a:t> 4. </a:t>
            </a:r>
            <a:r>
              <a:rPr lang="en-US" sz="3200" b="1" dirty="0" err="1">
                <a:latin typeface="Cambria" panose="02040503050406030204" pitchFamily="18" charset="0"/>
                <a:ea typeface="Cambria" panose="02040503050406030204" pitchFamily="18" charset="0"/>
              </a:rPr>
              <a:t>Ruộng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bậc</a:t>
            </a:r>
            <a:r>
              <a:rPr lang="en-US" sz="3200" b="1" dirty="0">
                <a:latin typeface="Cambria" panose="02040503050406030204" pitchFamily="18" charset="0"/>
                <a:ea typeface="Cambria" panose="02040503050406030204" pitchFamily="18" charset="0"/>
              </a:rPr>
              <a:t> thang ở </a:t>
            </a:r>
            <a:r>
              <a:rPr lang="en-US" sz="3200" b="1" dirty="0" err="1">
                <a:latin typeface="Cambria" panose="02040503050406030204" pitchFamily="18" charset="0"/>
                <a:ea typeface="Cambria" panose="02040503050406030204" pitchFamily="18" charset="0"/>
              </a:rPr>
              <a:t>Mù</a:t>
            </a:r>
            <a:r>
              <a:rPr lang="en-US" sz="3200" b="1" dirty="0">
                <a:latin typeface="Cambria" panose="02040503050406030204" pitchFamily="18" charset="0"/>
                <a:ea typeface="Cambria" panose="02040503050406030204" pitchFamily="18" charset="0"/>
              </a:rPr>
              <a:t> Cang </a:t>
            </a:r>
            <a:r>
              <a:rPr lang="en-US" sz="3200" b="1" dirty="0" err="1">
                <a:latin typeface="Cambria" panose="02040503050406030204" pitchFamily="18" charset="0"/>
                <a:ea typeface="Cambria" panose="02040503050406030204" pitchFamily="18" charset="0"/>
              </a:rPr>
              <a:t>Chải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Yên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Bái</a:t>
            </a:r>
            <a:r>
              <a:rPr lang="en-US" sz="3200" b="1"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6473455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sp>
        <p:nvSpPr>
          <p:cNvPr id="5" name="Google Shape;284;p17">
            <a:extLst>
              <a:ext uri="{FF2B5EF4-FFF2-40B4-BE49-F238E27FC236}">
                <a16:creationId xmlns:a16="http://schemas.microsoft.com/office/drawing/2014/main" id="{F3A0AFBB-5672-5859-E6AA-8602721F0C36}"/>
              </a:ext>
            </a:extLst>
          </p:cNvPr>
          <p:cNvSpPr/>
          <p:nvPr/>
        </p:nvSpPr>
        <p:spPr>
          <a:xfrm>
            <a:off x="4270291" y="311043"/>
            <a:ext cx="4512202" cy="1305106"/>
          </a:xfrm>
          <a:custGeom>
            <a:avLst/>
            <a:gdLst/>
            <a:ahLst/>
            <a:cxnLst/>
            <a:rect l="l" t="t" r="r" b="b"/>
            <a:pathLst>
              <a:path w="63640" h="25361" extrusionOk="0">
                <a:moveTo>
                  <a:pt x="29760" y="1"/>
                </a:moveTo>
                <a:cubicBezTo>
                  <a:pt x="23080" y="1"/>
                  <a:pt x="15267" y="77"/>
                  <a:pt x="6496" y="292"/>
                </a:cubicBezTo>
                <a:cubicBezTo>
                  <a:pt x="3408" y="363"/>
                  <a:pt x="72" y="576"/>
                  <a:pt x="143" y="7426"/>
                </a:cubicBezTo>
                <a:cubicBezTo>
                  <a:pt x="178" y="10904"/>
                  <a:pt x="1" y="16831"/>
                  <a:pt x="214" y="19529"/>
                </a:cubicBezTo>
                <a:cubicBezTo>
                  <a:pt x="683" y="25121"/>
                  <a:pt x="4090" y="25279"/>
                  <a:pt x="5725" y="25279"/>
                </a:cubicBezTo>
                <a:cubicBezTo>
                  <a:pt x="5823" y="25279"/>
                  <a:pt x="5915" y="25279"/>
                  <a:pt x="5999" y="25279"/>
                </a:cubicBezTo>
                <a:cubicBezTo>
                  <a:pt x="21564" y="25336"/>
                  <a:pt x="30274" y="25360"/>
                  <a:pt x="35635" y="25360"/>
                </a:cubicBezTo>
                <a:cubicBezTo>
                  <a:pt x="46789" y="25360"/>
                  <a:pt x="43444" y="25257"/>
                  <a:pt x="57180" y="25137"/>
                </a:cubicBezTo>
                <a:cubicBezTo>
                  <a:pt x="62539" y="25101"/>
                  <a:pt x="63178" y="23291"/>
                  <a:pt x="63427" y="17754"/>
                </a:cubicBezTo>
                <a:cubicBezTo>
                  <a:pt x="63640" y="14027"/>
                  <a:pt x="63640" y="10301"/>
                  <a:pt x="63356" y="6609"/>
                </a:cubicBezTo>
                <a:cubicBezTo>
                  <a:pt x="63214" y="3486"/>
                  <a:pt x="62859" y="505"/>
                  <a:pt x="55902" y="469"/>
                </a:cubicBezTo>
                <a:cubicBezTo>
                  <a:pt x="55902" y="469"/>
                  <a:pt x="46303" y="1"/>
                  <a:pt x="29760" y="1"/>
                </a:cubicBezTo>
                <a:close/>
              </a:path>
            </a:pathLst>
          </a:custGeom>
          <a:solidFill>
            <a:schemeClr val="accent4"/>
          </a:solidFill>
          <a:ln w="28575">
            <a:solidFill>
              <a:srgbClr val="002060"/>
            </a:solidFill>
          </a:ln>
        </p:spPr>
        <p:txBody>
          <a:bodyPr spcFirstLastPara="1" wrap="square" lIns="243833" tIns="121900" rIns="243833" bIns="121900" anchor="ctr" anchorCtr="0">
            <a:noAutofit/>
          </a:bodyPr>
          <a:lstStyle/>
          <a:p>
            <a:pPr algn="ctr" defTabSz="1219170">
              <a:buClr>
                <a:srgbClr val="000000"/>
              </a:buClr>
            </a:pPr>
            <a:r>
              <a:rPr lang="en-US" sz="4000" b="1" kern="0" dirty="0">
                <a:solidFill>
                  <a:srgbClr val="002060"/>
                </a:solidFill>
                <a:latin typeface="Calibri" panose="020F0502020204030204" pitchFamily="34" charset="0"/>
                <a:ea typeface="Roboto"/>
                <a:cs typeface="Calibri" panose="020F0502020204030204" pitchFamily="34" charset="0"/>
                <a:sym typeface="Roboto"/>
              </a:rPr>
              <a:t>Vai </a:t>
            </a:r>
            <a:r>
              <a:rPr lang="en-US" sz="4000" b="1" kern="0" dirty="0" err="1">
                <a:solidFill>
                  <a:srgbClr val="002060"/>
                </a:solidFill>
                <a:latin typeface="Calibri" panose="020F0502020204030204" pitchFamily="34" charset="0"/>
                <a:ea typeface="Roboto"/>
                <a:cs typeface="Calibri" panose="020F0502020204030204" pitchFamily="34" charset="0"/>
                <a:sym typeface="Roboto"/>
              </a:rPr>
              <a:t>trò</a:t>
            </a:r>
            <a:r>
              <a:rPr lang="en-US" sz="4000" b="1" kern="0" dirty="0">
                <a:solidFill>
                  <a:srgbClr val="002060"/>
                </a:solidFill>
                <a:latin typeface="Calibri" panose="020F0502020204030204" pitchFamily="34" charset="0"/>
                <a:ea typeface="Roboto"/>
                <a:cs typeface="Calibri" panose="020F0502020204030204" pitchFamily="34" charset="0"/>
                <a:sym typeface="Roboto"/>
              </a:rPr>
              <a:t> </a:t>
            </a:r>
            <a:r>
              <a:rPr lang="en-US" sz="4000" b="1" kern="0" dirty="0" err="1">
                <a:solidFill>
                  <a:srgbClr val="002060"/>
                </a:solidFill>
                <a:latin typeface="Calibri" panose="020F0502020204030204" pitchFamily="34" charset="0"/>
                <a:ea typeface="Roboto"/>
                <a:cs typeface="Calibri" panose="020F0502020204030204" pitchFamily="34" charset="0"/>
                <a:sym typeface="Roboto"/>
              </a:rPr>
              <a:t>của</a:t>
            </a:r>
            <a:r>
              <a:rPr lang="en-US" sz="4000" b="1" kern="0" dirty="0">
                <a:solidFill>
                  <a:srgbClr val="002060"/>
                </a:solidFill>
                <a:latin typeface="Calibri" panose="020F0502020204030204" pitchFamily="34" charset="0"/>
                <a:ea typeface="Roboto"/>
                <a:cs typeface="Calibri" panose="020F0502020204030204" pitchFamily="34" charset="0"/>
                <a:sym typeface="Roboto"/>
              </a:rPr>
              <a:t> </a:t>
            </a:r>
            <a:r>
              <a:rPr lang="en-US" sz="4000" b="1" kern="0" dirty="0" err="1">
                <a:solidFill>
                  <a:srgbClr val="002060"/>
                </a:solidFill>
                <a:latin typeface="Calibri" panose="020F0502020204030204" pitchFamily="34" charset="0"/>
                <a:ea typeface="Roboto"/>
                <a:cs typeface="Calibri" panose="020F0502020204030204" pitchFamily="34" charset="0"/>
                <a:sym typeface="Roboto"/>
              </a:rPr>
              <a:t>ruộng</a:t>
            </a:r>
            <a:r>
              <a:rPr lang="en-US" sz="4000" b="1" kern="0" dirty="0">
                <a:solidFill>
                  <a:srgbClr val="002060"/>
                </a:solidFill>
                <a:latin typeface="Calibri" panose="020F0502020204030204" pitchFamily="34" charset="0"/>
                <a:ea typeface="Roboto"/>
                <a:cs typeface="Calibri" panose="020F0502020204030204" pitchFamily="34" charset="0"/>
                <a:sym typeface="Roboto"/>
              </a:rPr>
              <a:t> </a:t>
            </a:r>
            <a:r>
              <a:rPr lang="en-US" sz="4000" b="1" kern="0" dirty="0" err="1">
                <a:solidFill>
                  <a:srgbClr val="002060"/>
                </a:solidFill>
                <a:latin typeface="Calibri" panose="020F0502020204030204" pitchFamily="34" charset="0"/>
                <a:ea typeface="Roboto"/>
                <a:cs typeface="Calibri" panose="020F0502020204030204" pitchFamily="34" charset="0"/>
                <a:sym typeface="Roboto"/>
              </a:rPr>
              <a:t>bậc</a:t>
            </a:r>
            <a:r>
              <a:rPr lang="en-US" sz="4000" b="1" kern="0" dirty="0">
                <a:solidFill>
                  <a:srgbClr val="002060"/>
                </a:solidFill>
                <a:latin typeface="Calibri" panose="020F0502020204030204" pitchFamily="34" charset="0"/>
                <a:ea typeface="Roboto"/>
                <a:cs typeface="Calibri" panose="020F0502020204030204" pitchFamily="34" charset="0"/>
                <a:sym typeface="Roboto"/>
              </a:rPr>
              <a:t> thang</a:t>
            </a:r>
            <a:endParaRPr sz="4000" b="1" kern="0" dirty="0">
              <a:solidFill>
                <a:srgbClr val="002060"/>
              </a:solidFill>
              <a:latin typeface="Calibri" panose="020F0502020204030204" pitchFamily="34" charset="0"/>
              <a:ea typeface="Roboto"/>
              <a:cs typeface="Calibri" panose="020F0502020204030204" pitchFamily="34" charset="0"/>
              <a:sym typeface="Roboto"/>
            </a:endParaRPr>
          </a:p>
        </p:txBody>
      </p:sp>
      <p:cxnSp>
        <p:nvCxnSpPr>
          <p:cNvPr id="7" name="Google Shape;1610;p37">
            <a:extLst>
              <a:ext uri="{FF2B5EF4-FFF2-40B4-BE49-F238E27FC236}">
                <a16:creationId xmlns:a16="http://schemas.microsoft.com/office/drawing/2014/main" id="{F9008083-3404-2628-CB79-909AB5B369F2}"/>
              </a:ext>
            </a:extLst>
          </p:cNvPr>
          <p:cNvCxnSpPr>
            <a:cxnSpLocks/>
          </p:cNvCxnSpPr>
          <p:nvPr/>
        </p:nvCxnSpPr>
        <p:spPr>
          <a:xfrm rot="10800000" flipV="1">
            <a:off x="1807552" y="1254641"/>
            <a:ext cx="2477368" cy="427194"/>
          </a:xfrm>
          <a:prstGeom prst="bentConnector3">
            <a:avLst>
              <a:gd name="adj1" fmla="val 100215"/>
            </a:avLst>
          </a:prstGeom>
          <a:noFill/>
          <a:ln w="28575" cap="flat" cmpd="sng">
            <a:solidFill>
              <a:schemeClr val="dk1"/>
            </a:solidFill>
            <a:prstDash val="solid"/>
            <a:round/>
            <a:headEnd type="none" w="med" len="med"/>
            <a:tailEnd type="none" w="med" len="med"/>
          </a:ln>
        </p:spPr>
      </p:cxnSp>
      <p:sp>
        <p:nvSpPr>
          <p:cNvPr id="8" name="Google Shape;1621;p37">
            <a:extLst>
              <a:ext uri="{FF2B5EF4-FFF2-40B4-BE49-F238E27FC236}">
                <a16:creationId xmlns:a16="http://schemas.microsoft.com/office/drawing/2014/main" id="{05B0FFF7-D5BD-D1E7-EC90-7F4901F53A9E}"/>
              </a:ext>
            </a:extLst>
          </p:cNvPr>
          <p:cNvSpPr/>
          <p:nvPr/>
        </p:nvSpPr>
        <p:spPr>
          <a:xfrm>
            <a:off x="325402" y="1658767"/>
            <a:ext cx="3449157" cy="2067414"/>
          </a:xfrm>
          <a:custGeom>
            <a:avLst/>
            <a:gdLst/>
            <a:ahLst/>
            <a:cxnLst/>
            <a:rect l="l" t="t" r="r" b="b"/>
            <a:pathLst>
              <a:path w="79901" h="52278" extrusionOk="0">
                <a:moveTo>
                  <a:pt x="75097" y="0"/>
                </a:moveTo>
                <a:cubicBezTo>
                  <a:pt x="74896" y="0"/>
                  <a:pt x="74672" y="29"/>
                  <a:pt x="74423" y="83"/>
                </a:cubicBezTo>
                <a:cubicBezTo>
                  <a:pt x="71209" y="807"/>
                  <a:pt x="67950" y="762"/>
                  <a:pt x="64736" y="897"/>
                </a:cubicBezTo>
                <a:cubicBezTo>
                  <a:pt x="46990" y="1667"/>
                  <a:pt x="29290" y="2572"/>
                  <a:pt x="11635" y="3840"/>
                </a:cubicBezTo>
                <a:cubicBezTo>
                  <a:pt x="7878" y="4066"/>
                  <a:pt x="4211" y="4564"/>
                  <a:pt x="544" y="5379"/>
                </a:cubicBezTo>
                <a:lnTo>
                  <a:pt x="544" y="7235"/>
                </a:lnTo>
                <a:cubicBezTo>
                  <a:pt x="544" y="14207"/>
                  <a:pt x="499" y="21178"/>
                  <a:pt x="544" y="28195"/>
                </a:cubicBezTo>
                <a:cubicBezTo>
                  <a:pt x="589" y="34759"/>
                  <a:pt x="408" y="41323"/>
                  <a:pt x="1178" y="47841"/>
                </a:cubicBezTo>
                <a:cubicBezTo>
                  <a:pt x="1314" y="48883"/>
                  <a:pt x="2627" y="50693"/>
                  <a:pt x="227" y="51101"/>
                </a:cubicBezTo>
                <a:cubicBezTo>
                  <a:pt x="1" y="51101"/>
                  <a:pt x="46" y="51825"/>
                  <a:pt x="318" y="52278"/>
                </a:cubicBezTo>
                <a:cubicBezTo>
                  <a:pt x="26619" y="49245"/>
                  <a:pt x="53101" y="48294"/>
                  <a:pt x="79674" y="46393"/>
                </a:cubicBezTo>
                <a:cubicBezTo>
                  <a:pt x="79901" y="42771"/>
                  <a:pt x="79810" y="39104"/>
                  <a:pt x="79357" y="35483"/>
                </a:cubicBezTo>
                <a:cubicBezTo>
                  <a:pt x="77773" y="24302"/>
                  <a:pt x="77003" y="13030"/>
                  <a:pt x="76415" y="1758"/>
                </a:cubicBezTo>
                <a:cubicBezTo>
                  <a:pt x="76342" y="484"/>
                  <a:pt x="75919" y="0"/>
                  <a:pt x="75097" y="0"/>
                </a:cubicBezTo>
                <a:close/>
              </a:path>
            </a:pathLst>
          </a:custGeom>
          <a:solidFill>
            <a:schemeClr val="accent6">
              <a:lumMod val="20000"/>
              <a:lumOff val="80000"/>
            </a:schemeClr>
          </a:solidFill>
          <a:ln>
            <a:noFill/>
          </a:ln>
        </p:spPr>
        <p:txBody>
          <a:bodyPr spcFirstLastPara="1" wrap="square" lIns="365733" tIns="121900" rIns="365733" bIns="121900" anchor="ctr" anchorCtr="0">
            <a:noAutofit/>
          </a:bodyPr>
          <a:lstStyle/>
          <a:p>
            <a:pPr algn="ctr" defTabSz="1219170">
              <a:buClr>
                <a:srgbClr val="000000"/>
              </a:buClr>
            </a:pPr>
            <a:r>
              <a:rPr lang="vi-VN" sz="2800" b="1" kern="0" dirty="0">
                <a:solidFill>
                  <a:srgbClr val="FF0000"/>
                </a:solidFill>
                <a:latin typeface="Calibri" panose="020F0502020204030204" pitchFamily="34" charset="0"/>
                <a:ea typeface="Roboto"/>
                <a:cs typeface="Calibri" panose="020F0502020204030204" pitchFamily="34" charset="0"/>
                <a:sym typeface="Roboto"/>
              </a:rPr>
              <a:t>Trồng lúa nước, giúp đảm bảo nguồn lương thực cho người dân.</a:t>
            </a:r>
          </a:p>
        </p:txBody>
      </p:sp>
      <p:sp>
        <p:nvSpPr>
          <p:cNvPr id="12" name="Google Shape;1622;p37">
            <a:extLst>
              <a:ext uri="{FF2B5EF4-FFF2-40B4-BE49-F238E27FC236}">
                <a16:creationId xmlns:a16="http://schemas.microsoft.com/office/drawing/2014/main" id="{78E8CE04-9261-B241-AE76-E6DB3F83506E}"/>
              </a:ext>
            </a:extLst>
          </p:cNvPr>
          <p:cNvSpPr/>
          <p:nvPr/>
        </p:nvSpPr>
        <p:spPr>
          <a:xfrm>
            <a:off x="353190" y="1635851"/>
            <a:ext cx="3468669" cy="2298196"/>
          </a:xfrm>
          <a:custGeom>
            <a:avLst/>
            <a:gdLst/>
            <a:ahLst/>
            <a:cxnLst/>
            <a:rect l="l" t="t" r="r" b="b"/>
            <a:pathLst>
              <a:path w="80353" h="53543" extrusionOk="0">
                <a:moveTo>
                  <a:pt x="59438" y="1720"/>
                </a:moveTo>
                <a:lnTo>
                  <a:pt x="59438" y="1720"/>
                </a:lnTo>
                <a:cubicBezTo>
                  <a:pt x="43006" y="2626"/>
                  <a:pt x="26619" y="3622"/>
                  <a:pt x="10186" y="4572"/>
                </a:cubicBezTo>
                <a:cubicBezTo>
                  <a:pt x="26573" y="2988"/>
                  <a:pt x="43006" y="1947"/>
                  <a:pt x="59438" y="1720"/>
                </a:cubicBezTo>
                <a:close/>
                <a:moveTo>
                  <a:pt x="74649" y="1404"/>
                </a:moveTo>
                <a:lnTo>
                  <a:pt x="74649" y="1404"/>
                </a:lnTo>
                <a:cubicBezTo>
                  <a:pt x="75599" y="10684"/>
                  <a:pt x="75781" y="20054"/>
                  <a:pt x="76731" y="29335"/>
                </a:cubicBezTo>
                <a:cubicBezTo>
                  <a:pt x="75237" y="20054"/>
                  <a:pt x="75056" y="10729"/>
                  <a:pt x="74649" y="1404"/>
                </a:cubicBezTo>
                <a:close/>
                <a:moveTo>
                  <a:pt x="77682" y="37257"/>
                </a:moveTo>
                <a:cubicBezTo>
                  <a:pt x="77999" y="39746"/>
                  <a:pt x="77999" y="42281"/>
                  <a:pt x="77682" y="44817"/>
                </a:cubicBezTo>
                <a:lnTo>
                  <a:pt x="77682" y="37257"/>
                </a:lnTo>
                <a:close/>
                <a:moveTo>
                  <a:pt x="72019" y="2243"/>
                </a:moveTo>
                <a:cubicBezTo>
                  <a:pt x="72785" y="2243"/>
                  <a:pt x="73217" y="2680"/>
                  <a:pt x="73291" y="3893"/>
                </a:cubicBezTo>
                <a:cubicBezTo>
                  <a:pt x="73834" y="14351"/>
                  <a:pt x="74558" y="24762"/>
                  <a:pt x="76007" y="35129"/>
                </a:cubicBezTo>
                <a:cubicBezTo>
                  <a:pt x="76414" y="38479"/>
                  <a:pt x="76505" y="41874"/>
                  <a:pt x="76324" y="45269"/>
                </a:cubicBezTo>
                <a:cubicBezTo>
                  <a:pt x="51652" y="46989"/>
                  <a:pt x="27116" y="47850"/>
                  <a:pt x="2717" y="50747"/>
                </a:cubicBezTo>
                <a:cubicBezTo>
                  <a:pt x="2490" y="50294"/>
                  <a:pt x="2400" y="49615"/>
                  <a:pt x="2626" y="49615"/>
                </a:cubicBezTo>
                <a:cubicBezTo>
                  <a:pt x="4889" y="49208"/>
                  <a:pt x="3622" y="47578"/>
                  <a:pt x="3531" y="46582"/>
                </a:cubicBezTo>
                <a:cubicBezTo>
                  <a:pt x="2762" y="40516"/>
                  <a:pt x="2988" y="34450"/>
                  <a:pt x="2943" y="28384"/>
                </a:cubicBezTo>
                <a:cubicBezTo>
                  <a:pt x="2898" y="21910"/>
                  <a:pt x="2943" y="15437"/>
                  <a:pt x="2943" y="8964"/>
                </a:cubicBezTo>
                <a:lnTo>
                  <a:pt x="2943" y="7243"/>
                </a:lnTo>
                <a:cubicBezTo>
                  <a:pt x="6338" y="6519"/>
                  <a:pt x="9733" y="6021"/>
                  <a:pt x="13219" y="5840"/>
                </a:cubicBezTo>
                <a:cubicBezTo>
                  <a:pt x="29606" y="4708"/>
                  <a:pt x="45994" y="3803"/>
                  <a:pt x="62426" y="3079"/>
                </a:cubicBezTo>
                <a:cubicBezTo>
                  <a:pt x="65414" y="2943"/>
                  <a:pt x="68447" y="2988"/>
                  <a:pt x="71435" y="2309"/>
                </a:cubicBezTo>
                <a:cubicBezTo>
                  <a:pt x="71647" y="2266"/>
                  <a:pt x="71842" y="2243"/>
                  <a:pt x="72019" y="2243"/>
                </a:cubicBezTo>
                <a:close/>
                <a:moveTo>
                  <a:pt x="74060" y="0"/>
                </a:moveTo>
                <a:cubicBezTo>
                  <a:pt x="65731" y="136"/>
                  <a:pt x="57447" y="181"/>
                  <a:pt x="49162" y="543"/>
                </a:cubicBezTo>
                <a:cubicBezTo>
                  <a:pt x="38932" y="1041"/>
                  <a:pt x="28701" y="1811"/>
                  <a:pt x="18470" y="2354"/>
                </a:cubicBezTo>
                <a:cubicBezTo>
                  <a:pt x="13038" y="2671"/>
                  <a:pt x="7651" y="3893"/>
                  <a:pt x="2219" y="4074"/>
                </a:cubicBezTo>
                <a:cubicBezTo>
                  <a:pt x="1811" y="4074"/>
                  <a:pt x="1313" y="4120"/>
                  <a:pt x="1358" y="4754"/>
                </a:cubicBezTo>
                <a:cubicBezTo>
                  <a:pt x="1358" y="5206"/>
                  <a:pt x="1766" y="5342"/>
                  <a:pt x="2173" y="5342"/>
                </a:cubicBezTo>
                <a:cubicBezTo>
                  <a:pt x="2807" y="5387"/>
                  <a:pt x="3486" y="5433"/>
                  <a:pt x="4120" y="5478"/>
                </a:cubicBezTo>
                <a:cubicBezTo>
                  <a:pt x="1992" y="5523"/>
                  <a:pt x="1585" y="6836"/>
                  <a:pt x="1766" y="8692"/>
                </a:cubicBezTo>
                <a:cubicBezTo>
                  <a:pt x="1902" y="9190"/>
                  <a:pt x="1811" y="9778"/>
                  <a:pt x="1494" y="10231"/>
                </a:cubicBezTo>
                <a:cubicBezTo>
                  <a:pt x="1177" y="9190"/>
                  <a:pt x="1313" y="8149"/>
                  <a:pt x="634" y="6972"/>
                </a:cubicBezTo>
                <a:cubicBezTo>
                  <a:pt x="181" y="7877"/>
                  <a:pt x="0" y="8873"/>
                  <a:pt x="227" y="9869"/>
                </a:cubicBezTo>
                <a:cubicBezTo>
                  <a:pt x="544" y="14215"/>
                  <a:pt x="996" y="18561"/>
                  <a:pt x="1268" y="22952"/>
                </a:cubicBezTo>
                <a:cubicBezTo>
                  <a:pt x="1721" y="31824"/>
                  <a:pt x="1675" y="40652"/>
                  <a:pt x="1313" y="49570"/>
                </a:cubicBezTo>
                <a:cubicBezTo>
                  <a:pt x="1175" y="52671"/>
                  <a:pt x="1431" y="53543"/>
                  <a:pt x="3278" y="53543"/>
                </a:cubicBezTo>
                <a:cubicBezTo>
                  <a:pt x="3857" y="53543"/>
                  <a:pt x="4593" y="53457"/>
                  <a:pt x="5523" y="53327"/>
                </a:cubicBezTo>
                <a:cubicBezTo>
                  <a:pt x="12857" y="52241"/>
                  <a:pt x="20145" y="51018"/>
                  <a:pt x="27524" y="50249"/>
                </a:cubicBezTo>
                <a:cubicBezTo>
                  <a:pt x="38374" y="49105"/>
                  <a:pt x="49258" y="48098"/>
                  <a:pt x="60176" y="48098"/>
                </a:cubicBezTo>
                <a:cubicBezTo>
                  <a:pt x="61786" y="48098"/>
                  <a:pt x="63396" y="48120"/>
                  <a:pt x="65007" y="48166"/>
                </a:cubicBezTo>
                <a:cubicBezTo>
                  <a:pt x="65298" y="48175"/>
                  <a:pt x="65590" y="48179"/>
                  <a:pt x="65883" y="48179"/>
                </a:cubicBezTo>
                <a:cubicBezTo>
                  <a:pt x="67727" y="48179"/>
                  <a:pt x="69590" y="48032"/>
                  <a:pt x="71454" y="48032"/>
                </a:cubicBezTo>
                <a:cubicBezTo>
                  <a:pt x="73979" y="48032"/>
                  <a:pt x="76506" y="48301"/>
                  <a:pt x="78995" y="49570"/>
                </a:cubicBezTo>
                <a:cubicBezTo>
                  <a:pt x="78859" y="48348"/>
                  <a:pt x="79628" y="47850"/>
                  <a:pt x="80353" y="47080"/>
                </a:cubicBezTo>
                <a:cubicBezTo>
                  <a:pt x="79085" y="46582"/>
                  <a:pt x="79176" y="45541"/>
                  <a:pt x="79176" y="44500"/>
                </a:cubicBezTo>
                <a:cubicBezTo>
                  <a:pt x="79176" y="41919"/>
                  <a:pt x="79312" y="39294"/>
                  <a:pt x="78995" y="36804"/>
                </a:cubicBezTo>
                <a:cubicBezTo>
                  <a:pt x="77456" y="25306"/>
                  <a:pt x="76958" y="13762"/>
                  <a:pt x="76324" y="2218"/>
                </a:cubicBezTo>
                <a:cubicBezTo>
                  <a:pt x="76188" y="543"/>
                  <a:pt x="75690" y="0"/>
                  <a:pt x="74060" y="0"/>
                </a:cubicBezTo>
                <a:close/>
              </a:path>
            </a:pathLst>
          </a:custGeom>
          <a:solidFill>
            <a:schemeClr val="dk1"/>
          </a:solidFill>
          <a:ln>
            <a:noFill/>
          </a:ln>
        </p:spPr>
        <p:txBody>
          <a:bodyPr spcFirstLastPara="1" wrap="square" lIns="365733" tIns="121900" rIns="365733"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1621;p37">
            <a:extLst>
              <a:ext uri="{FF2B5EF4-FFF2-40B4-BE49-F238E27FC236}">
                <a16:creationId xmlns:a16="http://schemas.microsoft.com/office/drawing/2014/main" id="{F62B33C9-FCF6-AAF5-9E74-7DE9D567EF1E}"/>
              </a:ext>
            </a:extLst>
          </p:cNvPr>
          <p:cNvSpPr/>
          <p:nvPr/>
        </p:nvSpPr>
        <p:spPr>
          <a:xfrm>
            <a:off x="4822974" y="2094702"/>
            <a:ext cx="3449157" cy="2067414"/>
          </a:xfrm>
          <a:custGeom>
            <a:avLst/>
            <a:gdLst/>
            <a:ahLst/>
            <a:cxnLst/>
            <a:rect l="l" t="t" r="r" b="b"/>
            <a:pathLst>
              <a:path w="79901" h="52278" extrusionOk="0">
                <a:moveTo>
                  <a:pt x="75097" y="0"/>
                </a:moveTo>
                <a:cubicBezTo>
                  <a:pt x="74896" y="0"/>
                  <a:pt x="74672" y="29"/>
                  <a:pt x="74423" y="83"/>
                </a:cubicBezTo>
                <a:cubicBezTo>
                  <a:pt x="71209" y="807"/>
                  <a:pt x="67950" y="762"/>
                  <a:pt x="64736" y="897"/>
                </a:cubicBezTo>
                <a:cubicBezTo>
                  <a:pt x="46990" y="1667"/>
                  <a:pt x="29290" y="2572"/>
                  <a:pt x="11635" y="3840"/>
                </a:cubicBezTo>
                <a:cubicBezTo>
                  <a:pt x="7878" y="4066"/>
                  <a:pt x="4211" y="4564"/>
                  <a:pt x="544" y="5379"/>
                </a:cubicBezTo>
                <a:lnTo>
                  <a:pt x="544" y="7235"/>
                </a:lnTo>
                <a:cubicBezTo>
                  <a:pt x="544" y="14207"/>
                  <a:pt x="499" y="21178"/>
                  <a:pt x="544" y="28195"/>
                </a:cubicBezTo>
                <a:cubicBezTo>
                  <a:pt x="589" y="34759"/>
                  <a:pt x="408" y="41323"/>
                  <a:pt x="1178" y="47841"/>
                </a:cubicBezTo>
                <a:cubicBezTo>
                  <a:pt x="1314" y="48883"/>
                  <a:pt x="2627" y="50693"/>
                  <a:pt x="227" y="51101"/>
                </a:cubicBezTo>
                <a:cubicBezTo>
                  <a:pt x="1" y="51101"/>
                  <a:pt x="46" y="51825"/>
                  <a:pt x="318" y="52278"/>
                </a:cubicBezTo>
                <a:cubicBezTo>
                  <a:pt x="26619" y="49245"/>
                  <a:pt x="53101" y="48294"/>
                  <a:pt x="79674" y="46393"/>
                </a:cubicBezTo>
                <a:cubicBezTo>
                  <a:pt x="79901" y="42771"/>
                  <a:pt x="79810" y="39104"/>
                  <a:pt x="79357" y="35483"/>
                </a:cubicBezTo>
                <a:cubicBezTo>
                  <a:pt x="77773" y="24302"/>
                  <a:pt x="77003" y="13030"/>
                  <a:pt x="76415" y="1758"/>
                </a:cubicBezTo>
                <a:cubicBezTo>
                  <a:pt x="76342" y="484"/>
                  <a:pt x="75919" y="0"/>
                  <a:pt x="75097" y="0"/>
                </a:cubicBezTo>
                <a:close/>
              </a:path>
            </a:pathLst>
          </a:custGeom>
          <a:solidFill>
            <a:schemeClr val="accent5">
              <a:lumMod val="20000"/>
              <a:lumOff val="80000"/>
            </a:schemeClr>
          </a:solidFill>
          <a:ln>
            <a:noFill/>
          </a:ln>
        </p:spPr>
        <p:txBody>
          <a:bodyPr spcFirstLastPara="1" wrap="square" lIns="365733" tIns="121900" rIns="365733" bIns="121900" anchor="ctr" anchorCtr="0">
            <a:noAutofit/>
          </a:bodyPr>
          <a:lstStyle/>
          <a:p>
            <a:pPr algn="ctr" defTabSz="1219170">
              <a:buClr>
                <a:srgbClr val="000000"/>
              </a:buClr>
            </a:pPr>
            <a:r>
              <a:rPr lang="vi-VN" sz="3200" b="1" kern="0" dirty="0">
                <a:solidFill>
                  <a:srgbClr val="FF0000"/>
                </a:solidFill>
                <a:latin typeface="Calibri" panose="020F0502020204030204" pitchFamily="34" charset="0"/>
                <a:ea typeface="Roboto"/>
                <a:cs typeface="Calibri" panose="020F0502020204030204" pitchFamily="34" charset="0"/>
                <a:sym typeface="Roboto"/>
              </a:rPr>
              <a:t>Hạn chế tình trạng phá rừng làm nương rẫy.</a:t>
            </a:r>
          </a:p>
        </p:txBody>
      </p:sp>
      <p:sp>
        <p:nvSpPr>
          <p:cNvPr id="20" name="Google Shape;1622;p37">
            <a:extLst>
              <a:ext uri="{FF2B5EF4-FFF2-40B4-BE49-F238E27FC236}">
                <a16:creationId xmlns:a16="http://schemas.microsoft.com/office/drawing/2014/main" id="{655195E0-336D-B31C-08A5-9364D1F03281}"/>
              </a:ext>
            </a:extLst>
          </p:cNvPr>
          <p:cNvSpPr/>
          <p:nvPr/>
        </p:nvSpPr>
        <p:spPr>
          <a:xfrm>
            <a:off x="4850762" y="2071786"/>
            <a:ext cx="3468669" cy="2298196"/>
          </a:xfrm>
          <a:custGeom>
            <a:avLst/>
            <a:gdLst/>
            <a:ahLst/>
            <a:cxnLst/>
            <a:rect l="l" t="t" r="r" b="b"/>
            <a:pathLst>
              <a:path w="80353" h="53543" extrusionOk="0">
                <a:moveTo>
                  <a:pt x="59438" y="1720"/>
                </a:moveTo>
                <a:lnTo>
                  <a:pt x="59438" y="1720"/>
                </a:lnTo>
                <a:cubicBezTo>
                  <a:pt x="43006" y="2626"/>
                  <a:pt x="26619" y="3622"/>
                  <a:pt x="10186" y="4572"/>
                </a:cubicBezTo>
                <a:cubicBezTo>
                  <a:pt x="26573" y="2988"/>
                  <a:pt x="43006" y="1947"/>
                  <a:pt x="59438" y="1720"/>
                </a:cubicBezTo>
                <a:close/>
                <a:moveTo>
                  <a:pt x="74649" y="1404"/>
                </a:moveTo>
                <a:lnTo>
                  <a:pt x="74649" y="1404"/>
                </a:lnTo>
                <a:cubicBezTo>
                  <a:pt x="75599" y="10684"/>
                  <a:pt x="75781" y="20054"/>
                  <a:pt x="76731" y="29335"/>
                </a:cubicBezTo>
                <a:cubicBezTo>
                  <a:pt x="75237" y="20054"/>
                  <a:pt x="75056" y="10729"/>
                  <a:pt x="74649" y="1404"/>
                </a:cubicBezTo>
                <a:close/>
                <a:moveTo>
                  <a:pt x="77682" y="37257"/>
                </a:moveTo>
                <a:cubicBezTo>
                  <a:pt x="77999" y="39746"/>
                  <a:pt x="77999" y="42281"/>
                  <a:pt x="77682" y="44817"/>
                </a:cubicBezTo>
                <a:lnTo>
                  <a:pt x="77682" y="37257"/>
                </a:lnTo>
                <a:close/>
                <a:moveTo>
                  <a:pt x="72019" y="2243"/>
                </a:moveTo>
                <a:cubicBezTo>
                  <a:pt x="72785" y="2243"/>
                  <a:pt x="73217" y="2680"/>
                  <a:pt x="73291" y="3893"/>
                </a:cubicBezTo>
                <a:cubicBezTo>
                  <a:pt x="73834" y="14351"/>
                  <a:pt x="74558" y="24762"/>
                  <a:pt x="76007" y="35129"/>
                </a:cubicBezTo>
                <a:cubicBezTo>
                  <a:pt x="76414" y="38479"/>
                  <a:pt x="76505" y="41874"/>
                  <a:pt x="76324" y="45269"/>
                </a:cubicBezTo>
                <a:cubicBezTo>
                  <a:pt x="51652" y="46989"/>
                  <a:pt x="27116" y="47850"/>
                  <a:pt x="2717" y="50747"/>
                </a:cubicBezTo>
                <a:cubicBezTo>
                  <a:pt x="2490" y="50294"/>
                  <a:pt x="2400" y="49615"/>
                  <a:pt x="2626" y="49615"/>
                </a:cubicBezTo>
                <a:cubicBezTo>
                  <a:pt x="4889" y="49208"/>
                  <a:pt x="3622" y="47578"/>
                  <a:pt x="3531" y="46582"/>
                </a:cubicBezTo>
                <a:cubicBezTo>
                  <a:pt x="2762" y="40516"/>
                  <a:pt x="2988" y="34450"/>
                  <a:pt x="2943" y="28384"/>
                </a:cubicBezTo>
                <a:cubicBezTo>
                  <a:pt x="2898" y="21910"/>
                  <a:pt x="2943" y="15437"/>
                  <a:pt x="2943" y="8964"/>
                </a:cubicBezTo>
                <a:lnTo>
                  <a:pt x="2943" y="7243"/>
                </a:lnTo>
                <a:cubicBezTo>
                  <a:pt x="6338" y="6519"/>
                  <a:pt x="9733" y="6021"/>
                  <a:pt x="13219" y="5840"/>
                </a:cubicBezTo>
                <a:cubicBezTo>
                  <a:pt x="29606" y="4708"/>
                  <a:pt x="45994" y="3803"/>
                  <a:pt x="62426" y="3079"/>
                </a:cubicBezTo>
                <a:cubicBezTo>
                  <a:pt x="65414" y="2943"/>
                  <a:pt x="68447" y="2988"/>
                  <a:pt x="71435" y="2309"/>
                </a:cubicBezTo>
                <a:cubicBezTo>
                  <a:pt x="71647" y="2266"/>
                  <a:pt x="71842" y="2243"/>
                  <a:pt x="72019" y="2243"/>
                </a:cubicBezTo>
                <a:close/>
                <a:moveTo>
                  <a:pt x="74060" y="0"/>
                </a:moveTo>
                <a:cubicBezTo>
                  <a:pt x="65731" y="136"/>
                  <a:pt x="57447" y="181"/>
                  <a:pt x="49162" y="543"/>
                </a:cubicBezTo>
                <a:cubicBezTo>
                  <a:pt x="38932" y="1041"/>
                  <a:pt x="28701" y="1811"/>
                  <a:pt x="18470" y="2354"/>
                </a:cubicBezTo>
                <a:cubicBezTo>
                  <a:pt x="13038" y="2671"/>
                  <a:pt x="7651" y="3893"/>
                  <a:pt x="2219" y="4074"/>
                </a:cubicBezTo>
                <a:cubicBezTo>
                  <a:pt x="1811" y="4074"/>
                  <a:pt x="1313" y="4120"/>
                  <a:pt x="1358" y="4754"/>
                </a:cubicBezTo>
                <a:cubicBezTo>
                  <a:pt x="1358" y="5206"/>
                  <a:pt x="1766" y="5342"/>
                  <a:pt x="2173" y="5342"/>
                </a:cubicBezTo>
                <a:cubicBezTo>
                  <a:pt x="2807" y="5387"/>
                  <a:pt x="3486" y="5433"/>
                  <a:pt x="4120" y="5478"/>
                </a:cubicBezTo>
                <a:cubicBezTo>
                  <a:pt x="1992" y="5523"/>
                  <a:pt x="1585" y="6836"/>
                  <a:pt x="1766" y="8692"/>
                </a:cubicBezTo>
                <a:cubicBezTo>
                  <a:pt x="1902" y="9190"/>
                  <a:pt x="1811" y="9778"/>
                  <a:pt x="1494" y="10231"/>
                </a:cubicBezTo>
                <a:cubicBezTo>
                  <a:pt x="1177" y="9190"/>
                  <a:pt x="1313" y="8149"/>
                  <a:pt x="634" y="6972"/>
                </a:cubicBezTo>
                <a:cubicBezTo>
                  <a:pt x="181" y="7877"/>
                  <a:pt x="0" y="8873"/>
                  <a:pt x="227" y="9869"/>
                </a:cubicBezTo>
                <a:cubicBezTo>
                  <a:pt x="544" y="14215"/>
                  <a:pt x="996" y="18561"/>
                  <a:pt x="1268" y="22952"/>
                </a:cubicBezTo>
                <a:cubicBezTo>
                  <a:pt x="1721" y="31824"/>
                  <a:pt x="1675" y="40652"/>
                  <a:pt x="1313" y="49570"/>
                </a:cubicBezTo>
                <a:cubicBezTo>
                  <a:pt x="1175" y="52671"/>
                  <a:pt x="1431" y="53543"/>
                  <a:pt x="3278" y="53543"/>
                </a:cubicBezTo>
                <a:cubicBezTo>
                  <a:pt x="3857" y="53543"/>
                  <a:pt x="4593" y="53457"/>
                  <a:pt x="5523" y="53327"/>
                </a:cubicBezTo>
                <a:cubicBezTo>
                  <a:pt x="12857" y="52241"/>
                  <a:pt x="20145" y="51018"/>
                  <a:pt x="27524" y="50249"/>
                </a:cubicBezTo>
                <a:cubicBezTo>
                  <a:pt x="38374" y="49105"/>
                  <a:pt x="49258" y="48098"/>
                  <a:pt x="60176" y="48098"/>
                </a:cubicBezTo>
                <a:cubicBezTo>
                  <a:pt x="61786" y="48098"/>
                  <a:pt x="63396" y="48120"/>
                  <a:pt x="65007" y="48166"/>
                </a:cubicBezTo>
                <a:cubicBezTo>
                  <a:pt x="65298" y="48175"/>
                  <a:pt x="65590" y="48179"/>
                  <a:pt x="65883" y="48179"/>
                </a:cubicBezTo>
                <a:cubicBezTo>
                  <a:pt x="67727" y="48179"/>
                  <a:pt x="69590" y="48032"/>
                  <a:pt x="71454" y="48032"/>
                </a:cubicBezTo>
                <a:cubicBezTo>
                  <a:pt x="73979" y="48032"/>
                  <a:pt x="76506" y="48301"/>
                  <a:pt x="78995" y="49570"/>
                </a:cubicBezTo>
                <a:cubicBezTo>
                  <a:pt x="78859" y="48348"/>
                  <a:pt x="79628" y="47850"/>
                  <a:pt x="80353" y="47080"/>
                </a:cubicBezTo>
                <a:cubicBezTo>
                  <a:pt x="79085" y="46582"/>
                  <a:pt x="79176" y="45541"/>
                  <a:pt x="79176" y="44500"/>
                </a:cubicBezTo>
                <a:cubicBezTo>
                  <a:pt x="79176" y="41919"/>
                  <a:pt x="79312" y="39294"/>
                  <a:pt x="78995" y="36804"/>
                </a:cubicBezTo>
                <a:cubicBezTo>
                  <a:pt x="77456" y="25306"/>
                  <a:pt x="76958" y="13762"/>
                  <a:pt x="76324" y="2218"/>
                </a:cubicBezTo>
                <a:cubicBezTo>
                  <a:pt x="76188" y="543"/>
                  <a:pt x="75690" y="0"/>
                  <a:pt x="74060" y="0"/>
                </a:cubicBezTo>
                <a:close/>
              </a:path>
            </a:pathLst>
          </a:custGeom>
          <a:solidFill>
            <a:schemeClr val="dk1"/>
          </a:solidFill>
          <a:ln>
            <a:noFill/>
          </a:ln>
        </p:spPr>
        <p:txBody>
          <a:bodyPr spcFirstLastPara="1" wrap="square" lIns="365733" tIns="121900" rIns="365733" bIns="121900" anchor="ctr" anchorCtr="0">
            <a:noAutofit/>
          </a:bodyPr>
          <a:lstStyle/>
          <a:p>
            <a:pPr defTabSz="1219170">
              <a:buClr>
                <a:srgbClr val="000000"/>
              </a:buClr>
            </a:pPr>
            <a:endParaRPr sz="1867" kern="0">
              <a:solidFill>
                <a:srgbClr val="000000"/>
              </a:solidFill>
              <a:latin typeface="Arial"/>
              <a:cs typeface="Arial"/>
              <a:sym typeface="Arial"/>
            </a:endParaRPr>
          </a:p>
        </p:txBody>
      </p:sp>
      <p:cxnSp>
        <p:nvCxnSpPr>
          <p:cNvPr id="22" name="Straight Connector 21">
            <a:extLst>
              <a:ext uri="{FF2B5EF4-FFF2-40B4-BE49-F238E27FC236}">
                <a16:creationId xmlns:a16="http://schemas.microsoft.com/office/drawing/2014/main" id="{8DFCCDB2-33D5-D9A6-A285-9F41520242A9}"/>
              </a:ext>
            </a:extLst>
          </p:cNvPr>
          <p:cNvCxnSpPr>
            <a:cxnSpLocks/>
          </p:cNvCxnSpPr>
          <p:nvPr/>
        </p:nvCxnSpPr>
        <p:spPr>
          <a:xfrm>
            <a:off x="6634717" y="1626781"/>
            <a:ext cx="0" cy="47846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oogle Shape;1611;p37">
            <a:extLst>
              <a:ext uri="{FF2B5EF4-FFF2-40B4-BE49-F238E27FC236}">
                <a16:creationId xmlns:a16="http://schemas.microsoft.com/office/drawing/2014/main" id="{18D3D068-00EF-6FCF-A198-057800D949B2}"/>
              </a:ext>
            </a:extLst>
          </p:cNvPr>
          <p:cNvCxnSpPr>
            <a:cxnSpLocks/>
          </p:cNvCxnSpPr>
          <p:nvPr/>
        </p:nvCxnSpPr>
        <p:spPr>
          <a:xfrm>
            <a:off x="8782493" y="1158948"/>
            <a:ext cx="1945758" cy="531628"/>
          </a:xfrm>
          <a:prstGeom prst="bentConnector3">
            <a:avLst>
              <a:gd name="adj1" fmla="val 100820"/>
            </a:avLst>
          </a:prstGeom>
          <a:noFill/>
          <a:ln w="28575" cap="flat" cmpd="sng">
            <a:solidFill>
              <a:schemeClr val="dk1"/>
            </a:solidFill>
            <a:prstDash val="solid"/>
            <a:round/>
            <a:headEnd type="none" w="med" len="med"/>
            <a:tailEnd type="none" w="med" len="med"/>
          </a:ln>
        </p:spPr>
      </p:cxnSp>
      <p:sp>
        <p:nvSpPr>
          <p:cNvPr id="25" name="Google Shape;1630;p37">
            <a:extLst>
              <a:ext uri="{FF2B5EF4-FFF2-40B4-BE49-F238E27FC236}">
                <a16:creationId xmlns:a16="http://schemas.microsoft.com/office/drawing/2014/main" id="{7843E8DB-2501-2DC9-F56B-B4F397CDEA64}"/>
              </a:ext>
            </a:extLst>
          </p:cNvPr>
          <p:cNvSpPr/>
          <p:nvPr/>
        </p:nvSpPr>
        <p:spPr>
          <a:xfrm>
            <a:off x="9107203" y="1658767"/>
            <a:ext cx="2907924" cy="2015508"/>
          </a:xfrm>
          <a:custGeom>
            <a:avLst/>
            <a:gdLst/>
            <a:ahLst/>
            <a:cxnLst/>
            <a:rect l="l" t="t" r="r" b="b"/>
            <a:pathLst>
              <a:path w="79901" h="52278" extrusionOk="0">
                <a:moveTo>
                  <a:pt x="75097" y="0"/>
                </a:moveTo>
                <a:cubicBezTo>
                  <a:pt x="74896" y="0"/>
                  <a:pt x="74672" y="29"/>
                  <a:pt x="74423" y="83"/>
                </a:cubicBezTo>
                <a:cubicBezTo>
                  <a:pt x="71209" y="807"/>
                  <a:pt x="67950" y="762"/>
                  <a:pt x="64736" y="897"/>
                </a:cubicBezTo>
                <a:cubicBezTo>
                  <a:pt x="46990" y="1667"/>
                  <a:pt x="29290" y="2572"/>
                  <a:pt x="11635" y="3840"/>
                </a:cubicBezTo>
                <a:cubicBezTo>
                  <a:pt x="7878" y="4066"/>
                  <a:pt x="4211" y="4564"/>
                  <a:pt x="544" y="5379"/>
                </a:cubicBezTo>
                <a:lnTo>
                  <a:pt x="544" y="7235"/>
                </a:lnTo>
                <a:cubicBezTo>
                  <a:pt x="544" y="14207"/>
                  <a:pt x="499" y="21178"/>
                  <a:pt x="544" y="28195"/>
                </a:cubicBezTo>
                <a:cubicBezTo>
                  <a:pt x="589" y="34759"/>
                  <a:pt x="408" y="41323"/>
                  <a:pt x="1178" y="47841"/>
                </a:cubicBezTo>
                <a:cubicBezTo>
                  <a:pt x="1314" y="48883"/>
                  <a:pt x="2627" y="50693"/>
                  <a:pt x="227" y="51101"/>
                </a:cubicBezTo>
                <a:cubicBezTo>
                  <a:pt x="1" y="51101"/>
                  <a:pt x="46" y="51825"/>
                  <a:pt x="318" y="52278"/>
                </a:cubicBezTo>
                <a:cubicBezTo>
                  <a:pt x="26619" y="49245"/>
                  <a:pt x="53101" y="48294"/>
                  <a:pt x="79674" y="46393"/>
                </a:cubicBezTo>
                <a:cubicBezTo>
                  <a:pt x="79901" y="42771"/>
                  <a:pt x="79810" y="39104"/>
                  <a:pt x="79357" y="35483"/>
                </a:cubicBezTo>
                <a:cubicBezTo>
                  <a:pt x="77773" y="24302"/>
                  <a:pt x="77003" y="13030"/>
                  <a:pt x="76415" y="1758"/>
                </a:cubicBezTo>
                <a:cubicBezTo>
                  <a:pt x="76342" y="484"/>
                  <a:pt x="75919" y="0"/>
                  <a:pt x="75097" y="0"/>
                </a:cubicBezTo>
                <a:close/>
              </a:path>
            </a:pathLst>
          </a:custGeom>
          <a:solidFill>
            <a:schemeClr val="accent4">
              <a:lumMod val="20000"/>
              <a:lumOff val="80000"/>
            </a:schemeClr>
          </a:solidFill>
          <a:ln>
            <a:noFill/>
          </a:ln>
        </p:spPr>
        <p:txBody>
          <a:bodyPr spcFirstLastPara="1" wrap="square" lIns="365733" tIns="121900" rIns="365733" bIns="121900" anchor="ctr" anchorCtr="0">
            <a:noAutofit/>
          </a:bodyPr>
          <a:lstStyle/>
          <a:p>
            <a:pPr algn="ctr" defTabSz="1219170">
              <a:buClr>
                <a:srgbClr val="000000"/>
              </a:buClr>
            </a:pPr>
            <a:r>
              <a:rPr lang="en-US" sz="2800" b="1" kern="0" dirty="0" err="1">
                <a:solidFill>
                  <a:srgbClr val="FF0000"/>
                </a:solidFill>
                <a:latin typeface="Calibri" panose="020F0502020204030204" pitchFamily="34" charset="0"/>
                <a:ea typeface="Roboto"/>
                <a:cs typeface="Calibri" panose="020F0502020204030204" pitchFamily="34" charset="0"/>
                <a:sym typeface="Roboto"/>
              </a:rPr>
              <a:t>Thúc</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đẩy</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hoạt</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động</a:t>
            </a:r>
            <a:r>
              <a:rPr lang="en-US" sz="2800" b="1" kern="0" dirty="0">
                <a:solidFill>
                  <a:srgbClr val="FF0000"/>
                </a:solidFill>
                <a:latin typeface="Calibri" panose="020F0502020204030204" pitchFamily="34" charset="0"/>
                <a:ea typeface="Roboto"/>
                <a:cs typeface="Calibri" panose="020F0502020204030204" pitchFamily="34" charset="0"/>
                <a:sym typeface="Roboto"/>
              </a:rPr>
              <a:t> du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lịch</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của</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vùng</a:t>
            </a:r>
            <a:r>
              <a:rPr lang="en-US" sz="2800" b="1" kern="0" dirty="0">
                <a:solidFill>
                  <a:srgbClr val="FF0000"/>
                </a:solidFill>
                <a:latin typeface="Calibri" panose="020F0502020204030204" pitchFamily="34" charset="0"/>
                <a:ea typeface="Roboto"/>
                <a:cs typeface="Calibri" panose="020F0502020204030204" pitchFamily="34" charset="0"/>
                <a:sym typeface="Roboto"/>
              </a:rPr>
              <a:t>.</a:t>
            </a:r>
          </a:p>
        </p:txBody>
      </p:sp>
      <p:sp>
        <p:nvSpPr>
          <p:cNvPr id="26" name="Google Shape;1631;p37">
            <a:extLst>
              <a:ext uri="{FF2B5EF4-FFF2-40B4-BE49-F238E27FC236}">
                <a16:creationId xmlns:a16="http://schemas.microsoft.com/office/drawing/2014/main" id="{50E01678-9382-E6A8-4F7B-E1AB1615A03F}"/>
              </a:ext>
            </a:extLst>
          </p:cNvPr>
          <p:cNvSpPr/>
          <p:nvPr/>
        </p:nvSpPr>
        <p:spPr>
          <a:xfrm>
            <a:off x="9133368" y="1635851"/>
            <a:ext cx="2924374" cy="2064280"/>
          </a:xfrm>
          <a:custGeom>
            <a:avLst/>
            <a:gdLst/>
            <a:ahLst/>
            <a:cxnLst/>
            <a:rect l="l" t="t" r="r" b="b"/>
            <a:pathLst>
              <a:path w="80353" h="53543" extrusionOk="0">
                <a:moveTo>
                  <a:pt x="59438" y="1720"/>
                </a:moveTo>
                <a:lnTo>
                  <a:pt x="59438" y="1720"/>
                </a:lnTo>
                <a:cubicBezTo>
                  <a:pt x="43006" y="2626"/>
                  <a:pt x="26619" y="3622"/>
                  <a:pt x="10186" y="4572"/>
                </a:cubicBezTo>
                <a:cubicBezTo>
                  <a:pt x="26573" y="2988"/>
                  <a:pt x="43006" y="1947"/>
                  <a:pt x="59438" y="1720"/>
                </a:cubicBezTo>
                <a:close/>
                <a:moveTo>
                  <a:pt x="74649" y="1404"/>
                </a:moveTo>
                <a:lnTo>
                  <a:pt x="74649" y="1404"/>
                </a:lnTo>
                <a:cubicBezTo>
                  <a:pt x="75599" y="10684"/>
                  <a:pt x="75781" y="20054"/>
                  <a:pt x="76731" y="29335"/>
                </a:cubicBezTo>
                <a:cubicBezTo>
                  <a:pt x="75237" y="20054"/>
                  <a:pt x="75056" y="10729"/>
                  <a:pt x="74649" y="1404"/>
                </a:cubicBezTo>
                <a:close/>
                <a:moveTo>
                  <a:pt x="77682" y="37257"/>
                </a:moveTo>
                <a:cubicBezTo>
                  <a:pt x="77999" y="39746"/>
                  <a:pt x="77999" y="42281"/>
                  <a:pt x="77682" y="44817"/>
                </a:cubicBezTo>
                <a:lnTo>
                  <a:pt x="77682" y="37257"/>
                </a:lnTo>
                <a:close/>
                <a:moveTo>
                  <a:pt x="72019" y="2243"/>
                </a:moveTo>
                <a:cubicBezTo>
                  <a:pt x="72785" y="2243"/>
                  <a:pt x="73217" y="2680"/>
                  <a:pt x="73291" y="3893"/>
                </a:cubicBezTo>
                <a:cubicBezTo>
                  <a:pt x="73834" y="14351"/>
                  <a:pt x="74558" y="24762"/>
                  <a:pt x="76007" y="35129"/>
                </a:cubicBezTo>
                <a:cubicBezTo>
                  <a:pt x="76414" y="38479"/>
                  <a:pt x="76505" y="41874"/>
                  <a:pt x="76324" y="45269"/>
                </a:cubicBezTo>
                <a:cubicBezTo>
                  <a:pt x="51652" y="46989"/>
                  <a:pt x="27116" y="47850"/>
                  <a:pt x="2717" y="50747"/>
                </a:cubicBezTo>
                <a:cubicBezTo>
                  <a:pt x="2490" y="50294"/>
                  <a:pt x="2400" y="49615"/>
                  <a:pt x="2626" y="49615"/>
                </a:cubicBezTo>
                <a:cubicBezTo>
                  <a:pt x="4889" y="49208"/>
                  <a:pt x="3622" y="47578"/>
                  <a:pt x="3531" y="46582"/>
                </a:cubicBezTo>
                <a:cubicBezTo>
                  <a:pt x="2762" y="40516"/>
                  <a:pt x="2988" y="34450"/>
                  <a:pt x="2943" y="28384"/>
                </a:cubicBezTo>
                <a:cubicBezTo>
                  <a:pt x="2898" y="21910"/>
                  <a:pt x="2943" y="15437"/>
                  <a:pt x="2943" y="8964"/>
                </a:cubicBezTo>
                <a:lnTo>
                  <a:pt x="2943" y="7243"/>
                </a:lnTo>
                <a:cubicBezTo>
                  <a:pt x="6338" y="6519"/>
                  <a:pt x="9733" y="6021"/>
                  <a:pt x="13219" y="5840"/>
                </a:cubicBezTo>
                <a:cubicBezTo>
                  <a:pt x="29606" y="4708"/>
                  <a:pt x="45994" y="3803"/>
                  <a:pt x="62426" y="3079"/>
                </a:cubicBezTo>
                <a:cubicBezTo>
                  <a:pt x="65414" y="2943"/>
                  <a:pt x="68447" y="2988"/>
                  <a:pt x="71435" y="2309"/>
                </a:cubicBezTo>
                <a:cubicBezTo>
                  <a:pt x="71647" y="2266"/>
                  <a:pt x="71842" y="2243"/>
                  <a:pt x="72019" y="2243"/>
                </a:cubicBezTo>
                <a:close/>
                <a:moveTo>
                  <a:pt x="74060" y="0"/>
                </a:moveTo>
                <a:cubicBezTo>
                  <a:pt x="65731" y="136"/>
                  <a:pt x="57447" y="181"/>
                  <a:pt x="49162" y="543"/>
                </a:cubicBezTo>
                <a:cubicBezTo>
                  <a:pt x="38932" y="1041"/>
                  <a:pt x="28701" y="1811"/>
                  <a:pt x="18470" y="2354"/>
                </a:cubicBezTo>
                <a:cubicBezTo>
                  <a:pt x="13038" y="2671"/>
                  <a:pt x="7651" y="3893"/>
                  <a:pt x="2219" y="4074"/>
                </a:cubicBezTo>
                <a:cubicBezTo>
                  <a:pt x="1811" y="4074"/>
                  <a:pt x="1313" y="4120"/>
                  <a:pt x="1358" y="4754"/>
                </a:cubicBezTo>
                <a:cubicBezTo>
                  <a:pt x="1358" y="5206"/>
                  <a:pt x="1766" y="5342"/>
                  <a:pt x="2173" y="5342"/>
                </a:cubicBezTo>
                <a:cubicBezTo>
                  <a:pt x="2807" y="5387"/>
                  <a:pt x="3486" y="5433"/>
                  <a:pt x="4120" y="5478"/>
                </a:cubicBezTo>
                <a:cubicBezTo>
                  <a:pt x="1992" y="5523"/>
                  <a:pt x="1585" y="6836"/>
                  <a:pt x="1766" y="8692"/>
                </a:cubicBezTo>
                <a:cubicBezTo>
                  <a:pt x="1902" y="9190"/>
                  <a:pt x="1811" y="9778"/>
                  <a:pt x="1494" y="10231"/>
                </a:cubicBezTo>
                <a:cubicBezTo>
                  <a:pt x="1177" y="9190"/>
                  <a:pt x="1313" y="8149"/>
                  <a:pt x="634" y="6972"/>
                </a:cubicBezTo>
                <a:cubicBezTo>
                  <a:pt x="181" y="7877"/>
                  <a:pt x="0" y="8873"/>
                  <a:pt x="227" y="9869"/>
                </a:cubicBezTo>
                <a:cubicBezTo>
                  <a:pt x="544" y="14215"/>
                  <a:pt x="996" y="18561"/>
                  <a:pt x="1268" y="22952"/>
                </a:cubicBezTo>
                <a:cubicBezTo>
                  <a:pt x="1721" y="31824"/>
                  <a:pt x="1675" y="40652"/>
                  <a:pt x="1313" y="49570"/>
                </a:cubicBezTo>
                <a:cubicBezTo>
                  <a:pt x="1175" y="52671"/>
                  <a:pt x="1431" y="53543"/>
                  <a:pt x="3278" y="53543"/>
                </a:cubicBezTo>
                <a:cubicBezTo>
                  <a:pt x="3857" y="53543"/>
                  <a:pt x="4593" y="53457"/>
                  <a:pt x="5523" y="53327"/>
                </a:cubicBezTo>
                <a:cubicBezTo>
                  <a:pt x="12857" y="52241"/>
                  <a:pt x="20145" y="51018"/>
                  <a:pt x="27524" y="50249"/>
                </a:cubicBezTo>
                <a:cubicBezTo>
                  <a:pt x="38374" y="49105"/>
                  <a:pt x="49258" y="48098"/>
                  <a:pt x="60176" y="48098"/>
                </a:cubicBezTo>
                <a:cubicBezTo>
                  <a:pt x="61786" y="48098"/>
                  <a:pt x="63396" y="48120"/>
                  <a:pt x="65007" y="48166"/>
                </a:cubicBezTo>
                <a:cubicBezTo>
                  <a:pt x="65298" y="48175"/>
                  <a:pt x="65590" y="48179"/>
                  <a:pt x="65883" y="48179"/>
                </a:cubicBezTo>
                <a:cubicBezTo>
                  <a:pt x="67727" y="48179"/>
                  <a:pt x="69590" y="48032"/>
                  <a:pt x="71454" y="48032"/>
                </a:cubicBezTo>
                <a:cubicBezTo>
                  <a:pt x="73979" y="48032"/>
                  <a:pt x="76506" y="48301"/>
                  <a:pt x="78995" y="49570"/>
                </a:cubicBezTo>
                <a:cubicBezTo>
                  <a:pt x="78859" y="48348"/>
                  <a:pt x="79628" y="47850"/>
                  <a:pt x="80353" y="47080"/>
                </a:cubicBezTo>
                <a:cubicBezTo>
                  <a:pt x="79085" y="46582"/>
                  <a:pt x="79176" y="45541"/>
                  <a:pt x="79176" y="44500"/>
                </a:cubicBezTo>
                <a:cubicBezTo>
                  <a:pt x="79176" y="41919"/>
                  <a:pt x="79312" y="39294"/>
                  <a:pt x="78995" y="36804"/>
                </a:cubicBezTo>
                <a:cubicBezTo>
                  <a:pt x="77456" y="25306"/>
                  <a:pt x="76958" y="13762"/>
                  <a:pt x="76324" y="2218"/>
                </a:cubicBezTo>
                <a:cubicBezTo>
                  <a:pt x="76188" y="543"/>
                  <a:pt x="75690" y="0"/>
                  <a:pt x="74060" y="0"/>
                </a:cubicBezTo>
                <a:close/>
              </a:path>
            </a:pathLst>
          </a:custGeom>
          <a:solidFill>
            <a:schemeClr val="dk1"/>
          </a:solidFill>
          <a:ln>
            <a:noFill/>
          </a:ln>
        </p:spPr>
        <p:txBody>
          <a:bodyPr spcFirstLastPara="1" wrap="square" lIns="365733" tIns="121900" rIns="365733"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050" name="Picture 2" descr="Biến đổi khí hậu gây nhiều áp lực cho nghề trồng lúa nước">
            <a:extLst>
              <a:ext uri="{FF2B5EF4-FFF2-40B4-BE49-F238E27FC236}">
                <a16:creationId xmlns:a16="http://schemas.microsoft.com/office/drawing/2014/main" id="{7805B401-1D56-3349-098E-29C229572C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746" y="3944679"/>
            <a:ext cx="2978828" cy="19061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óng tình trạng đốt phá rừng làm nương rẫy tại Kon Tum | VTV.VN">
            <a:extLst>
              <a:ext uri="{FF2B5EF4-FFF2-40B4-BE49-F238E27FC236}">
                <a16:creationId xmlns:a16="http://schemas.microsoft.com/office/drawing/2014/main" id="{0A75BEFE-7723-A78E-0BFE-F61DF59ED5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2874" y="4455617"/>
            <a:ext cx="3423684" cy="16904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Đừng bỏ lỡ ngắm ruộng bậc thang đẹp nhất thế giới ở Mù Cang Chải">
            <a:extLst>
              <a:ext uri="{FF2B5EF4-FFF2-40B4-BE49-F238E27FC236}">
                <a16:creationId xmlns:a16="http://schemas.microsoft.com/office/drawing/2014/main" id="{9C5CAE1C-9C84-1441-1ED1-78D28D14620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50032" y="3817088"/>
            <a:ext cx="3063109" cy="1791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5937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50"/>
                                        </p:tgtEl>
                                        <p:attrNameLst>
                                          <p:attrName>style.visibility</p:attrName>
                                        </p:attrNameLst>
                                      </p:cBhvr>
                                      <p:to>
                                        <p:strVal val="visible"/>
                                      </p:to>
                                    </p:set>
                                    <p:animEffect transition="in" filter="fade">
                                      <p:cBhvr>
                                        <p:cTn id="29" dur="500"/>
                                        <p:tgtEl>
                                          <p:spTgt spid="205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052"/>
                                        </p:tgtEl>
                                        <p:attrNameLst>
                                          <p:attrName>style.visibility</p:attrName>
                                        </p:attrNameLst>
                                      </p:cBhvr>
                                      <p:to>
                                        <p:strVal val="visible"/>
                                      </p:to>
                                    </p:set>
                                    <p:animEffect transition="in" filter="fade">
                                      <p:cBhvr>
                                        <p:cTn id="51" dur="500"/>
                                        <p:tgtEl>
                                          <p:spTgt spid="2052"/>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1000"/>
                                        <p:tgtEl>
                                          <p:spTgt spid="24"/>
                                        </p:tgtEl>
                                      </p:cBhvr>
                                    </p:animEffect>
                                    <p:anim calcmode="lin" valueType="num">
                                      <p:cBhvr>
                                        <p:cTn id="57" dur="1000" fill="hold"/>
                                        <p:tgtEl>
                                          <p:spTgt spid="24"/>
                                        </p:tgtEl>
                                        <p:attrNameLst>
                                          <p:attrName>ppt_x</p:attrName>
                                        </p:attrNameLst>
                                      </p:cBhvr>
                                      <p:tavLst>
                                        <p:tav tm="0">
                                          <p:val>
                                            <p:strVal val="#ppt_x"/>
                                          </p:val>
                                        </p:tav>
                                        <p:tav tm="100000">
                                          <p:val>
                                            <p:strVal val="#ppt_x"/>
                                          </p:val>
                                        </p:tav>
                                      </p:tavLst>
                                    </p:anim>
                                    <p:anim calcmode="lin" valueType="num">
                                      <p:cBhvr>
                                        <p:cTn id="58" dur="1000" fill="hold"/>
                                        <p:tgtEl>
                                          <p:spTgt spid="24"/>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1000"/>
                                        <p:tgtEl>
                                          <p:spTgt spid="25"/>
                                        </p:tgtEl>
                                      </p:cBhvr>
                                    </p:animEffect>
                                    <p:anim calcmode="lin" valueType="num">
                                      <p:cBhvr>
                                        <p:cTn id="62" dur="1000" fill="hold"/>
                                        <p:tgtEl>
                                          <p:spTgt spid="25"/>
                                        </p:tgtEl>
                                        <p:attrNameLst>
                                          <p:attrName>ppt_x</p:attrName>
                                        </p:attrNameLst>
                                      </p:cBhvr>
                                      <p:tavLst>
                                        <p:tav tm="0">
                                          <p:val>
                                            <p:strVal val="#ppt_x"/>
                                          </p:val>
                                        </p:tav>
                                        <p:tav tm="100000">
                                          <p:val>
                                            <p:strVal val="#ppt_x"/>
                                          </p:val>
                                        </p:tav>
                                      </p:tavLst>
                                    </p:anim>
                                    <p:anim calcmode="lin" valueType="num">
                                      <p:cBhvr>
                                        <p:cTn id="63" dur="1000" fill="hold"/>
                                        <p:tgtEl>
                                          <p:spTgt spid="25"/>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1000"/>
                                        <p:tgtEl>
                                          <p:spTgt spid="26"/>
                                        </p:tgtEl>
                                      </p:cBhvr>
                                    </p:animEffect>
                                    <p:anim calcmode="lin" valueType="num">
                                      <p:cBhvr>
                                        <p:cTn id="67" dur="1000" fill="hold"/>
                                        <p:tgtEl>
                                          <p:spTgt spid="26"/>
                                        </p:tgtEl>
                                        <p:attrNameLst>
                                          <p:attrName>ppt_x</p:attrName>
                                        </p:attrNameLst>
                                      </p:cBhvr>
                                      <p:tavLst>
                                        <p:tav tm="0">
                                          <p:val>
                                            <p:strVal val="#ppt_x"/>
                                          </p:val>
                                        </p:tav>
                                        <p:tav tm="100000">
                                          <p:val>
                                            <p:strVal val="#ppt_x"/>
                                          </p:val>
                                        </p:tav>
                                      </p:tavLst>
                                    </p:anim>
                                    <p:anim calcmode="lin" valueType="num">
                                      <p:cBhvr>
                                        <p:cTn id="6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054"/>
                                        </p:tgtEl>
                                        <p:attrNameLst>
                                          <p:attrName>style.visibility</p:attrName>
                                        </p:attrNameLst>
                                      </p:cBhvr>
                                      <p:to>
                                        <p:strVal val="visible"/>
                                      </p:to>
                                    </p:set>
                                    <p:animEffect transition="in" filter="fade">
                                      <p:cBhvr>
                                        <p:cTn id="73"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2" grpId="0" animBg="1"/>
      <p:bldP spid="19" grpId="0" animBg="1"/>
      <p:bldP spid="20" grpId="0" animBg="1"/>
      <p:bldP spid="25"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Ruộng bậc thang Mù Cang Chải trở thành di tích quốc gia đặc biệt - VOV Du  lịch - Trang tin tức của Truyền hình VOVTV">
            <a:extLst>
              <a:ext uri="{FF2B5EF4-FFF2-40B4-BE49-F238E27FC236}">
                <a16:creationId xmlns:a16="http://schemas.microsoft.com/office/drawing/2014/main" id="{482187BC-A9F7-D617-DA17-ABC8807D63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538" r="2" b="21270"/>
          <a:stretch/>
        </p:blipFill>
        <p:spPr bwMode="auto">
          <a:xfrm>
            <a:off x="2664294" y="-1"/>
            <a:ext cx="9526226" cy="3405188"/>
          </a:xfrm>
          <a:custGeom>
            <a:avLst/>
            <a:gdLst/>
            <a:ahLst/>
            <a:cxnLst/>
            <a:rect l="l" t="t" r="r" b="b"/>
            <a:pathLst>
              <a:path w="9526226" h="3405188">
                <a:moveTo>
                  <a:pt x="1617925" y="0"/>
                </a:moveTo>
                <a:lnTo>
                  <a:pt x="2711158" y="0"/>
                </a:lnTo>
                <a:lnTo>
                  <a:pt x="3027357" y="0"/>
                </a:lnTo>
                <a:lnTo>
                  <a:pt x="3491324" y="0"/>
                </a:lnTo>
                <a:lnTo>
                  <a:pt x="5200853" y="0"/>
                </a:lnTo>
                <a:lnTo>
                  <a:pt x="9526226" y="0"/>
                </a:lnTo>
                <a:lnTo>
                  <a:pt x="9526226" y="3405188"/>
                </a:lnTo>
                <a:lnTo>
                  <a:pt x="0" y="3405188"/>
                </a:lnTo>
                <a:lnTo>
                  <a:pt x="1596" y="3337395"/>
                </a:lnTo>
                <a:cubicBezTo>
                  <a:pt x="68390" y="1928213"/>
                  <a:pt x="632836" y="708413"/>
                  <a:pt x="1595801" y="14997"/>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2" descr="Khát vọng vươn lên ở Mù Cang Chải (Bài cuối): Khai thác 'mỏ vàng' du lịch">
            <a:extLst>
              <a:ext uri="{FF2B5EF4-FFF2-40B4-BE49-F238E27FC236}">
                <a16:creationId xmlns:a16="http://schemas.microsoft.com/office/drawing/2014/main" id="{5E02AE2D-FB6E-C169-6782-D538F552B8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723" r="-1" b="8553"/>
          <a:stretch/>
        </p:blipFill>
        <p:spPr bwMode="auto">
          <a:xfrm>
            <a:off x="2660676" y="3452815"/>
            <a:ext cx="9531324" cy="3405187"/>
          </a:xfrm>
          <a:custGeom>
            <a:avLst/>
            <a:gdLst/>
            <a:ahLst/>
            <a:cxnLst/>
            <a:rect l="l" t="t" r="r" b="b"/>
            <a:pathLst>
              <a:path w="9531324" h="3405187">
                <a:moveTo>
                  <a:pt x="3977" y="0"/>
                </a:moveTo>
                <a:lnTo>
                  <a:pt x="9531324" y="0"/>
                </a:lnTo>
                <a:lnTo>
                  <a:pt x="9531324" y="3405187"/>
                </a:lnTo>
                <a:lnTo>
                  <a:pt x="5205951" y="3405187"/>
                </a:lnTo>
                <a:lnTo>
                  <a:pt x="3496422" y="3405187"/>
                </a:lnTo>
                <a:lnTo>
                  <a:pt x="3032455" y="3405187"/>
                </a:lnTo>
                <a:lnTo>
                  <a:pt x="2716256" y="3405187"/>
                </a:lnTo>
                <a:lnTo>
                  <a:pt x="2502754" y="3405187"/>
                </a:lnTo>
                <a:lnTo>
                  <a:pt x="2390998" y="3327786"/>
                </a:lnTo>
                <a:cubicBezTo>
                  <a:pt x="2217180" y="3200295"/>
                  <a:pt x="2046553" y="3062584"/>
                  <a:pt x="1874350" y="2922001"/>
                </a:cubicBezTo>
                <a:cubicBezTo>
                  <a:pt x="928725" y="2150026"/>
                  <a:pt x="0" y="1516318"/>
                  <a:pt x="0" y="168843"/>
                </a:cubicBezTo>
                <a:close/>
              </a:path>
            </a:pathLst>
          </a:cu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0E21EC3-C8F9-6DF1-49E8-1B58DC99138D}"/>
              </a:ext>
            </a:extLst>
          </p:cNvPr>
          <p:cNvSpPr txBox="1"/>
          <p:nvPr/>
        </p:nvSpPr>
        <p:spPr>
          <a:xfrm>
            <a:off x="104774" y="266700"/>
            <a:ext cx="2409826" cy="6494085"/>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altLang="en-US" sz="2400" b="1" i="1" u="none" strike="noStrike" kern="0" cap="none" spc="0" normalizeH="0" baseline="0" noProof="0" dirty="0" err="1">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Em</a:t>
            </a:r>
            <a:r>
              <a:rPr kumimoji="0" lang="en-US" altLang="en-US" sz="2400" b="1" i="1" u="none" strike="noStrike" kern="0" cap="none" spc="0" normalizeH="0" baseline="0" noProof="0" dirty="0">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 </a:t>
            </a:r>
            <a:r>
              <a:rPr kumimoji="0" lang="en-US" altLang="en-US" sz="2400" b="1" i="1" u="none" strike="noStrike" kern="0" cap="none" spc="0" normalizeH="0" baseline="0" noProof="0" dirty="0" err="1">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có</a:t>
            </a:r>
            <a:r>
              <a:rPr kumimoji="0" lang="en-US" altLang="en-US" sz="2400" b="1" i="1" u="none" strike="noStrike" kern="0" cap="none" spc="0" normalizeH="0" baseline="0" noProof="0" dirty="0">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 </a:t>
            </a:r>
            <a:r>
              <a:rPr kumimoji="0" lang="en-US" altLang="en-US" sz="2400" b="1" i="1" u="none" strike="noStrike" kern="0" cap="none" spc="0" normalizeH="0" baseline="0" noProof="0" dirty="0" err="1">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biết</a:t>
            </a:r>
            <a:r>
              <a:rPr kumimoji="0" lang="en-US" altLang="en-US" sz="2400" b="1" i="1" u="none" strike="noStrike" kern="0" cap="none" spc="0" normalizeH="0" baseline="0" noProof="0" dirty="0">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altLang="en-US" sz="2800" b="1"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sym typeface="Arial"/>
              </a:rPr>
              <a:t>Ruộng bậc thang ở Mù Cang Chải</a:t>
            </a:r>
            <a:r>
              <a:rPr kumimoji="0" lang="en-US" altLang="en-US" sz="2800" b="1"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sym typeface="Arial"/>
              </a:rPr>
              <a:t> </a:t>
            </a:r>
            <a:r>
              <a:rPr kumimoji="0" lang="vi-VN" altLang="en-US" sz="2800" b="1"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sym typeface="Arial"/>
              </a:rPr>
              <a:t>(Yên Bái), Hoàng Su Phì (Hà Giang), Sa Pa (Lào Cai) đã được công nhận là danh thắng quốc gia và trở thành địa điểm du lịch nổi tiếng.</a:t>
            </a:r>
          </a:p>
        </p:txBody>
      </p:sp>
    </p:spTree>
    <p:extLst>
      <p:ext uri="{BB962C8B-B14F-4D97-AF65-F5344CB8AC3E}">
        <p14:creationId xmlns:p14="http://schemas.microsoft.com/office/powerpoint/2010/main" val="79678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a:hlinkClick r:id="" action="ppaction://media"/>
            <a:extLst>
              <a:ext uri="{FF2B5EF4-FFF2-40B4-BE49-F238E27FC236}">
                <a16:creationId xmlns:a16="http://schemas.microsoft.com/office/drawing/2014/main" id="{C3F3C257-D5A1-8FB6-E29E-0C0DA32C3D4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6225649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5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5" name="Picture 4" descr="A circular image of a dam&#10;&#10;Description automatically generated">
            <a:extLst>
              <a:ext uri="{FF2B5EF4-FFF2-40B4-BE49-F238E27FC236}">
                <a16:creationId xmlns:a16="http://schemas.microsoft.com/office/drawing/2014/main" id="{DF9448B4-CB76-5130-B7E7-F6CFA93E53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591" y="1881963"/>
            <a:ext cx="4251249" cy="4251249"/>
          </a:xfrm>
          <a:prstGeom prst="rect">
            <a:avLst/>
          </a:prstGeom>
        </p:spPr>
      </p:pic>
      <p:pic>
        <p:nvPicPr>
          <p:cNvPr id="21" name="图片 2">
            <a:extLst>
              <a:ext uri="{FF2B5EF4-FFF2-40B4-BE49-F238E27FC236}">
                <a16:creationId xmlns:a16="http://schemas.microsoft.com/office/drawing/2014/main" id="{526BE8CB-6DBD-EC79-0FE1-467B016368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8891" y="-338328"/>
            <a:ext cx="11150602" cy="4676412"/>
          </a:xfrm>
          <a:prstGeom prst="rect">
            <a:avLst/>
          </a:prstGeom>
        </p:spPr>
      </p:pic>
      <p:sp>
        <p:nvSpPr>
          <p:cNvPr id="22" name="Text Box 9">
            <a:extLst>
              <a:ext uri="{FF2B5EF4-FFF2-40B4-BE49-F238E27FC236}">
                <a16:creationId xmlns:a16="http://schemas.microsoft.com/office/drawing/2014/main" id="{ACBFBFCC-3F61-2AB9-3B9D-AD6EC6286C94}"/>
              </a:ext>
            </a:extLst>
          </p:cNvPr>
          <p:cNvSpPr txBox="1">
            <a:spLocks noChangeArrowheads="1"/>
          </p:cNvSpPr>
          <p:nvPr/>
        </p:nvSpPr>
        <p:spPr bwMode="auto">
          <a:xfrm>
            <a:off x="5062883" y="1123348"/>
            <a:ext cx="583324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800" b="1" dirty="0">
                <a:latin typeface="Calibri" panose="020F0502020204030204" pitchFamily="34" charset="0"/>
                <a:cs typeface="Calibri" panose="020F0502020204030204" pitchFamily="34" charset="0"/>
              </a:rPr>
              <a:t>b) </a:t>
            </a:r>
            <a:r>
              <a:rPr lang="en-US" sz="4800" b="1" dirty="0" err="1">
                <a:latin typeface="Calibri" panose="020F0502020204030204" pitchFamily="34" charset="0"/>
                <a:cs typeface="Calibri" panose="020F0502020204030204" pitchFamily="34" charset="0"/>
              </a:rPr>
              <a:t>Xây</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dựng</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các</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công</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trình</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thủy</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điện</a:t>
            </a:r>
            <a:endParaRPr lang="en-US" sz="4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929567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linds(horizontal)">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grpSp>
        <p:nvGrpSpPr>
          <p:cNvPr id="5" name="组合 19">
            <a:extLst>
              <a:ext uri="{FF2B5EF4-FFF2-40B4-BE49-F238E27FC236}">
                <a16:creationId xmlns:a16="http://schemas.microsoft.com/office/drawing/2014/main" id="{1CBE0B68-6FF2-2B68-DB84-C6CC9A0E1182}"/>
              </a:ext>
            </a:extLst>
          </p:cNvPr>
          <p:cNvGrpSpPr/>
          <p:nvPr/>
        </p:nvGrpSpPr>
        <p:grpSpPr>
          <a:xfrm>
            <a:off x="180753" y="131693"/>
            <a:ext cx="12011247" cy="1665209"/>
            <a:chOff x="692006" y="116442"/>
            <a:chExt cx="11176173" cy="2919244"/>
          </a:xfrm>
        </p:grpSpPr>
        <p:sp>
          <p:nvSpPr>
            <p:cNvPr id="6" name="矩形 16">
              <a:extLst>
                <a:ext uri="{FF2B5EF4-FFF2-40B4-BE49-F238E27FC236}">
                  <a16:creationId xmlns:a16="http://schemas.microsoft.com/office/drawing/2014/main" id="{BD9D04F1-C3F4-CAA4-9B91-E3081D1CD8A6}"/>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16">
              <a:extLst>
                <a:ext uri="{FF2B5EF4-FFF2-40B4-BE49-F238E27FC236}">
                  <a16:creationId xmlns:a16="http://schemas.microsoft.com/office/drawing/2014/main" id="{B3940177-BA31-CC02-8697-26C3BDC60698}"/>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2" name="Rectangle 70">
            <a:extLst>
              <a:ext uri="{FF2B5EF4-FFF2-40B4-BE49-F238E27FC236}">
                <a16:creationId xmlns:a16="http://schemas.microsoft.com/office/drawing/2014/main" id="{3CFB2533-81CE-84FE-813F-BC61BDE2E817}"/>
              </a:ext>
            </a:extLst>
          </p:cNvPr>
          <p:cNvSpPr>
            <a:spLocks noChangeArrowheads="1"/>
          </p:cNvSpPr>
          <p:nvPr/>
        </p:nvSpPr>
        <p:spPr bwMode="auto">
          <a:xfrm>
            <a:off x="552893" y="276831"/>
            <a:ext cx="1144063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vi-VN" altLang="zh-CN" sz="32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Đọc thông tin và quan sát các hình 5, 6, em hãy kể tên và xác định trên lược đồ một số nhà máy thuỷ điện ở vùng Trung du và miền núi Bắc Bộ.</a:t>
            </a:r>
          </a:p>
        </p:txBody>
      </p:sp>
      <p:pic>
        <p:nvPicPr>
          <p:cNvPr id="24" name="Picture 23">
            <a:extLst>
              <a:ext uri="{FF2B5EF4-FFF2-40B4-BE49-F238E27FC236}">
                <a16:creationId xmlns:a16="http://schemas.microsoft.com/office/drawing/2014/main" id="{86097EF7-F6F0-AF32-D492-44C3237A788E}"/>
              </a:ext>
            </a:extLst>
          </p:cNvPr>
          <p:cNvPicPr>
            <a:picLocks noChangeAspect="1"/>
          </p:cNvPicPr>
          <p:nvPr/>
        </p:nvPicPr>
        <p:blipFill>
          <a:blip r:embed="rId4"/>
          <a:stretch>
            <a:fillRect/>
          </a:stretch>
        </p:blipFill>
        <p:spPr>
          <a:xfrm rot="355062">
            <a:off x="331028" y="2634790"/>
            <a:ext cx="5806867" cy="35409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6" name="Picture 25">
            <a:extLst>
              <a:ext uri="{FF2B5EF4-FFF2-40B4-BE49-F238E27FC236}">
                <a16:creationId xmlns:a16="http://schemas.microsoft.com/office/drawing/2014/main" id="{718D72E0-0123-35C3-5A45-863542FC82E4}"/>
              </a:ext>
            </a:extLst>
          </p:cNvPr>
          <p:cNvPicPr>
            <a:picLocks noChangeAspect="1"/>
          </p:cNvPicPr>
          <p:nvPr/>
        </p:nvPicPr>
        <p:blipFill>
          <a:blip r:embed="rId5"/>
          <a:stretch>
            <a:fillRect/>
          </a:stretch>
        </p:blipFill>
        <p:spPr>
          <a:xfrm rot="20935446">
            <a:off x="6559089" y="2234773"/>
            <a:ext cx="5155361" cy="39124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4113524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sp>
        <p:nvSpPr>
          <p:cNvPr id="3" name="Rectangle 11">
            <a:extLst>
              <a:ext uri="{FF2B5EF4-FFF2-40B4-BE49-F238E27FC236}">
                <a16:creationId xmlns:a16="http://schemas.microsoft.com/office/drawing/2014/main" id="{E22AF958-4755-9FE2-6F71-0C43F0A4D81C}"/>
              </a:ext>
            </a:extLst>
          </p:cNvPr>
          <p:cNvSpPr>
            <a:spLocks noChangeArrowheads="1"/>
          </p:cNvSpPr>
          <p:nvPr/>
        </p:nvSpPr>
        <p:spPr bwMode="auto">
          <a:xfrm>
            <a:off x="170122" y="1095467"/>
            <a:ext cx="6900530" cy="4550421"/>
          </a:xfrm>
          <a:prstGeom prst="roundRect">
            <a:avLst/>
          </a:prstGeom>
          <a:solidFill>
            <a:schemeClr val="bg1"/>
          </a:solidFill>
          <a:ln>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1219170">
              <a:spcBef>
                <a:spcPct val="0"/>
              </a:spcBef>
              <a:buClr>
                <a:srgbClr val="000000"/>
              </a:buClr>
              <a:buNone/>
            </a:pPr>
            <a:r>
              <a:rPr lang="vi-VN" altLang="en-US" sz="3600" b="1" kern="0" dirty="0">
                <a:solidFill>
                  <a:schemeClr val="tx1">
                    <a:lumMod val="95000"/>
                    <a:lumOff val="5000"/>
                  </a:schemeClr>
                </a:solidFill>
                <a:latin typeface="Cambria" panose="02040503050406030204" pitchFamily="18" charset="0"/>
                <a:ea typeface="Cambria" panose="02040503050406030204" pitchFamily="18" charset="0"/>
                <a:cs typeface="Arial"/>
                <a:sym typeface="Arial"/>
              </a:rPr>
              <a:t>Sông ngòi ở vùng Trung du và miền núi Bắc Bộ có tiềm năng lớn để phát triển thuỷ điện. Nhiều nhà máy thuỷ điện đã được xây dựng, cung cấp điện phục vụ cho sinh hoạt và sản xuất, đồng thời giảm lũ cho vùng đồng bằng.</a:t>
            </a:r>
            <a:endParaRPr lang="en-US" altLang="en-US" sz="3600" b="1" kern="0" dirty="0">
              <a:solidFill>
                <a:schemeClr val="tx1">
                  <a:lumMod val="95000"/>
                  <a:lumOff val="5000"/>
                </a:schemeClr>
              </a:solidFill>
              <a:latin typeface="Cambria" panose="02040503050406030204" pitchFamily="18" charset="0"/>
              <a:ea typeface="Cambria" panose="02040503050406030204" pitchFamily="18" charset="0"/>
              <a:cs typeface="Arial"/>
              <a:sym typeface="Arial"/>
            </a:endParaRPr>
          </a:p>
        </p:txBody>
      </p:sp>
      <p:pic>
        <p:nvPicPr>
          <p:cNvPr id="4" name="Picture 3" descr="A circular image of a dam&#10;&#10;Description automatically generated">
            <a:extLst>
              <a:ext uri="{FF2B5EF4-FFF2-40B4-BE49-F238E27FC236}">
                <a16:creationId xmlns:a16="http://schemas.microsoft.com/office/drawing/2014/main" id="{5CF31199-BEA1-BF6A-C52D-85815D3904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3940" y="584792"/>
            <a:ext cx="5316278" cy="5316278"/>
          </a:xfrm>
          <a:prstGeom prst="rect">
            <a:avLst/>
          </a:prstGeom>
        </p:spPr>
      </p:pic>
    </p:spTree>
    <p:extLst>
      <p:ext uri="{BB962C8B-B14F-4D97-AF65-F5344CB8AC3E}">
        <p14:creationId xmlns:p14="http://schemas.microsoft.com/office/powerpoint/2010/main" val="4436782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5" name="Picture 4">
            <a:extLst>
              <a:ext uri="{FF2B5EF4-FFF2-40B4-BE49-F238E27FC236}">
                <a16:creationId xmlns:a16="http://schemas.microsoft.com/office/drawing/2014/main" id="{3582CADF-FED5-41CA-AEFB-8867256A4478}"/>
              </a:ext>
            </a:extLst>
          </p:cNvPr>
          <p:cNvPicPr>
            <a:picLocks noChangeAspect="1"/>
          </p:cNvPicPr>
          <p:nvPr/>
        </p:nvPicPr>
        <p:blipFill>
          <a:blip r:embed="rId4"/>
          <a:stretch>
            <a:fillRect/>
          </a:stretch>
        </p:blipFill>
        <p:spPr>
          <a:xfrm>
            <a:off x="134840" y="531628"/>
            <a:ext cx="7864644" cy="59685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Rounded Corners 5">
            <a:extLst>
              <a:ext uri="{FF2B5EF4-FFF2-40B4-BE49-F238E27FC236}">
                <a16:creationId xmlns:a16="http://schemas.microsoft.com/office/drawing/2014/main" id="{1EF47D09-05BE-6E2D-F75E-5047535EFFF5}"/>
              </a:ext>
            </a:extLst>
          </p:cNvPr>
          <p:cNvSpPr/>
          <p:nvPr/>
        </p:nvSpPr>
        <p:spPr>
          <a:xfrm>
            <a:off x="1095153" y="2275367"/>
            <a:ext cx="786810" cy="28708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FE3C502-5105-D40D-FC39-D9448349AD41}"/>
              </a:ext>
            </a:extLst>
          </p:cNvPr>
          <p:cNvSpPr/>
          <p:nvPr/>
        </p:nvSpPr>
        <p:spPr>
          <a:xfrm>
            <a:off x="1945757" y="3125972"/>
            <a:ext cx="786810" cy="28708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7CDE339B-CCE5-27EC-E857-B95D6A6D1B41}"/>
              </a:ext>
            </a:extLst>
          </p:cNvPr>
          <p:cNvSpPr/>
          <p:nvPr/>
        </p:nvSpPr>
        <p:spPr>
          <a:xfrm>
            <a:off x="3721395" y="2009553"/>
            <a:ext cx="786810" cy="44656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10F780EC-BC4D-D41B-0E04-B292130C31BC}"/>
              </a:ext>
            </a:extLst>
          </p:cNvPr>
          <p:cNvSpPr/>
          <p:nvPr/>
        </p:nvSpPr>
        <p:spPr>
          <a:xfrm>
            <a:off x="3327989" y="2913321"/>
            <a:ext cx="786810" cy="28708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E42EBBEF-34D5-231C-1095-8CF9EDADAA0E}"/>
              </a:ext>
            </a:extLst>
          </p:cNvPr>
          <p:cNvSpPr/>
          <p:nvPr/>
        </p:nvSpPr>
        <p:spPr>
          <a:xfrm>
            <a:off x="3700129" y="4104166"/>
            <a:ext cx="786810" cy="43593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1">
            <a:extLst>
              <a:ext uri="{FF2B5EF4-FFF2-40B4-BE49-F238E27FC236}">
                <a16:creationId xmlns:a16="http://schemas.microsoft.com/office/drawing/2014/main" id="{CF7B1F1E-A752-3A3A-15A8-9547F5A8824F}"/>
              </a:ext>
            </a:extLst>
          </p:cNvPr>
          <p:cNvSpPr>
            <a:spLocks noChangeArrowheads="1"/>
          </p:cNvSpPr>
          <p:nvPr/>
        </p:nvSpPr>
        <p:spPr bwMode="auto">
          <a:xfrm>
            <a:off x="8052393" y="1116419"/>
            <a:ext cx="4217580" cy="4158193"/>
          </a:xfrm>
          <a:prstGeom prst="roundRect">
            <a:avLst/>
          </a:prstGeom>
          <a:solidFill>
            <a:schemeClr val="bg1"/>
          </a:solidFill>
          <a:ln>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Lai Châu.</a:t>
            </a:r>
          </a:p>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Sơn La.</a:t>
            </a:r>
          </a:p>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Thác Bà.</a:t>
            </a:r>
          </a:p>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Hòa Bình.</a:t>
            </a:r>
          </a:p>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Tuyên Quang.</a:t>
            </a:r>
            <a:endParaRPr lang="en-US" altLang="en-US" sz="2400" b="1" kern="0" dirty="0">
              <a:solidFill>
                <a:srgbClr val="FF0000"/>
              </a:solidFill>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40717032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down)">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down)">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ipe(down)">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6" grpId="0" animBg="1"/>
      <p:bldP spid="29" grpId="0" animBg="1"/>
      <p:bldP spid="30" grpId="0" animBg="1"/>
      <p:bldP spid="31" grpId="0" uiExpan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3278035" y="2121121"/>
            <a:ext cx="5637917" cy="2991678"/>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12" name="矩形 11"/>
          <p:cNvSpPr/>
          <p:nvPr/>
        </p:nvSpPr>
        <p:spPr>
          <a:xfrm>
            <a:off x="3090627" y="1950720"/>
            <a:ext cx="6012733" cy="33324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pic>
        <p:nvPicPr>
          <p:cNvPr id="2" name="Picture 1">
            <a:extLst>
              <a:ext uri="{FF2B5EF4-FFF2-40B4-BE49-F238E27FC236}">
                <a16:creationId xmlns:a16="http://schemas.microsoft.com/office/drawing/2014/main" id="{17E996C7-38A5-9C62-5E21-9AB53ED5D3D2}"/>
              </a:ext>
            </a:extLst>
          </p:cNvPr>
          <p:cNvPicPr>
            <a:picLocks noChangeAspect="1"/>
          </p:cNvPicPr>
          <p:nvPr/>
        </p:nvPicPr>
        <p:blipFill>
          <a:blip r:embed="rId3"/>
          <a:stretch>
            <a:fillRect/>
          </a:stretch>
        </p:blipFill>
        <p:spPr>
          <a:xfrm>
            <a:off x="3908880" y="2261501"/>
            <a:ext cx="4145639" cy="2639797"/>
          </a:xfrm>
          <a:prstGeom prst="rect">
            <a:avLst/>
          </a:prstGeom>
        </p:spPr>
      </p:pic>
    </p:spTree>
    <p:extLst>
      <p:ext uri="{BB962C8B-B14F-4D97-AF65-F5344CB8AC3E}">
        <p14:creationId xmlns:p14="http://schemas.microsoft.com/office/powerpoint/2010/main" val="21896988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F0C9C5A-C1A3-9C93-A2F3-5B5C53E61B9F}"/>
              </a:ext>
            </a:extLst>
          </p:cNvPr>
          <p:cNvSpPr txBox="1">
            <a:spLocks noChangeArrowheads="1"/>
          </p:cNvSpPr>
          <p:nvPr/>
        </p:nvSpPr>
        <p:spPr>
          <a:xfrm>
            <a:off x="1492988" y="1150706"/>
            <a:ext cx="9686925" cy="2372437"/>
          </a:xfrm>
          <a:prstGeom prst="rect">
            <a:avLst/>
          </a:prstGeom>
          <a:solidFill>
            <a:schemeClr val="accent2">
              <a:lumMod val="60000"/>
              <a:lumOff val="40000"/>
            </a:schemeClr>
          </a:solidFill>
          <a:ln w="28575">
            <a:solidFill>
              <a:schemeClr val="bg2">
                <a:lumMod val="25000"/>
              </a:schemeClr>
            </a:solidFill>
            <a:miter lim="800000"/>
            <a:headEnd/>
            <a:tailEnd/>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vi-VN" altLang="en-US" sz="4000" b="1" dirty="0">
                <a:solidFill>
                  <a:prstClr val="black">
                    <a:lumMod val="95000"/>
                    <a:lumOff val="5000"/>
                  </a:prstClr>
                </a:solidFill>
                <a:latin typeface="Cambria" panose="02040503050406030204" pitchFamily="18" charset="0"/>
                <a:ea typeface="Cambria" panose="02040503050406030204" pitchFamily="18" charset="0"/>
              </a:rPr>
              <a:t>Mô tả (viết hoặc vẽ) cách thức khai thác tự nhiên (làm ruộng bậc thang, xây dựng công trình thủy điện) ở vùng Trung du và miền núi Bắc Bộ.</a:t>
            </a:r>
            <a:endParaRPr kumimoji="0" lang="en-US" altLang="en-US" sz="40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j-cs"/>
            </a:endParaRPr>
          </a:p>
        </p:txBody>
      </p:sp>
      <p:pic>
        <p:nvPicPr>
          <p:cNvPr id="5" name="Graphic 4">
            <a:extLst>
              <a:ext uri="{FF2B5EF4-FFF2-40B4-BE49-F238E27FC236}">
                <a16:creationId xmlns:a16="http://schemas.microsoft.com/office/drawing/2014/main" id="{F64015A6-C08B-2ACE-7458-8710585324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6751" y="3615071"/>
            <a:ext cx="2580085" cy="2757378"/>
          </a:xfrm>
          <a:prstGeom prst="rect">
            <a:avLst/>
          </a:prstGeom>
        </p:spPr>
      </p:pic>
      <p:sp>
        <p:nvSpPr>
          <p:cNvPr id="2" name="TextBox 1">
            <a:extLst>
              <a:ext uri="{FF2B5EF4-FFF2-40B4-BE49-F238E27FC236}">
                <a16:creationId xmlns:a16="http://schemas.microsoft.com/office/drawing/2014/main" id="{1E68F2CF-44CC-D626-15A2-494A51B77B05}"/>
              </a:ext>
            </a:extLst>
          </p:cNvPr>
          <p:cNvSpPr txBox="1"/>
          <p:nvPr/>
        </p:nvSpPr>
        <p:spPr>
          <a:xfrm>
            <a:off x="4017196" y="4027470"/>
            <a:ext cx="6904233" cy="1569660"/>
          </a:xfrm>
          <a:prstGeom prst="rect">
            <a:avLst/>
          </a:prstGeom>
          <a:noFill/>
        </p:spPr>
        <p:txBody>
          <a:bodyPr wrap="square" rtlCol="0">
            <a:spAutoFit/>
          </a:bodyPr>
          <a:lstStyle/>
          <a:p>
            <a:pPr algn="just"/>
            <a:r>
              <a:rPr lang="en-US" sz="3200" b="1" i="1" dirty="0" err="1">
                <a:solidFill>
                  <a:srgbClr val="FF0000"/>
                </a:solidFill>
                <a:latin typeface="Calibri" panose="020F0502020204030204" pitchFamily="34" charset="0"/>
                <a:cs typeface="Calibri" panose="020F0502020204030204" pitchFamily="34" charset="0"/>
              </a:rPr>
              <a:t>Gợi</a:t>
            </a:r>
            <a:r>
              <a:rPr lang="en-US" sz="3200" b="1" i="1" dirty="0">
                <a:solidFill>
                  <a:srgbClr val="FF0000"/>
                </a:solidFill>
                <a:latin typeface="Calibri" panose="020F0502020204030204" pitchFamily="34" charset="0"/>
                <a:cs typeface="Calibri" panose="020F0502020204030204" pitchFamily="34" charset="0"/>
              </a:rPr>
              <a:t> ý: </a:t>
            </a:r>
            <a:r>
              <a:rPr lang="en-US" sz="3200" b="1" i="1" dirty="0" err="1">
                <a:solidFill>
                  <a:srgbClr val="FF0000"/>
                </a:solidFill>
                <a:latin typeface="Calibri" panose="020F0502020204030204" pitchFamily="34" charset="0"/>
                <a:cs typeface="Calibri" panose="020F0502020204030204" pitchFamily="34" charset="0"/>
              </a:rPr>
              <a:t>Vẽ</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theo</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các</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tiêu</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chí</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điều</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kiện</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để</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khai</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thác</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cách</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thức</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khai</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thác</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tác</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dụng</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vai</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trò</a:t>
            </a:r>
            <a:r>
              <a:rPr lang="en-US" sz="3200" b="1" i="1" dirty="0">
                <a:solidFill>
                  <a:srgbClr val="FF000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90040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云形 30">
            <a:extLst>
              <a:ext uri="{FF2B5EF4-FFF2-40B4-BE49-F238E27FC236}">
                <a16:creationId xmlns:a16="http://schemas.microsoft.com/office/drawing/2014/main" id="{1ECC6495-A3CE-4F32-8BF9-A5950C2A1B0B}"/>
              </a:ext>
            </a:extLst>
          </p:cNvPr>
          <p:cNvSpPr/>
          <p:nvPr/>
        </p:nvSpPr>
        <p:spPr>
          <a:xfrm>
            <a:off x="2775099" y="1122567"/>
            <a:ext cx="6539022" cy="4183080"/>
          </a:xfrm>
          <a:prstGeom prst="cloud">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10" name="图片 9">
            <a:extLst>
              <a:ext uri="{FF2B5EF4-FFF2-40B4-BE49-F238E27FC236}">
                <a16:creationId xmlns:a16="http://schemas.microsoft.com/office/drawing/2014/main" id="{F7E6BC58-AED1-4EF4-9BDE-33AE26334D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127" t="1329" r="4993" b="80004"/>
          <a:stretch/>
        </p:blipFill>
        <p:spPr>
          <a:xfrm>
            <a:off x="442813" y="735418"/>
            <a:ext cx="2362200" cy="1280160"/>
          </a:xfrm>
          <a:prstGeom prst="rect">
            <a:avLst/>
          </a:prstGeom>
        </p:spPr>
      </p:pic>
      <p:pic>
        <p:nvPicPr>
          <p:cNvPr id="11" name="图片 10">
            <a:extLst>
              <a:ext uri="{FF2B5EF4-FFF2-40B4-BE49-F238E27FC236}">
                <a16:creationId xmlns:a16="http://schemas.microsoft.com/office/drawing/2014/main" id="{7E68FBDE-CA38-4FFF-B31C-8D8471726CFF}"/>
              </a:ext>
            </a:extLst>
          </p:cNvPr>
          <p:cNvPicPr>
            <a:picLocks noChangeAspect="1"/>
          </p:cNvPicPr>
          <p:nvPr/>
        </p:nvPicPr>
        <p:blipFill rotWithShape="1">
          <a:blip r:embed="rId5">
            <a:extLst>
              <a:ext uri="{28A0092B-C50C-407E-A947-70E740481C1C}">
                <a14:useLocalDpi xmlns:a14="http://schemas.microsoft.com/office/drawing/2010/main" val="0"/>
              </a:ext>
            </a:extLst>
          </a:blip>
          <a:srcRect l="77761" t="1329" r="14133" b="88065"/>
          <a:stretch/>
        </p:blipFill>
        <p:spPr>
          <a:xfrm>
            <a:off x="8570216" y="0"/>
            <a:ext cx="2051094" cy="1470837"/>
          </a:xfrm>
          <a:prstGeom prst="rect">
            <a:avLst/>
          </a:prstGeom>
        </p:spPr>
      </p:pic>
      <p:pic>
        <p:nvPicPr>
          <p:cNvPr id="13" name="图片 12">
            <a:extLst>
              <a:ext uri="{FF2B5EF4-FFF2-40B4-BE49-F238E27FC236}">
                <a16:creationId xmlns:a16="http://schemas.microsoft.com/office/drawing/2014/main" id="{9597BE2D-A049-43DC-A681-72632CCF69CB}"/>
              </a:ext>
            </a:extLst>
          </p:cNvPr>
          <p:cNvPicPr>
            <a:picLocks noChangeAspect="1"/>
          </p:cNvPicPr>
          <p:nvPr/>
        </p:nvPicPr>
        <p:blipFill rotWithShape="1">
          <a:blip r:embed="rId6">
            <a:extLst>
              <a:ext uri="{28A0092B-C50C-407E-A947-70E740481C1C}">
                <a14:useLocalDpi xmlns:a14="http://schemas.microsoft.com/office/drawing/2010/main" val="0"/>
              </a:ext>
            </a:extLst>
          </a:blip>
          <a:srcRect l="85429" t="8081" r="6051" b="81084"/>
          <a:stretch/>
        </p:blipFill>
        <p:spPr>
          <a:xfrm>
            <a:off x="10270184" y="431450"/>
            <a:ext cx="1770468" cy="1234141"/>
          </a:xfrm>
          <a:prstGeom prst="rect">
            <a:avLst/>
          </a:prstGeom>
        </p:spPr>
      </p:pic>
      <p:pic>
        <p:nvPicPr>
          <p:cNvPr id="3" name="Picture 2">
            <a:extLst>
              <a:ext uri="{FF2B5EF4-FFF2-40B4-BE49-F238E27FC236}">
                <a16:creationId xmlns:a16="http://schemas.microsoft.com/office/drawing/2014/main" id="{D7EC70FA-051F-4A95-A768-B6E30B9FD9C3}"/>
              </a:ext>
            </a:extLst>
          </p:cNvPr>
          <p:cNvPicPr>
            <a:picLocks noChangeAspect="1"/>
          </p:cNvPicPr>
          <p:nvPr/>
        </p:nvPicPr>
        <p:blipFill>
          <a:blip r:embed="rId7"/>
          <a:stretch>
            <a:fillRect/>
          </a:stretch>
        </p:blipFill>
        <p:spPr>
          <a:xfrm>
            <a:off x="3527873" y="1369101"/>
            <a:ext cx="5114987" cy="3694496"/>
          </a:xfrm>
          <a:prstGeom prst="rect">
            <a:avLst/>
          </a:prstGeom>
        </p:spPr>
      </p:pic>
    </p:spTree>
    <p:extLst>
      <p:ext uri="{BB962C8B-B14F-4D97-AF65-F5344CB8AC3E}">
        <p14:creationId xmlns:p14="http://schemas.microsoft.com/office/powerpoint/2010/main" val="38554924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png" descr="A diagram of a diagram&#10;&#10;Description automatically generated">
            <a:extLst>
              <a:ext uri="{FF2B5EF4-FFF2-40B4-BE49-F238E27FC236}">
                <a16:creationId xmlns:a16="http://schemas.microsoft.com/office/drawing/2014/main" id="{8532972E-2990-AD6F-FD7E-2390125592F5}"/>
              </a:ext>
            </a:extLst>
          </p:cNvPr>
          <p:cNvPicPr/>
          <p:nvPr/>
        </p:nvPicPr>
        <p:blipFill>
          <a:blip r:embed="rId2"/>
          <a:srcRect/>
          <a:stretch>
            <a:fillRect/>
          </a:stretch>
        </p:blipFill>
        <p:spPr>
          <a:xfrm>
            <a:off x="2317899" y="542260"/>
            <a:ext cx="6764456" cy="5385929"/>
          </a:xfrm>
          <a:prstGeom prst="rect">
            <a:avLst/>
          </a:prstGeom>
          <a:ln/>
        </p:spPr>
      </p:pic>
      <p:sp>
        <p:nvSpPr>
          <p:cNvPr id="5" name="TextBox 4">
            <a:extLst>
              <a:ext uri="{FF2B5EF4-FFF2-40B4-BE49-F238E27FC236}">
                <a16:creationId xmlns:a16="http://schemas.microsoft.com/office/drawing/2014/main" id="{C2B85372-F9C7-60D6-79A8-E47A9F339652}"/>
              </a:ext>
            </a:extLst>
          </p:cNvPr>
          <p:cNvSpPr txBox="1"/>
          <p:nvPr/>
        </p:nvSpPr>
        <p:spPr>
          <a:xfrm>
            <a:off x="750013" y="503434"/>
            <a:ext cx="2075380" cy="707886"/>
          </a:xfrm>
          <a:prstGeom prst="rect">
            <a:avLst/>
          </a:prstGeom>
          <a:noFill/>
        </p:spPr>
        <p:txBody>
          <a:bodyPr wrap="square" rtlCol="0">
            <a:spAutoFit/>
          </a:bodyPr>
          <a:lstStyle/>
          <a:p>
            <a:r>
              <a:rPr lang="en-US" sz="4000" i="1" dirty="0" err="1">
                <a:latin typeface="Calibri" panose="020F0502020204030204" pitchFamily="34" charset="0"/>
                <a:cs typeface="Calibri" panose="020F0502020204030204" pitchFamily="34" charset="0"/>
              </a:rPr>
              <a:t>Ví</a:t>
            </a:r>
            <a:r>
              <a:rPr lang="en-US" sz="4000" i="1" dirty="0">
                <a:latin typeface="Calibri" panose="020F0502020204030204" pitchFamily="34" charset="0"/>
                <a:cs typeface="Calibri" panose="020F0502020204030204" pitchFamily="34" charset="0"/>
              </a:rPr>
              <a:t> </a:t>
            </a:r>
            <a:r>
              <a:rPr lang="en-US" sz="4000" i="1" dirty="0" err="1">
                <a:latin typeface="Calibri" panose="020F0502020204030204" pitchFamily="34" charset="0"/>
                <a:cs typeface="Calibri" panose="020F0502020204030204" pitchFamily="34" charset="0"/>
              </a:rPr>
              <a:t>dụ</a:t>
            </a:r>
            <a:r>
              <a:rPr lang="en-US" sz="4000" i="1"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426378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2" name="图片 2">
            <a:extLst>
              <a:ext uri="{FF2B5EF4-FFF2-40B4-BE49-F238E27FC236}">
                <a16:creationId xmlns:a16="http://schemas.microsoft.com/office/drawing/2014/main" id="{CB6483CF-6300-FE7C-79FE-99866D2EEF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6119" y="-338328"/>
            <a:ext cx="11150602" cy="6858000"/>
          </a:xfrm>
          <a:prstGeom prst="rect">
            <a:avLst/>
          </a:prstGeom>
        </p:spPr>
      </p:pic>
      <p:pic>
        <p:nvPicPr>
          <p:cNvPr id="3" name="Picture 2">
            <a:extLst>
              <a:ext uri="{FF2B5EF4-FFF2-40B4-BE49-F238E27FC236}">
                <a16:creationId xmlns:a16="http://schemas.microsoft.com/office/drawing/2014/main" id="{16C57E45-FC89-758C-6912-824AF3F8CDB1}"/>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251384" y="1162669"/>
            <a:ext cx="3274454" cy="5869067"/>
          </a:xfrm>
          <a:prstGeom prst="rect">
            <a:avLst/>
          </a:prstGeom>
        </p:spPr>
      </p:pic>
      <p:sp>
        <p:nvSpPr>
          <p:cNvPr id="4" name="Text Box 9">
            <a:extLst>
              <a:ext uri="{FF2B5EF4-FFF2-40B4-BE49-F238E27FC236}">
                <a16:creationId xmlns:a16="http://schemas.microsoft.com/office/drawing/2014/main" id="{F912BF9F-4C3F-484C-AB78-DAD1CCA55C1B}"/>
              </a:ext>
            </a:extLst>
          </p:cNvPr>
          <p:cNvSpPr txBox="1">
            <a:spLocks noChangeArrowheads="1"/>
          </p:cNvSpPr>
          <p:nvPr/>
        </p:nvSpPr>
        <p:spPr bwMode="auto">
          <a:xfrm>
            <a:off x="4818336" y="2356725"/>
            <a:ext cx="583324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FontTx/>
              <a:buChar char="-"/>
            </a:pP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Về</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nhà</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xem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lại</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bài</a:t>
            </a:r>
            <a:r>
              <a:rPr lang="vi-VN" sz="4000" b="1" dirty="0">
                <a:latin typeface="Calibri" panose="020F0502020204030204" pitchFamily="34" charset="0"/>
                <a:cs typeface="Calibri" panose="020F0502020204030204" pitchFamily="34" charset="0"/>
              </a:rPr>
              <a:t>.</a:t>
            </a:r>
            <a:endParaRPr lang="en-US" sz="4000" b="1" dirty="0">
              <a:latin typeface="Calibri" panose="020F0502020204030204" pitchFamily="34" charset="0"/>
              <a:cs typeface="Calibri" panose="020F0502020204030204" pitchFamily="34" charset="0"/>
            </a:endParaRPr>
          </a:p>
          <a:p>
            <a:pPr eaLnBrk="1" hangingPunct="1">
              <a:spcBef>
                <a:spcPct val="50000"/>
              </a:spcBef>
              <a:buFont typeface="Wingdings 2" pitchFamily="18" charset="2"/>
              <a:buNone/>
            </a:pP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Chuẩn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bị</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Tiết</a:t>
            </a:r>
            <a:r>
              <a:rPr lang="en-US" sz="4000" b="1" dirty="0">
                <a:latin typeface="Calibri" panose="020F0502020204030204" pitchFamily="34" charset="0"/>
                <a:cs typeface="Calibri" panose="020F0502020204030204" pitchFamily="34" charset="0"/>
              </a:rPr>
              <a:t> 3 </a:t>
            </a:r>
            <a:r>
              <a:rPr lang="en-US" sz="4000" b="1" dirty="0" err="1">
                <a:latin typeface="Calibri" panose="020F0502020204030204" pitchFamily="34" charset="0"/>
                <a:cs typeface="Calibri" panose="020F0502020204030204" pitchFamily="34" charset="0"/>
              </a:rPr>
              <a:t>của</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bài</a:t>
            </a:r>
            <a:endParaRPr lang="en-US" sz="4000" b="1"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62ED2D5A-7EE9-B832-B2E3-258ECAA5E538}"/>
              </a:ext>
            </a:extLst>
          </p:cNvPr>
          <p:cNvPicPr>
            <a:picLocks noChangeAspect="1"/>
          </p:cNvPicPr>
          <p:nvPr/>
        </p:nvPicPr>
        <p:blipFill>
          <a:blip r:embed="rId7"/>
          <a:stretch>
            <a:fillRect/>
          </a:stretch>
        </p:blipFill>
        <p:spPr>
          <a:xfrm>
            <a:off x="4428861" y="1261816"/>
            <a:ext cx="6096528" cy="1286367"/>
          </a:xfrm>
          <a:prstGeom prst="rect">
            <a:avLst/>
          </a:prstGeom>
        </p:spPr>
      </p:pic>
    </p:spTree>
    <p:extLst>
      <p:ext uri="{BB962C8B-B14F-4D97-AF65-F5344CB8AC3E}">
        <p14:creationId xmlns:p14="http://schemas.microsoft.com/office/powerpoint/2010/main" val="15767702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D84AFB-AD3D-91C4-BA22-A98B736FA98A}"/>
              </a:ext>
            </a:extLst>
          </p:cNvPr>
          <p:cNvPicPr>
            <a:picLocks noChangeAspect="1"/>
          </p:cNvPicPr>
          <p:nvPr/>
        </p:nvPicPr>
        <p:blipFill>
          <a:blip r:embed="rId2"/>
          <a:stretch>
            <a:fillRect/>
          </a:stretch>
        </p:blipFill>
        <p:spPr>
          <a:xfrm>
            <a:off x="3410145" y="1052623"/>
            <a:ext cx="7994688" cy="2812291"/>
          </a:xfrm>
          <a:prstGeom prst="rect">
            <a:avLst/>
          </a:prstGeom>
        </p:spPr>
      </p:pic>
    </p:spTree>
    <p:extLst>
      <p:ext uri="{BB962C8B-B14F-4D97-AF65-F5344CB8AC3E}">
        <p14:creationId xmlns:p14="http://schemas.microsoft.com/office/powerpoint/2010/main" val="4051644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948BFD-9C59-9C44-B577-1F0F3D897E7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45568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1254642" y="1395303"/>
            <a:ext cx="10813311" cy="2964149"/>
          </a:xfrm>
          <a:prstGeom prst="roundRect">
            <a:avLst>
              <a:gd name="adj" fmla="val 7227"/>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52" name="Group 51"/>
          <p:cNvGrpSpPr/>
          <p:nvPr/>
        </p:nvGrpSpPr>
        <p:grpSpPr>
          <a:xfrm>
            <a:off x="2755390" y="421636"/>
            <a:ext cx="8454652" cy="1456205"/>
            <a:chOff x="1871981" y="421635"/>
            <a:chExt cx="8454652" cy="1456205"/>
          </a:xfrm>
          <a:solidFill>
            <a:srgbClr val="FFC000"/>
          </a:solidFill>
        </p:grpSpPr>
        <p:grpSp>
          <p:nvGrpSpPr>
            <p:cNvPr id="6" name="Group 5"/>
            <p:cNvGrpSpPr/>
            <p:nvPr/>
          </p:nvGrpSpPr>
          <p:grpSpPr>
            <a:xfrm>
              <a:off x="1871981" y="421635"/>
              <a:ext cx="8454652" cy="1456205"/>
              <a:chOff x="2677206" y="1838325"/>
              <a:chExt cx="7124700" cy="1227138"/>
            </a:xfrm>
            <a:grpFill/>
          </p:grpSpPr>
          <p:sp>
            <p:nvSpPr>
              <p:cNvPr id="7" name="Freeform 1125"/>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Freeform 1126"/>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Freeform 1127"/>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Freeform 1130"/>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Freeform 1131"/>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Freeform 1132"/>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Freeform 1133"/>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Freeform 1134"/>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Freeform 1135"/>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Freeform 1137"/>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Freeform 1138"/>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Freeform 1139"/>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Freeform 1140"/>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Freeform 1141"/>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Freeform 1142"/>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Freeform 1143"/>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Freeform 1144"/>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Freeform 1145"/>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Freeform 1146"/>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Freeform 1147"/>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Freeform 1148"/>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 name="Freeform 1149"/>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 name="Freeform 1150"/>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Freeform 1151"/>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Freeform 1152"/>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 name="Freeform 1153"/>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 name="Freeform 1154"/>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 name="Freeform 1155"/>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 name="Freeform 1156"/>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Freeform 1157"/>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 name="Freeform 1158"/>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 name="Freeform 1159"/>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 name="Freeform 1160"/>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Freeform 1161"/>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 name="Freeform 1162"/>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46" name="TextBox 45"/>
            <p:cNvSpPr txBox="1"/>
            <p:nvPr/>
          </p:nvSpPr>
          <p:spPr>
            <a:xfrm>
              <a:off x="4036282" y="707642"/>
              <a:ext cx="3810520" cy="707886"/>
            </a:xfrm>
            <a:prstGeom prst="rect">
              <a:avLst/>
            </a:prstGeom>
            <a:grp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HỎI </a:t>
              </a: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51" name="Rectangle 50"/>
          <p:cNvSpPr/>
          <p:nvPr/>
        </p:nvSpPr>
        <p:spPr>
          <a:xfrm>
            <a:off x="1626781" y="1651780"/>
            <a:ext cx="10565219" cy="2574294"/>
          </a:xfrm>
          <a:prstGeom prst="rect">
            <a:avLst/>
          </a:prstGeom>
        </p:spPr>
        <p:txBody>
          <a:bodyPr wrap="square">
            <a:spAutoFit/>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Sắp</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xếp</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các</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chữ</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cái</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sau</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thành</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t</a:t>
            </a:r>
            <a:r>
              <a:rPr kumimoji="0" lang="vi-VN"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ên</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vi-VN"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một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dân</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tộc</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phổ</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biến</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ở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vùng</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Trung du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và</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miền</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núi</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Bắc</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bộ</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377" rtl="0" eaLnBrk="1" fontAlgn="auto" latinLnBrk="0" hangingPunct="1">
              <a:lnSpc>
                <a:spcPct val="150000"/>
              </a:lnSpc>
              <a:spcBef>
                <a:spcPts val="0"/>
              </a:spcBef>
              <a:spcAft>
                <a:spcPts val="0"/>
              </a:spcAft>
              <a:buClrTx/>
              <a:buSzTx/>
              <a:buFontTx/>
              <a:buNone/>
              <a:tabLst/>
              <a:defRPr/>
            </a:pPr>
            <a:r>
              <a:rPr lang="en-US" sz="3733" b="1" dirty="0">
                <a:solidFill>
                  <a:prstClr val="white">
                    <a:lumMod val="95000"/>
                  </a:prstClr>
                </a:solidFill>
                <a:latin typeface="Times New Roman" panose="02020603050405020304" pitchFamily="18" charset="0"/>
                <a:cs typeface="Times New Roman" panose="02020603050405020304" pitchFamily="18" charset="0"/>
              </a:rPr>
              <a:t>ư</a:t>
            </a:r>
            <a:r>
              <a:rPr kumimoji="0" lang="vi-VN"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lang="en-US" sz="3733" b="1" noProof="0" dirty="0">
                <a:solidFill>
                  <a:prstClr val="white">
                    <a:lumMod val="95000"/>
                  </a:prstClr>
                </a:solidFill>
                <a:latin typeface="Times New Roman" panose="02020603050405020304" pitchFamily="18" charset="0"/>
                <a:cs typeface="Times New Roman" panose="02020603050405020304" pitchFamily="18" charset="0"/>
              </a:rPr>
              <a:t>ờ</a:t>
            </a:r>
            <a:r>
              <a:rPr kumimoji="0" lang="vi-VN"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n</a:t>
            </a:r>
            <a:r>
              <a:rPr kumimoji="0" lang="vi-VN"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lang="en-US" sz="3733" b="1" dirty="0">
                <a:solidFill>
                  <a:prstClr val="white">
                    <a:lumMod val="95000"/>
                  </a:prstClr>
                </a:solidFill>
                <a:latin typeface="Times New Roman" panose="02020603050405020304" pitchFamily="18" charset="0"/>
                <a:cs typeface="Times New Roman" panose="02020603050405020304" pitchFamily="18" charset="0"/>
              </a:rPr>
              <a:t>M</a:t>
            </a:r>
            <a:r>
              <a:rPr kumimoji="0" lang="vi-VN"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lang="en-US" sz="3733" b="1" dirty="0">
                <a:solidFill>
                  <a:prstClr val="white">
                    <a:lumMod val="95000"/>
                  </a:prstClr>
                </a:solidFill>
                <a:latin typeface="Times New Roman" panose="02020603050405020304" pitchFamily="18" charset="0"/>
                <a:cs typeface="Times New Roman" panose="02020603050405020304" pitchFamily="18" charset="0"/>
              </a:rPr>
              <a:t>g</a:t>
            </a:r>
            <a:r>
              <a:rPr kumimoji="0" lang="vi-VN"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p>
        </p:txBody>
      </p:sp>
      <p:pic>
        <p:nvPicPr>
          <p:cNvPr id="49" name="Picture 48">
            <a:extLst>
              <a:ext uri="{FF2B5EF4-FFF2-40B4-BE49-F238E27FC236}">
                <a16:creationId xmlns:a16="http://schemas.microsoft.com/office/drawing/2014/main" id="{2773B7EA-82A8-6645-B36E-C6BE99703A34}"/>
              </a:ext>
            </a:extLst>
          </p:cNvPr>
          <p:cNvPicPr>
            <a:picLocks noChangeAspect="1"/>
          </p:cNvPicPr>
          <p:nvPr/>
        </p:nvPicPr>
        <p:blipFill>
          <a:blip r:embed="rId3"/>
          <a:stretch>
            <a:fillRect/>
          </a:stretch>
        </p:blipFill>
        <p:spPr>
          <a:xfrm>
            <a:off x="109232" y="193486"/>
            <a:ext cx="2556591" cy="1669774"/>
          </a:xfrm>
          <a:prstGeom prst="rect">
            <a:avLst/>
          </a:prstGeom>
        </p:spPr>
      </p:pic>
      <p:sp>
        <p:nvSpPr>
          <p:cNvPr id="2" name="Hộp Văn bản 1">
            <a:extLst>
              <a:ext uri="{FF2B5EF4-FFF2-40B4-BE49-F238E27FC236}">
                <a16:creationId xmlns:a16="http://schemas.microsoft.com/office/drawing/2014/main" id="{9C14C173-D0CB-4090-A71D-1518E1AF00ED}"/>
              </a:ext>
            </a:extLst>
          </p:cNvPr>
          <p:cNvSpPr txBox="1"/>
          <p:nvPr/>
        </p:nvSpPr>
        <p:spPr>
          <a:xfrm>
            <a:off x="5466735" y="4611329"/>
            <a:ext cx="376575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Mường</a:t>
            </a:r>
            <a:endParaRPr kumimoji="0" lang="en-US" sz="54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525862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1"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1339702" y="1395303"/>
            <a:ext cx="10590028" cy="2964149"/>
          </a:xfrm>
          <a:prstGeom prst="roundRect">
            <a:avLst>
              <a:gd name="adj" fmla="val 7227"/>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52" name="Group 51"/>
          <p:cNvGrpSpPr/>
          <p:nvPr/>
        </p:nvGrpSpPr>
        <p:grpSpPr>
          <a:xfrm>
            <a:off x="2972364" y="421636"/>
            <a:ext cx="8454652" cy="1456205"/>
            <a:chOff x="1871981" y="421635"/>
            <a:chExt cx="8454652" cy="1456205"/>
          </a:xfrm>
          <a:solidFill>
            <a:srgbClr val="FFC000"/>
          </a:solidFill>
        </p:grpSpPr>
        <p:grpSp>
          <p:nvGrpSpPr>
            <p:cNvPr id="6" name="Group 5"/>
            <p:cNvGrpSpPr/>
            <p:nvPr/>
          </p:nvGrpSpPr>
          <p:grpSpPr>
            <a:xfrm>
              <a:off x="1871981" y="421635"/>
              <a:ext cx="8454652" cy="1456205"/>
              <a:chOff x="2677206" y="1838325"/>
              <a:chExt cx="7124700" cy="1227138"/>
            </a:xfrm>
            <a:grpFill/>
          </p:grpSpPr>
          <p:sp>
            <p:nvSpPr>
              <p:cNvPr id="7" name="Freeform 1125"/>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Freeform 1126"/>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Freeform 1127"/>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Freeform 1130"/>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Freeform 1131"/>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Freeform 1132"/>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Freeform 1133"/>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Freeform 1134"/>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Freeform 1135"/>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Freeform 1137"/>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Freeform 1138"/>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Freeform 1139"/>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Freeform 1140"/>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Freeform 1141"/>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Freeform 1142"/>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Freeform 1143"/>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Freeform 1144"/>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Freeform 1145"/>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Freeform 1146"/>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Freeform 1147"/>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Freeform 1148"/>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 name="Freeform 1149"/>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 name="Freeform 1150"/>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Freeform 1151"/>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Freeform 1152"/>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 name="Freeform 1153"/>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 name="Freeform 1154"/>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 name="Freeform 1155"/>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 name="Freeform 1156"/>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Freeform 1157"/>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 name="Freeform 1158"/>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 name="Freeform 1159"/>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 name="Freeform 1160"/>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Freeform 1161"/>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 name="Freeform 1162"/>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46" name="TextBox 45"/>
            <p:cNvSpPr txBox="1"/>
            <p:nvPr/>
          </p:nvSpPr>
          <p:spPr>
            <a:xfrm>
              <a:off x="4036282" y="707642"/>
              <a:ext cx="3810520" cy="707886"/>
            </a:xfrm>
            <a:prstGeom prst="rect">
              <a:avLst/>
            </a:prstGeom>
            <a:grp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HỎI </a:t>
              </a: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51" name="Rectangle 50"/>
          <p:cNvSpPr/>
          <p:nvPr/>
        </p:nvSpPr>
        <p:spPr>
          <a:xfrm>
            <a:off x="1892595" y="1770462"/>
            <a:ext cx="9208443" cy="2485745"/>
          </a:xfrm>
          <a:prstGeom prst="rect">
            <a:avLst/>
          </a:prstGeom>
        </p:spPr>
        <p:txBody>
          <a:bodyPr wrap="square">
            <a:spAutoFit/>
          </a:bodyPr>
          <a:lstStyle/>
          <a:p>
            <a:pPr marL="0" marR="0" lvl="0" indent="0" algn="just" defTabSz="914377"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Sắp</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xếp</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các</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chữ</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cái</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sau</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thành</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vi-VN"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tên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một</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tỉnh</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mật</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độ</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dân</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số</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trên</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400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người</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/km2:</a:t>
            </a:r>
            <a:endParaRPr lang="en-US" sz="3600" b="1" dirty="0">
              <a:solidFill>
                <a:prstClr val="white">
                  <a:lumMod val="95000"/>
                </a:prstClr>
              </a:solidFill>
              <a:latin typeface="Times New Roman" panose="02020603050405020304" pitchFamily="18" charset="0"/>
              <a:cs typeface="Times New Roman" panose="02020603050405020304" pitchFamily="18" charset="0"/>
            </a:endParaRPr>
          </a:p>
          <a:p>
            <a:pPr lvl="0" algn="ctr" defTabSz="914377">
              <a:lnSpc>
                <a:spcPct val="150000"/>
              </a:lnSpc>
              <a:defRPr/>
            </a:pPr>
            <a:r>
              <a:rPr lang="en-US" sz="3600" b="1" dirty="0">
                <a:solidFill>
                  <a:prstClr val="white">
                    <a:lumMod val="95000"/>
                  </a:prstClr>
                </a:solidFill>
                <a:latin typeface="Times New Roman" panose="02020603050405020304" pitchFamily="18" charset="0"/>
                <a:cs typeface="Times New Roman" panose="02020603050405020304" pitchFamily="18" charset="0"/>
              </a:rPr>
              <a:t>H, ú, P, ọ, h, </a:t>
            </a:r>
            <a:r>
              <a:rPr lang="en-US" sz="3600" b="1" noProof="0" dirty="0">
                <a:solidFill>
                  <a:prstClr val="white">
                    <a:lumMod val="95000"/>
                  </a:prstClr>
                </a:solidFill>
                <a:latin typeface="Times New Roman" panose="02020603050405020304" pitchFamily="18" charset="0"/>
                <a:cs typeface="Times New Roman" panose="02020603050405020304" pitchFamily="18" charset="0"/>
              </a:rPr>
              <a:t>T</a:t>
            </a:r>
            <a:endPar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endParaRPr>
          </a:p>
        </p:txBody>
      </p:sp>
      <p:pic>
        <p:nvPicPr>
          <p:cNvPr id="53" name="Picture 52">
            <a:extLst>
              <a:ext uri="{FF2B5EF4-FFF2-40B4-BE49-F238E27FC236}">
                <a16:creationId xmlns:a16="http://schemas.microsoft.com/office/drawing/2014/main" id="{E0C303EB-0B9C-784E-B4F1-74DE36BC8D5F}"/>
              </a:ext>
            </a:extLst>
          </p:cNvPr>
          <p:cNvPicPr>
            <a:picLocks noChangeAspect="1"/>
          </p:cNvPicPr>
          <p:nvPr/>
        </p:nvPicPr>
        <p:blipFill>
          <a:blip r:embed="rId3"/>
          <a:stretch>
            <a:fillRect/>
          </a:stretch>
        </p:blipFill>
        <p:spPr>
          <a:xfrm>
            <a:off x="0" y="0"/>
            <a:ext cx="2556591" cy="1669774"/>
          </a:xfrm>
          <a:prstGeom prst="rect">
            <a:avLst/>
          </a:prstGeom>
        </p:spPr>
      </p:pic>
      <p:sp>
        <p:nvSpPr>
          <p:cNvPr id="44" name="Hộp Văn bản 43">
            <a:extLst>
              <a:ext uri="{FF2B5EF4-FFF2-40B4-BE49-F238E27FC236}">
                <a16:creationId xmlns:a16="http://schemas.microsoft.com/office/drawing/2014/main" id="{DCC1EF0F-F9DF-4EE1-A85F-F8EE64D7868D}"/>
              </a:ext>
            </a:extLst>
          </p:cNvPr>
          <p:cNvSpPr txBox="1"/>
          <p:nvPr/>
        </p:nvSpPr>
        <p:spPr>
          <a:xfrm>
            <a:off x="4626459" y="4630448"/>
            <a:ext cx="529528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Phú</a:t>
            </a:r>
            <a:r>
              <a:rPr kumimoji="0" lang="en-US" sz="5400" b="1" i="0" u="none" strike="noStrike" kern="1200" cap="none" spc="0" normalizeH="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Thọ</a:t>
            </a:r>
            <a:endParaRPr kumimoji="0" lang="en-US" sz="54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44438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barn(inVertical)">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1" grpId="0"/>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3412194" y="1395303"/>
            <a:ext cx="7300393" cy="2964149"/>
          </a:xfrm>
          <a:prstGeom prst="roundRect">
            <a:avLst>
              <a:gd name="adj" fmla="val 7227"/>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52" name="Group 51"/>
          <p:cNvGrpSpPr/>
          <p:nvPr/>
        </p:nvGrpSpPr>
        <p:grpSpPr>
          <a:xfrm>
            <a:off x="2835063" y="0"/>
            <a:ext cx="8454652" cy="1456205"/>
            <a:chOff x="1871981" y="421635"/>
            <a:chExt cx="8454652" cy="1456205"/>
          </a:xfrm>
          <a:solidFill>
            <a:srgbClr val="FFC000"/>
          </a:solidFill>
        </p:grpSpPr>
        <p:grpSp>
          <p:nvGrpSpPr>
            <p:cNvPr id="6" name="Group 5"/>
            <p:cNvGrpSpPr/>
            <p:nvPr/>
          </p:nvGrpSpPr>
          <p:grpSpPr>
            <a:xfrm>
              <a:off x="1871981" y="421635"/>
              <a:ext cx="8454652" cy="1456205"/>
              <a:chOff x="2677206" y="1838325"/>
              <a:chExt cx="7124700" cy="1227138"/>
            </a:xfrm>
            <a:grpFill/>
          </p:grpSpPr>
          <p:sp>
            <p:nvSpPr>
              <p:cNvPr id="7" name="Freeform 1125"/>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Freeform 1126"/>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Freeform 1127"/>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Freeform 1130"/>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Freeform 1131"/>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Freeform 1132"/>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Freeform 1133"/>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Freeform 1134"/>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Freeform 1135"/>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Freeform 1137"/>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Freeform 1138"/>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Freeform 1139"/>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Freeform 1140"/>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Freeform 1141"/>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Freeform 1142"/>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Freeform 1143"/>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Freeform 1144"/>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Freeform 1145"/>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Freeform 1146"/>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Freeform 1147"/>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Freeform 1148"/>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 name="Freeform 1149"/>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 name="Freeform 1150"/>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Freeform 1151"/>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Freeform 1152"/>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 name="Freeform 1153"/>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 name="Freeform 1154"/>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 name="Freeform 1155"/>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 name="Freeform 1156"/>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Freeform 1157"/>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 name="Freeform 1158"/>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 name="Freeform 1159"/>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 name="Freeform 1160"/>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Freeform 1161"/>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 name="Freeform 1162"/>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46" name="TextBox 45"/>
            <p:cNvSpPr txBox="1"/>
            <p:nvPr/>
          </p:nvSpPr>
          <p:spPr>
            <a:xfrm>
              <a:off x="4036282" y="707642"/>
              <a:ext cx="3810520" cy="707886"/>
            </a:xfrm>
            <a:prstGeom prst="rect">
              <a:avLst/>
            </a:prstGeom>
            <a:grp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HỎI </a:t>
              </a: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51" name="Rectangle 50"/>
          <p:cNvSpPr/>
          <p:nvPr/>
        </p:nvSpPr>
        <p:spPr>
          <a:xfrm>
            <a:off x="3366379" y="1564848"/>
            <a:ext cx="7335579" cy="1815753"/>
          </a:xfrm>
          <a:prstGeom prst="rect">
            <a:avLst/>
          </a:prstGeom>
        </p:spPr>
        <p:txBody>
          <a:bodyPr wrap="square">
            <a:spAutoFit/>
          </a:bodyPr>
          <a:lstStyle/>
          <a:p>
            <a:pPr marL="0" marR="0" lvl="0" indent="0" algn="ctr" defTabSz="914377" rtl="0" eaLnBrk="1" fontAlgn="auto" latinLnBrk="0" hangingPunct="1">
              <a:lnSpc>
                <a:spcPct val="150000"/>
              </a:lnSpc>
              <a:spcBef>
                <a:spcPts val="0"/>
              </a:spcBef>
              <a:spcAft>
                <a:spcPts val="0"/>
              </a:spcAft>
              <a:buClrTx/>
              <a:buSzTx/>
              <a:buFontTx/>
              <a:buNone/>
              <a:tabLst/>
              <a:defRPr/>
            </a:pPr>
            <a:b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br>
            <a:endPar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endParaRPr>
          </a:p>
        </p:txBody>
      </p:sp>
      <p:pic>
        <p:nvPicPr>
          <p:cNvPr id="53" name="Picture 52">
            <a:extLst>
              <a:ext uri="{FF2B5EF4-FFF2-40B4-BE49-F238E27FC236}">
                <a16:creationId xmlns:a16="http://schemas.microsoft.com/office/drawing/2014/main" id="{D47AF07B-9D85-6841-8404-C93EB5B2B24B}"/>
              </a:ext>
            </a:extLst>
          </p:cNvPr>
          <p:cNvPicPr>
            <a:picLocks noChangeAspect="1"/>
          </p:cNvPicPr>
          <p:nvPr/>
        </p:nvPicPr>
        <p:blipFill>
          <a:blip r:embed="rId3"/>
          <a:stretch>
            <a:fillRect/>
          </a:stretch>
        </p:blipFill>
        <p:spPr>
          <a:xfrm>
            <a:off x="0" y="0"/>
            <a:ext cx="2556591" cy="1669774"/>
          </a:xfrm>
          <a:prstGeom prst="rect">
            <a:avLst/>
          </a:prstGeom>
        </p:spPr>
      </p:pic>
      <p:sp>
        <p:nvSpPr>
          <p:cNvPr id="44" name="Rectangle 50">
            <a:extLst>
              <a:ext uri="{FF2B5EF4-FFF2-40B4-BE49-F238E27FC236}">
                <a16:creationId xmlns:a16="http://schemas.microsoft.com/office/drawing/2014/main" id="{350D3FAF-ACD1-4B73-B02D-0F72F69F4B42}"/>
              </a:ext>
            </a:extLst>
          </p:cNvPr>
          <p:cNvSpPr/>
          <p:nvPr/>
        </p:nvSpPr>
        <p:spPr>
          <a:xfrm>
            <a:off x="3558238" y="1770462"/>
            <a:ext cx="7542800" cy="2485745"/>
          </a:xfrm>
          <a:prstGeom prst="rect">
            <a:avLst/>
          </a:prstGeom>
        </p:spPr>
        <p:txBody>
          <a:bodyPr wrap="square">
            <a:spAutoFit/>
          </a:bodyPr>
          <a:lstStyle/>
          <a:p>
            <a:pPr lvl="0" defTabSz="914377">
              <a:lnSpc>
                <a:spcPct val="150000"/>
              </a:lnSpc>
              <a:defRPr/>
            </a:pPr>
            <a:r>
              <a:rPr lang="en-US" sz="3600" dirty="0">
                <a:solidFill>
                  <a:prstClr val="white">
                    <a:lumMod val="95000"/>
                  </a:prstClr>
                </a:solidFill>
                <a:latin typeface="Times New Roman" panose="02020603050405020304" pitchFamily="18" charset="0"/>
                <a:cs typeface="Times New Roman" panose="02020603050405020304" pitchFamily="18" charset="0"/>
              </a:rPr>
              <a:t>S</a:t>
            </a:r>
            <a:r>
              <a:rPr lang="vi-VN" sz="3600" dirty="0">
                <a:solidFill>
                  <a:prstClr val="white">
                    <a:lumMod val="95000"/>
                  </a:prstClr>
                </a:solidFill>
                <a:latin typeface="Times New Roman" panose="02020603050405020304" pitchFamily="18" charset="0"/>
                <a:cs typeface="Times New Roman" panose="02020603050405020304" pitchFamily="18" charset="0"/>
              </a:rPr>
              <a:t>ố người dân trung bình sống trên một đơn vị diện tích lãnh thổ (đơn vị: người/km2)</a:t>
            </a:r>
            <a:r>
              <a:rPr lang="en-US" sz="3600" dirty="0">
                <a:solidFill>
                  <a:prstClr val="white">
                    <a:lumMod val="95000"/>
                  </a:prstClr>
                </a:solidFill>
                <a:latin typeface="Times New Roman" panose="02020603050405020304" pitchFamily="18" charset="0"/>
                <a:cs typeface="Times New Roman" panose="02020603050405020304" pitchFamily="18" charset="0"/>
              </a:rPr>
              <a:t> </a:t>
            </a:r>
            <a:r>
              <a:rPr lang="en-US" sz="3600" dirty="0" err="1">
                <a:solidFill>
                  <a:prstClr val="white">
                    <a:lumMod val="95000"/>
                  </a:prstClr>
                </a:solidFill>
                <a:latin typeface="Times New Roman" panose="02020603050405020304" pitchFamily="18" charset="0"/>
                <a:cs typeface="Times New Roman" panose="02020603050405020304" pitchFamily="18" charset="0"/>
              </a:rPr>
              <a:t>là</a:t>
            </a:r>
            <a:endPar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endParaRPr>
          </a:p>
        </p:txBody>
      </p:sp>
      <p:sp>
        <p:nvSpPr>
          <p:cNvPr id="45" name="Hộp Văn bản 44">
            <a:extLst>
              <a:ext uri="{FF2B5EF4-FFF2-40B4-BE49-F238E27FC236}">
                <a16:creationId xmlns:a16="http://schemas.microsoft.com/office/drawing/2014/main" id="{891C7335-32E2-40DD-BC74-9F25E92495E3}"/>
              </a:ext>
            </a:extLst>
          </p:cNvPr>
          <p:cNvSpPr txBox="1"/>
          <p:nvPr/>
        </p:nvSpPr>
        <p:spPr>
          <a:xfrm>
            <a:off x="4626459" y="4630448"/>
            <a:ext cx="529528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Mật</a:t>
            </a:r>
            <a:r>
              <a:rPr kumimoji="0" lang="en-US" sz="5400" b="1" i="0" u="none" strike="noStrike" kern="1200" cap="none" spc="0" normalizeH="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độ</a:t>
            </a:r>
            <a:r>
              <a:rPr kumimoji="0" lang="en-US" sz="5400" b="1" i="0" u="none" strike="noStrike" kern="1200" cap="none" spc="0" normalizeH="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dân</a:t>
            </a:r>
            <a:r>
              <a:rPr kumimoji="0" lang="en-US" sz="5400" b="1" i="0" u="none" strike="noStrike" kern="1200" cap="none" spc="0" normalizeH="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số</a:t>
            </a:r>
            <a:endParaRPr kumimoji="0" lang="en-US" sz="54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16307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childTnLst>
                          </p:cTn>
                        </p:par>
                        <p:par>
                          <p:cTn id="15" fill="hold">
                            <p:stCondLst>
                              <p:cond delay="1500"/>
                            </p:stCondLst>
                            <p:childTnLst>
                              <p:par>
                                <p:cTn id="16" presetID="16" presetClass="entr" presetSubtype="21" fill="hold" grpId="0" nodeType="after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barn(inVertical)">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barn(inVertical)">
                                      <p:cBhvr>
                                        <p:cTn id="2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1" grpId="0"/>
      <p:bldP spid="44" grpId="0"/>
      <p:bldP spid="4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云形 30">
            <a:extLst>
              <a:ext uri="{FF2B5EF4-FFF2-40B4-BE49-F238E27FC236}">
                <a16:creationId xmlns:a16="http://schemas.microsoft.com/office/drawing/2014/main" id="{6E8B36CB-A8C6-47A4-9A0B-86F9D649227D}"/>
              </a:ext>
            </a:extLst>
          </p:cNvPr>
          <p:cNvSpPr/>
          <p:nvPr/>
        </p:nvSpPr>
        <p:spPr>
          <a:xfrm>
            <a:off x="3444949" y="1485368"/>
            <a:ext cx="5794672" cy="3469404"/>
          </a:xfrm>
          <a:prstGeom prst="cloud">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10" name="图片 9">
            <a:extLst>
              <a:ext uri="{FF2B5EF4-FFF2-40B4-BE49-F238E27FC236}">
                <a16:creationId xmlns:a16="http://schemas.microsoft.com/office/drawing/2014/main" id="{F7E6BC58-AED1-4EF4-9BDE-33AE26334D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127" t="1329" r="4993" b="80004"/>
          <a:stretch/>
        </p:blipFill>
        <p:spPr>
          <a:xfrm>
            <a:off x="442813" y="735418"/>
            <a:ext cx="2362200" cy="1280160"/>
          </a:xfrm>
          <a:prstGeom prst="rect">
            <a:avLst/>
          </a:prstGeom>
        </p:spPr>
      </p:pic>
      <p:pic>
        <p:nvPicPr>
          <p:cNvPr id="11" name="图片 10">
            <a:extLst>
              <a:ext uri="{FF2B5EF4-FFF2-40B4-BE49-F238E27FC236}">
                <a16:creationId xmlns:a16="http://schemas.microsoft.com/office/drawing/2014/main" id="{7E68FBDE-CA38-4FFF-B31C-8D8471726CFF}"/>
              </a:ext>
            </a:extLst>
          </p:cNvPr>
          <p:cNvPicPr>
            <a:picLocks noChangeAspect="1"/>
          </p:cNvPicPr>
          <p:nvPr/>
        </p:nvPicPr>
        <p:blipFill rotWithShape="1">
          <a:blip r:embed="rId5">
            <a:extLst>
              <a:ext uri="{28A0092B-C50C-407E-A947-70E740481C1C}">
                <a14:useLocalDpi xmlns:a14="http://schemas.microsoft.com/office/drawing/2010/main" val="0"/>
              </a:ext>
            </a:extLst>
          </a:blip>
          <a:srcRect l="77761" t="1329" r="14133" b="88065"/>
          <a:stretch/>
        </p:blipFill>
        <p:spPr>
          <a:xfrm>
            <a:off x="7900364" y="0"/>
            <a:ext cx="2051094" cy="1470837"/>
          </a:xfrm>
          <a:prstGeom prst="rect">
            <a:avLst/>
          </a:prstGeom>
        </p:spPr>
      </p:pic>
      <p:pic>
        <p:nvPicPr>
          <p:cNvPr id="13" name="图片 12">
            <a:extLst>
              <a:ext uri="{FF2B5EF4-FFF2-40B4-BE49-F238E27FC236}">
                <a16:creationId xmlns:a16="http://schemas.microsoft.com/office/drawing/2014/main" id="{9597BE2D-A049-43DC-A681-72632CCF69CB}"/>
              </a:ext>
            </a:extLst>
          </p:cNvPr>
          <p:cNvPicPr>
            <a:picLocks noChangeAspect="1"/>
          </p:cNvPicPr>
          <p:nvPr/>
        </p:nvPicPr>
        <p:blipFill rotWithShape="1">
          <a:blip r:embed="rId6">
            <a:extLst>
              <a:ext uri="{28A0092B-C50C-407E-A947-70E740481C1C}">
                <a14:useLocalDpi xmlns:a14="http://schemas.microsoft.com/office/drawing/2010/main" val="0"/>
              </a:ext>
            </a:extLst>
          </a:blip>
          <a:srcRect l="85429" t="8081" r="6051" b="81084"/>
          <a:stretch/>
        </p:blipFill>
        <p:spPr>
          <a:xfrm>
            <a:off x="10270184" y="431450"/>
            <a:ext cx="1770468" cy="1234141"/>
          </a:xfrm>
          <a:prstGeom prst="rect">
            <a:avLst/>
          </a:prstGeom>
        </p:spPr>
      </p:pic>
      <p:pic>
        <p:nvPicPr>
          <p:cNvPr id="4" name="Picture 3">
            <a:extLst>
              <a:ext uri="{FF2B5EF4-FFF2-40B4-BE49-F238E27FC236}">
                <a16:creationId xmlns:a16="http://schemas.microsoft.com/office/drawing/2014/main" id="{13BD72A0-447D-018B-8552-3F41274118A8}"/>
              </a:ext>
            </a:extLst>
          </p:cNvPr>
          <p:cNvPicPr>
            <a:picLocks noChangeAspect="1"/>
          </p:cNvPicPr>
          <p:nvPr/>
        </p:nvPicPr>
        <p:blipFill>
          <a:blip r:embed="rId7"/>
          <a:stretch>
            <a:fillRect/>
          </a:stretch>
        </p:blipFill>
        <p:spPr>
          <a:xfrm>
            <a:off x="3941711" y="1802569"/>
            <a:ext cx="4712616" cy="3359187"/>
          </a:xfrm>
          <a:prstGeom prst="rect">
            <a:avLst/>
          </a:prstGeom>
        </p:spPr>
      </p:pic>
    </p:spTree>
    <p:extLst>
      <p:ext uri="{BB962C8B-B14F-4D97-AF65-F5344CB8AC3E}">
        <p14:creationId xmlns:p14="http://schemas.microsoft.com/office/powerpoint/2010/main" val="19124919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BEBA8EAE-BF5A-486C-A8C5-ECC9F3942E4B}">
                <a14:imgProps xmlns:a14="http://schemas.microsoft.com/office/drawing/2010/main">
                  <a14:imgLayer r:embed="rId3">
                    <a14:imgEffect>
                      <a14:backgroundRemoval t="6000" b="90000" l="10000" r="90000"/>
                    </a14:imgEffect>
                  </a14:imgLayer>
                </a14:imgProps>
              </a:ext>
              <a:ext uri="{28A0092B-C50C-407E-A947-70E740481C1C}">
                <a14:useLocalDpi xmlns:a14="http://schemas.microsoft.com/office/drawing/2010/main" val="0"/>
              </a:ext>
            </a:extLst>
          </a:blip>
          <a:stretch>
            <a:fillRect/>
          </a:stretch>
        </p:blipFill>
        <p:spPr>
          <a:xfrm>
            <a:off x="3145768" y="0"/>
            <a:ext cx="741377" cy="741377"/>
          </a:xfrm>
          <a:prstGeom prst="rect">
            <a:avLst/>
          </a:prstGeom>
        </p:spPr>
      </p:pic>
      <p:grpSp>
        <p:nvGrpSpPr>
          <p:cNvPr id="2" name="组合 30">
            <a:extLst>
              <a:ext uri="{FF2B5EF4-FFF2-40B4-BE49-F238E27FC236}">
                <a16:creationId xmlns:a16="http://schemas.microsoft.com/office/drawing/2014/main" id="{690D5BC0-B066-DC25-46E7-C995EF550146}"/>
              </a:ext>
            </a:extLst>
          </p:cNvPr>
          <p:cNvGrpSpPr/>
          <p:nvPr/>
        </p:nvGrpSpPr>
        <p:grpSpPr>
          <a:xfrm>
            <a:off x="5257882" y="798570"/>
            <a:ext cx="6934118" cy="5426052"/>
            <a:chOff x="1251662" y="1243647"/>
            <a:chExt cx="6556824" cy="4453996"/>
          </a:xfrm>
        </p:grpSpPr>
        <p:sp>
          <p:nvSpPr>
            <p:cNvPr id="3" name="任意多边形: 形状 27">
              <a:extLst>
                <a:ext uri="{FF2B5EF4-FFF2-40B4-BE49-F238E27FC236}">
                  <a16:creationId xmlns:a16="http://schemas.microsoft.com/office/drawing/2014/main" id="{23E7351F-5400-9D3B-9068-4E738B56A5BD}"/>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6" name="矩形: 圆角 29">
              <a:extLst>
                <a:ext uri="{FF2B5EF4-FFF2-40B4-BE49-F238E27FC236}">
                  <a16:creationId xmlns:a16="http://schemas.microsoft.com/office/drawing/2014/main" id="{F437C76B-A527-7244-D977-4D89560AF0D7}"/>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17" name="文本框 38">
            <a:extLst>
              <a:ext uri="{FF2B5EF4-FFF2-40B4-BE49-F238E27FC236}">
                <a16:creationId xmlns:a16="http://schemas.microsoft.com/office/drawing/2014/main" id="{4C9F3E1C-163B-2669-C491-058DEA5BBCF6}"/>
              </a:ext>
            </a:extLst>
          </p:cNvPr>
          <p:cNvSpPr txBox="1"/>
          <p:nvPr/>
        </p:nvSpPr>
        <p:spPr>
          <a:xfrm>
            <a:off x="6148202" y="1469116"/>
            <a:ext cx="507061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HOẠT ĐỘNG 2</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panose="020B0600000000000000" pitchFamily="34" charset="-122"/>
            </a:endParaRPr>
          </a:p>
        </p:txBody>
      </p:sp>
      <p:sp>
        <p:nvSpPr>
          <p:cNvPr id="18" name="文本框 38">
            <a:extLst>
              <a:ext uri="{FF2B5EF4-FFF2-40B4-BE49-F238E27FC236}">
                <a16:creationId xmlns:a16="http://schemas.microsoft.com/office/drawing/2014/main" id="{FD7B9D8B-7CDA-4AB9-379F-4E4FE319CE70}"/>
              </a:ext>
            </a:extLst>
          </p:cNvPr>
          <p:cNvSpPr txBox="1"/>
          <p:nvPr/>
        </p:nvSpPr>
        <p:spPr>
          <a:xfrm>
            <a:off x="5630006" y="2460993"/>
            <a:ext cx="6447403"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Một</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số</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cách</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thức</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khai</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thác</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tự</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nhiên</a:t>
            </a:r>
            <a:endParaRPr kumimoji="0" lang="zh-CN" altLang="en-US" sz="6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思源黑体 CN Medium" panose="020B0600000000000000" pitchFamily="34" charset="-122"/>
            </a:endParaRPr>
          </a:p>
        </p:txBody>
      </p:sp>
    </p:spTree>
    <p:extLst>
      <p:ext uri="{BB962C8B-B14F-4D97-AF65-F5344CB8AC3E}">
        <p14:creationId xmlns:p14="http://schemas.microsoft.com/office/powerpoint/2010/main" val="382502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1000"/>
                                        <p:tgtEl>
                                          <p:spTgt spid="2"/>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1000"/>
                                        <p:tgtEl>
                                          <p:spTgt spid="17"/>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ơn 1.100 Ruộng Bậc Thang hình minh họa, đồ họa vectơ trả phí bản quyền một  lần &amp; Clip Art - iStock">
            <a:extLst>
              <a:ext uri="{FF2B5EF4-FFF2-40B4-BE49-F238E27FC236}">
                <a16:creationId xmlns:a16="http://schemas.microsoft.com/office/drawing/2014/main" id="{EB25E2E1-ACDC-8903-035C-314BA4738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61544"/>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2">
            <a:extLst>
              <a:ext uri="{FF2B5EF4-FFF2-40B4-BE49-F238E27FC236}">
                <a16:creationId xmlns:a16="http://schemas.microsoft.com/office/drawing/2014/main" id="{4CCC325B-C57F-D5F5-324B-5A58462400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6119" y="-338328"/>
            <a:ext cx="11150602" cy="4676412"/>
          </a:xfrm>
          <a:prstGeom prst="rect">
            <a:avLst/>
          </a:prstGeom>
        </p:spPr>
      </p:pic>
      <p:pic>
        <p:nvPicPr>
          <p:cNvPr id="3" name="Picture 2">
            <a:extLst>
              <a:ext uri="{FF2B5EF4-FFF2-40B4-BE49-F238E27FC236}">
                <a16:creationId xmlns:a16="http://schemas.microsoft.com/office/drawing/2014/main" id="{82DA8859-E38A-C5AD-879F-36590EF5D3E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184709" y="1172194"/>
            <a:ext cx="3274454" cy="5869067"/>
          </a:xfrm>
          <a:prstGeom prst="rect">
            <a:avLst/>
          </a:prstGeom>
        </p:spPr>
      </p:pic>
      <p:sp>
        <p:nvSpPr>
          <p:cNvPr id="4" name="Text Box 9">
            <a:extLst>
              <a:ext uri="{FF2B5EF4-FFF2-40B4-BE49-F238E27FC236}">
                <a16:creationId xmlns:a16="http://schemas.microsoft.com/office/drawing/2014/main" id="{D2DED86D-1648-F468-12BB-5CCF15C4E3CE}"/>
              </a:ext>
            </a:extLst>
          </p:cNvPr>
          <p:cNvSpPr txBox="1">
            <a:spLocks noChangeArrowheads="1"/>
          </p:cNvSpPr>
          <p:nvPr/>
        </p:nvSpPr>
        <p:spPr bwMode="auto">
          <a:xfrm>
            <a:off x="4701377" y="974492"/>
            <a:ext cx="583324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6000" b="1" dirty="0">
                <a:latin typeface="Calibri" panose="020F0502020204030204" pitchFamily="34" charset="0"/>
                <a:cs typeface="Calibri" panose="020F0502020204030204" pitchFamily="34" charset="0"/>
              </a:rPr>
              <a:t>a) </a:t>
            </a:r>
            <a:r>
              <a:rPr lang="en-US" sz="6000" b="1" dirty="0" err="1">
                <a:latin typeface="Calibri" panose="020F0502020204030204" pitchFamily="34" charset="0"/>
                <a:cs typeface="Calibri" panose="020F0502020204030204" pitchFamily="34" charset="0"/>
              </a:rPr>
              <a:t>Làm</a:t>
            </a:r>
            <a:r>
              <a:rPr lang="en-US" sz="6000" b="1" dirty="0">
                <a:latin typeface="Calibri" panose="020F0502020204030204" pitchFamily="34" charset="0"/>
                <a:cs typeface="Calibri" panose="020F0502020204030204" pitchFamily="34" charset="0"/>
              </a:rPr>
              <a:t> </a:t>
            </a:r>
            <a:r>
              <a:rPr lang="en-US" sz="6000" b="1" dirty="0" err="1">
                <a:latin typeface="Calibri" panose="020F0502020204030204" pitchFamily="34" charset="0"/>
                <a:cs typeface="Calibri" panose="020F0502020204030204" pitchFamily="34" charset="0"/>
              </a:rPr>
              <a:t>ruộng</a:t>
            </a:r>
            <a:r>
              <a:rPr lang="en-US" sz="6000" b="1" dirty="0">
                <a:latin typeface="Calibri" panose="020F0502020204030204" pitchFamily="34" charset="0"/>
                <a:cs typeface="Calibri" panose="020F0502020204030204" pitchFamily="34" charset="0"/>
              </a:rPr>
              <a:t> </a:t>
            </a:r>
            <a:r>
              <a:rPr lang="en-US" sz="6000" b="1" dirty="0" err="1">
                <a:latin typeface="Calibri" panose="020F0502020204030204" pitchFamily="34" charset="0"/>
                <a:cs typeface="Calibri" panose="020F0502020204030204" pitchFamily="34" charset="0"/>
              </a:rPr>
              <a:t>bậc</a:t>
            </a:r>
            <a:r>
              <a:rPr lang="en-US" sz="6000" b="1" dirty="0">
                <a:latin typeface="Calibri" panose="020F0502020204030204" pitchFamily="34" charset="0"/>
                <a:cs typeface="Calibri" panose="020F0502020204030204" pitchFamily="34" charset="0"/>
              </a:rPr>
              <a:t> thang</a:t>
            </a:r>
          </a:p>
        </p:txBody>
      </p:sp>
    </p:spTree>
    <p:extLst>
      <p:ext uri="{BB962C8B-B14F-4D97-AF65-F5344CB8AC3E}">
        <p14:creationId xmlns:p14="http://schemas.microsoft.com/office/powerpoint/2010/main" val="25247179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562</Words>
  <Application>Microsoft Office PowerPoint</Application>
  <PresentationFormat>Widescreen</PresentationFormat>
  <Paragraphs>55</Paragraphs>
  <Slides>22</Slides>
  <Notes>12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Calibri</vt:lpstr>
      <vt:lpstr>Calibri Light</vt:lpstr>
      <vt:lpstr>Cambria</vt:lpstr>
      <vt:lpstr>inpin heiti</vt:lpstr>
      <vt:lpstr>Times New Roman</vt:lpstr>
      <vt:lpstr>Wingdings 2</vt:lpstr>
      <vt:lpstr>字魂70号-灵悦黑体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Vu Hang</cp:lastModifiedBy>
  <cp:revision>1</cp:revision>
  <dcterms:created xsi:type="dcterms:W3CDTF">2025-04-11T00:57:48Z</dcterms:created>
  <dcterms:modified xsi:type="dcterms:W3CDTF">2025-04-11T02:05:08Z</dcterms:modified>
</cp:coreProperties>
</file>