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9"/>
  </p:notesMasterIdLst>
  <p:sldIdLst>
    <p:sldId id="353" r:id="rId7"/>
    <p:sldId id="354" r:id="rId8"/>
    <p:sldId id="259" r:id="rId9"/>
    <p:sldId id="271" r:id="rId10"/>
    <p:sldId id="272" r:id="rId11"/>
    <p:sldId id="273" r:id="rId12"/>
    <p:sldId id="263" r:id="rId13"/>
    <p:sldId id="286" r:id="rId14"/>
    <p:sldId id="261" r:id="rId15"/>
    <p:sldId id="262" r:id="rId16"/>
    <p:sldId id="264" r:id="rId17"/>
    <p:sldId id="265" r:id="rId18"/>
    <p:sldId id="267" r:id="rId19"/>
    <p:sldId id="294" r:id="rId20"/>
    <p:sldId id="295" r:id="rId21"/>
    <p:sldId id="296" r:id="rId22"/>
    <p:sldId id="297" r:id="rId23"/>
    <p:sldId id="328" r:id="rId24"/>
    <p:sldId id="344" r:id="rId25"/>
    <p:sldId id="345" r:id="rId26"/>
    <p:sldId id="329" r:id="rId27"/>
    <p:sldId id="342" r:id="rId28"/>
    <p:sldId id="343" r:id="rId29"/>
    <p:sldId id="298" r:id="rId30"/>
    <p:sldId id="299" r:id="rId31"/>
    <p:sldId id="346" r:id="rId32"/>
    <p:sldId id="306" r:id="rId33"/>
    <p:sldId id="300" r:id="rId34"/>
    <p:sldId id="302" r:id="rId35"/>
    <p:sldId id="301" r:id="rId36"/>
    <p:sldId id="349" r:id="rId37"/>
    <p:sldId id="347" r:id="rId38"/>
    <p:sldId id="350" r:id="rId39"/>
    <p:sldId id="348" r:id="rId40"/>
    <p:sldId id="303" r:id="rId41"/>
    <p:sldId id="307" r:id="rId42"/>
    <p:sldId id="334" r:id="rId43"/>
    <p:sldId id="335" r:id="rId44"/>
    <p:sldId id="312" r:id="rId45"/>
    <p:sldId id="351" r:id="rId46"/>
    <p:sldId id="352" r:id="rId47"/>
    <p:sldId id="283" r:id="rId4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22" autoAdjust="0"/>
  </p:normalViewPr>
  <p:slideViewPr>
    <p:cSldViewPr>
      <p:cViewPr varScale="1">
        <p:scale>
          <a:sx n="53" d="100"/>
          <a:sy n="53" d="100"/>
        </p:scale>
        <p:origin x="74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289452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7</a:t>
            </a:fld>
            <a:endParaRPr lang="en-US"/>
          </a:p>
        </p:txBody>
      </p:sp>
    </p:spTree>
    <p:extLst>
      <p:ext uri="{BB962C8B-B14F-4D97-AF65-F5344CB8AC3E}">
        <p14:creationId xmlns:p14="http://schemas.microsoft.com/office/powerpoint/2010/main" val="41752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12</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16</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19</a:t>
            </a:fld>
            <a:endParaRPr lang="en-US"/>
          </a:p>
        </p:txBody>
      </p:sp>
    </p:spTree>
    <p:extLst>
      <p:ext uri="{BB962C8B-B14F-4D97-AF65-F5344CB8AC3E}">
        <p14:creationId xmlns:p14="http://schemas.microsoft.com/office/powerpoint/2010/main" val="10605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6249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78441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27184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1864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60593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678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295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36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9393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0586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37946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4/4/2025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4/4/2025</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4/4/2025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92BB-164D-A123-093D-7D33F422001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679FE-4825-1296-61A8-C4F8BB4542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F45-7FAA-51A6-BF24-D575B02638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EA88A4-1B36-40A6-9DE1-AEE03C23F016}" type="datetimeFigureOut">
              <a:rPr lang="en-US" smtClean="0"/>
              <a:t>4/4/2025</a:t>
            </a:fld>
            <a:endParaRPr lang="en-US"/>
          </a:p>
        </p:txBody>
      </p:sp>
      <p:sp>
        <p:nvSpPr>
          <p:cNvPr id="5" name="Footer Placeholder 4">
            <a:extLst>
              <a:ext uri="{FF2B5EF4-FFF2-40B4-BE49-F238E27FC236}">
                <a16:creationId xmlns:a16="http://schemas.microsoft.com/office/drawing/2014/main" id="{2FA39AE6-C925-D33E-CA8E-02C5886B925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BA3E2-CFCD-85B4-3187-6B95345B89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A3C654-584C-49BC-82D7-855B517FFF44}" type="slidenum">
              <a:rPr lang="en-US" smtClean="0"/>
              <a:t>‹#›</a:t>
            </a:fld>
            <a:endParaRPr lang="en-US"/>
          </a:p>
        </p:txBody>
      </p:sp>
      <p:pic>
        <p:nvPicPr>
          <p:cNvPr id="7" name="Hình ảnh 6">
            <a:extLst>
              <a:ext uri="{FF2B5EF4-FFF2-40B4-BE49-F238E27FC236}">
                <a16:creationId xmlns:a16="http://schemas.microsoft.com/office/drawing/2014/main" id="{7EC6ED83-2321-531C-5F33-7ACD28B3A22B}"/>
              </a:ext>
            </a:extLst>
          </p:cNvPr>
          <p:cNvPicPr>
            <a:picLocks noChangeAspect="1"/>
          </p:cNvPicPr>
          <p:nvPr userDrawn="1"/>
        </p:nvPicPr>
        <p:blipFill>
          <a:blip r:embed="rId13"/>
          <a:stretch>
            <a:fillRect/>
          </a:stretch>
        </p:blipFill>
        <p:spPr>
          <a:xfrm>
            <a:off x="0" y="0"/>
            <a:ext cx="2359359" cy="266898"/>
          </a:xfrm>
          <a:prstGeom prst="rect">
            <a:avLst/>
          </a:prstGeom>
        </p:spPr>
      </p:pic>
    </p:spTree>
    <p:extLst>
      <p:ext uri="{BB962C8B-B14F-4D97-AF65-F5344CB8AC3E}">
        <p14:creationId xmlns:p14="http://schemas.microsoft.com/office/powerpoint/2010/main" val="107934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4/4/2025</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9838" y="2075174"/>
            <a:ext cx="2763125" cy="257558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BB20136-BCD1-3A90-1194-8E50F7E3B7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 Id="rId5" Type="http://schemas.openxmlformats.org/officeDocument/2006/relationships/image" Target="../media/image57.jpeg"/><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51.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 Id="rId5" Type="http://schemas.openxmlformats.org/officeDocument/2006/relationships/image" Target="../media/image58.jpe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4.png"/><Relationship Id="rId1" Type="http://schemas.openxmlformats.org/officeDocument/2006/relationships/slideLayout" Target="../slideLayouts/slideLayout47.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3.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6.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8.png"/><Relationship Id="rId1" Type="http://schemas.openxmlformats.org/officeDocument/2006/relationships/slideLayout" Target="../slideLayouts/slideLayout47.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47.xml"/><Relationship Id="rId5" Type="http://schemas.microsoft.com/office/2007/relationships/hdphoto" Target="../media/hdphoto8.wdp"/><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47.xml"/><Relationship Id="rId5" Type="http://schemas.microsoft.com/office/2007/relationships/hdphoto" Target="../media/hdphoto11.wdp"/><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microsoft.com/office/2007/relationships/hdphoto" Target="../media/hdphoto12.wdp"/><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7.xml"/><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47.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7.png"/><Relationship Id="rId1" Type="http://schemas.openxmlformats.org/officeDocument/2006/relationships/slideLayout" Target="../slideLayouts/slideLayout47.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7.xml"/><Relationship Id="rId6" Type="http://schemas.openxmlformats.org/officeDocument/2006/relationships/image" Target="../media/image83.png"/><Relationship Id="rId5" Type="http://schemas.microsoft.com/office/2007/relationships/hdphoto" Target="../media/hdphoto14.wdp"/><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941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2C669605-59B5-921E-CADE-462CF62C6029}"/>
              </a:ext>
            </a:extLst>
          </p:cNvPr>
          <p:cNvSpPr txBox="1"/>
          <p:nvPr/>
        </p:nvSpPr>
        <p:spPr>
          <a:xfrm>
            <a:off x="381000" y="1409700"/>
            <a:ext cx="17602200" cy="8402300"/>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Ở quận Ba Đình – trung tâm Thủ đô Hà Nội – có một ngôi chùa được xây dựng năm 1049, thời vua Lý Thái Tông. Đó là chùa Một Cột.</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 </a:t>
            </a:r>
            <a:r>
              <a:rPr lang="vi-VN" sz="3600" b="0" i="0" dirty="0">
                <a:solidFill>
                  <a:srgbClr val="000000"/>
                </a:solidFill>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5481A74C-DD10-4909-ABC7-8C006FC568BB}"/>
              </a:ext>
            </a:extLst>
          </p:cNvPr>
          <p:cNvPicPr>
            <a:picLocks noChangeAspect="1"/>
          </p:cNvPicPr>
          <p:nvPr/>
        </p:nvPicPr>
        <p:blipFill>
          <a:blip r:embed="rId2"/>
          <a:stretch>
            <a:fillRect/>
          </a:stretch>
        </p:blipFill>
        <p:spPr>
          <a:xfrm>
            <a:off x="4800600" y="-22860"/>
            <a:ext cx="13308721" cy="13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5"/>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spTree>
    <p:controls>
      <mc:AlternateContent xmlns:mc="http://schemas.openxmlformats.org/markup-compatibility/2006">
        <mc:Choice xmlns:v="urn:schemas-microsoft-com:vml" Requires="v">
          <p:control spid="1028" name="TextBox1" r:id="rId2" imgW="6728400" imgH="1554480"/>
        </mc:Choice>
        <mc:Fallback>
          <p:control name="TextBox1" r:id="rId2" imgW="6728400" imgH="1554480">
            <p:pic>
              <p:nvPicPr>
                <p:cNvPr id="24" name="TextBox1">
                  <a:extLst>
                    <a:ext uri="{FF2B5EF4-FFF2-40B4-BE49-F238E27FC236}">
                      <a16:creationId xmlns:a16="http://schemas.microsoft.com/office/drawing/2014/main" id="{78EA122C-DD4C-B359-D2B1-94F3E5E13F7F}"/>
                    </a:ext>
                  </a:extLst>
                </p:cNvPr>
                <p:cNvPicPr>
                  <a:picLocks/>
                </p:cNvPicPr>
                <p:nvPr/>
              </p:nvPicPr>
              <p:blipFill>
                <a:blip r:embed="rId8"/>
                <a:stretch>
                  <a:fillRect/>
                </a:stretch>
              </p:blipFill>
              <p:spPr>
                <a:xfrm>
                  <a:off x="8534400" y="8572500"/>
                  <a:ext cx="6725156" cy="1552376"/>
                </a:xfrm>
                <a:prstGeom prst="rect">
                  <a:avLst/>
                </a:prstGeom>
              </p:spPr>
            </p:pic>
          </p:control>
        </mc:Fallback>
      </mc:AlternateContent>
    </p:controls>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8779001"/>
              <a:gd name="connsiteY0" fmla="*/ 0 h 1956986"/>
              <a:gd name="connsiteX1" fmla="*/ 497477 w 8779001"/>
              <a:gd name="connsiteY1" fmla="*/ 0 h 1956986"/>
              <a:gd name="connsiteX2" fmla="*/ 994953 w 8779001"/>
              <a:gd name="connsiteY2" fmla="*/ 0 h 1956986"/>
              <a:gd name="connsiteX3" fmla="*/ 1755800 w 8779001"/>
              <a:gd name="connsiteY3" fmla="*/ 0 h 1956986"/>
              <a:gd name="connsiteX4" fmla="*/ 2341067 w 8779001"/>
              <a:gd name="connsiteY4" fmla="*/ 0 h 1956986"/>
              <a:gd name="connsiteX5" fmla="*/ 3101914 w 8779001"/>
              <a:gd name="connsiteY5" fmla="*/ 0 h 1956986"/>
              <a:gd name="connsiteX6" fmla="*/ 3599390 w 8779001"/>
              <a:gd name="connsiteY6" fmla="*/ 0 h 1956986"/>
              <a:gd name="connsiteX7" fmla="*/ 3921287 w 8779001"/>
              <a:gd name="connsiteY7" fmla="*/ 0 h 1956986"/>
              <a:gd name="connsiteX8" fmla="*/ 4506554 w 8779001"/>
              <a:gd name="connsiteY8" fmla="*/ 0 h 1956986"/>
              <a:gd name="connsiteX9" fmla="*/ 4828451 w 8779001"/>
              <a:gd name="connsiteY9" fmla="*/ 0 h 1956986"/>
              <a:gd name="connsiteX10" fmla="*/ 5413717 w 8779001"/>
              <a:gd name="connsiteY10" fmla="*/ 0 h 1956986"/>
              <a:gd name="connsiteX11" fmla="*/ 6086774 w 8779001"/>
              <a:gd name="connsiteY11" fmla="*/ 0 h 1956986"/>
              <a:gd name="connsiteX12" fmla="*/ 6759831 w 8779001"/>
              <a:gd name="connsiteY12" fmla="*/ 0 h 1956986"/>
              <a:gd name="connsiteX13" fmla="*/ 7081727 w 8779001"/>
              <a:gd name="connsiteY13" fmla="*/ 0 h 1956986"/>
              <a:gd name="connsiteX14" fmla="*/ 7491414 w 8779001"/>
              <a:gd name="connsiteY14" fmla="*/ 0 h 1956986"/>
              <a:gd name="connsiteX15" fmla="*/ 7813311 w 8779001"/>
              <a:gd name="connsiteY15" fmla="*/ 0 h 1956986"/>
              <a:gd name="connsiteX16" fmla="*/ 8779001 w 8779001"/>
              <a:gd name="connsiteY16" fmla="*/ 0 h 1956986"/>
              <a:gd name="connsiteX17" fmla="*/ 8779001 w 8779001"/>
              <a:gd name="connsiteY17" fmla="*/ 489247 h 1956986"/>
              <a:gd name="connsiteX18" fmla="*/ 8779001 w 8779001"/>
              <a:gd name="connsiteY18" fmla="*/ 998063 h 1956986"/>
              <a:gd name="connsiteX19" fmla="*/ 8779001 w 8779001"/>
              <a:gd name="connsiteY19" fmla="*/ 1448170 h 1956986"/>
              <a:gd name="connsiteX20" fmla="*/ 8779001 w 8779001"/>
              <a:gd name="connsiteY20" fmla="*/ 1956986 h 1956986"/>
              <a:gd name="connsiteX21" fmla="*/ 8281524 w 8779001"/>
              <a:gd name="connsiteY21" fmla="*/ 1956986 h 1956986"/>
              <a:gd name="connsiteX22" fmla="*/ 7608468 w 8779001"/>
              <a:gd name="connsiteY22" fmla="*/ 1956986 h 1956986"/>
              <a:gd name="connsiteX23" fmla="*/ 7110991 w 8779001"/>
              <a:gd name="connsiteY23" fmla="*/ 1956986 h 1956986"/>
              <a:gd name="connsiteX24" fmla="*/ 6613514 w 8779001"/>
              <a:gd name="connsiteY24" fmla="*/ 1956986 h 1956986"/>
              <a:gd name="connsiteX25" fmla="*/ 6028247 w 8779001"/>
              <a:gd name="connsiteY25" fmla="*/ 1956986 h 1956986"/>
              <a:gd name="connsiteX26" fmla="*/ 5706351 w 8779001"/>
              <a:gd name="connsiteY26" fmla="*/ 1956986 h 1956986"/>
              <a:gd name="connsiteX27" fmla="*/ 4945504 w 8779001"/>
              <a:gd name="connsiteY27" fmla="*/ 1956986 h 1956986"/>
              <a:gd name="connsiteX28" fmla="*/ 4535817 w 8779001"/>
              <a:gd name="connsiteY28" fmla="*/ 1956986 h 1956986"/>
              <a:gd name="connsiteX29" fmla="*/ 4126130 w 8779001"/>
              <a:gd name="connsiteY29" fmla="*/ 1956986 h 1956986"/>
              <a:gd name="connsiteX30" fmla="*/ 3365284 w 8779001"/>
              <a:gd name="connsiteY30" fmla="*/ 1956986 h 1956986"/>
              <a:gd name="connsiteX31" fmla="*/ 2604437 w 8779001"/>
              <a:gd name="connsiteY31" fmla="*/ 1956986 h 1956986"/>
              <a:gd name="connsiteX32" fmla="*/ 2106960 w 8779001"/>
              <a:gd name="connsiteY32" fmla="*/ 1956986 h 1956986"/>
              <a:gd name="connsiteX33" fmla="*/ 1433903 w 8779001"/>
              <a:gd name="connsiteY33" fmla="*/ 1956986 h 1956986"/>
              <a:gd name="connsiteX34" fmla="*/ 673057 w 8779001"/>
              <a:gd name="connsiteY34" fmla="*/ 1956986 h 1956986"/>
              <a:gd name="connsiteX35" fmla="*/ 0 w 8779001"/>
              <a:gd name="connsiteY35" fmla="*/ 1956986 h 1956986"/>
              <a:gd name="connsiteX36" fmla="*/ 0 w 8779001"/>
              <a:gd name="connsiteY36" fmla="*/ 1448170 h 1956986"/>
              <a:gd name="connsiteX37" fmla="*/ 0 w 8779001"/>
              <a:gd name="connsiteY37" fmla="*/ 1017633 h 1956986"/>
              <a:gd name="connsiteX38" fmla="*/ 0 w 8779001"/>
              <a:gd name="connsiteY38" fmla="*/ 587096 h 1956986"/>
              <a:gd name="connsiteX39" fmla="*/ 0 w 8779001"/>
              <a:gd name="connsiteY39" fmla="*/ 0 h 195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79001" h="1956986" fill="none" extrusionOk="0">
                <a:moveTo>
                  <a:pt x="0" y="0"/>
                </a:moveTo>
                <a:cubicBezTo>
                  <a:pt x="182206" y="-10489"/>
                  <a:pt x="264307" y="3277"/>
                  <a:pt x="497477" y="0"/>
                </a:cubicBezTo>
                <a:cubicBezTo>
                  <a:pt x="730647" y="-3277"/>
                  <a:pt x="823488" y="11336"/>
                  <a:pt x="994953" y="0"/>
                </a:cubicBezTo>
                <a:cubicBezTo>
                  <a:pt x="1166418" y="-11336"/>
                  <a:pt x="1538200" y="12353"/>
                  <a:pt x="1755800" y="0"/>
                </a:cubicBezTo>
                <a:cubicBezTo>
                  <a:pt x="1973400" y="-12353"/>
                  <a:pt x="2136130" y="12844"/>
                  <a:pt x="2341067" y="0"/>
                </a:cubicBezTo>
                <a:cubicBezTo>
                  <a:pt x="2546004" y="-12844"/>
                  <a:pt x="2825976" y="72124"/>
                  <a:pt x="3101914" y="0"/>
                </a:cubicBezTo>
                <a:cubicBezTo>
                  <a:pt x="3377852" y="-72124"/>
                  <a:pt x="3355543" y="40037"/>
                  <a:pt x="3599390" y="0"/>
                </a:cubicBezTo>
                <a:cubicBezTo>
                  <a:pt x="3843237" y="-40037"/>
                  <a:pt x="3849934" y="21140"/>
                  <a:pt x="3921287" y="0"/>
                </a:cubicBezTo>
                <a:cubicBezTo>
                  <a:pt x="3992640" y="-21140"/>
                  <a:pt x="4340106" y="22645"/>
                  <a:pt x="4506554" y="0"/>
                </a:cubicBezTo>
                <a:cubicBezTo>
                  <a:pt x="4673002" y="-22645"/>
                  <a:pt x="4750030" y="10575"/>
                  <a:pt x="4828451" y="0"/>
                </a:cubicBezTo>
                <a:cubicBezTo>
                  <a:pt x="4906872" y="-10575"/>
                  <a:pt x="5167461" y="70224"/>
                  <a:pt x="5413717" y="0"/>
                </a:cubicBezTo>
                <a:cubicBezTo>
                  <a:pt x="5659973" y="-70224"/>
                  <a:pt x="5798743" y="49353"/>
                  <a:pt x="6086774" y="0"/>
                </a:cubicBezTo>
                <a:cubicBezTo>
                  <a:pt x="6374805" y="-49353"/>
                  <a:pt x="6524445" y="36855"/>
                  <a:pt x="6759831" y="0"/>
                </a:cubicBezTo>
                <a:cubicBezTo>
                  <a:pt x="6995217" y="-36855"/>
                  <a:pt x="6984247" y="35486"/>
                  <a:pt x="7081727" y="0"/>
                </a:cubicBezTo>
                <a:cubicBezTo>
                  <a:pt x="7179207" y="-35486"/>
                  <a:pt x="7360681" y="41964"/>
                  <a:pt x="7491414" y="0"/>
                </a:cubicBezTo>
                <a:cubicBezTo>
                  <a:pt x="7622147" y="-41964"/>
                  <a:pt x="7745679" y="5340"/>
                  <a:pt x="7813311" y="0"/>
                </a:cubicBezTo>
                <a:cubicBezTo>
                  <a:pt x="7880943" y="-5340"/>
                  <a:pt x="8537043" y="30116"/>
                  <a:pt x="8779001" y="0"/>
                </a:cubicBezTo>
                <a:cubicBezTo>
                  <a:pt x="8782823" y="98293"/>
                  <a:pt x="8722610" y="346421"/>
                  <a:pt x="8779001" y="489247"/>
                </a:cubicBezTo>
                <a:cubicBezTo>
                  <a:pt x="8835392" y="632073"/>
                  <a:pt x="8774377" y="755946"/>
                  <a:pt x="8779001" y="998063"/>
                </a:cubicBezTo>
                <a:cubicBezTo>
                  <a:pt x="8783625" y="1240180"/>
                  <a:pt x="8777642" y="1257225"/>
                  <a:pt x="8779001" y="1448170"/>
                </a:cubicBezTo>
                <a:cubicBezTo>
                  <a:pt x="8780360" y="1639115"/>
                  <a:pt x="8764861" y="1776412"/>
                  <a:pt x="8779001" y="1956986"/>
                </a:cubicBezTo>
                <a:cubicBezTo>
                  <a:pt x="8557252" y="1973708"/>
                  <a:pt x="8427495" y="1929166"/>
                  <a:pt x="8281524" y="1956986"/>
                </a:cubicBezTo>
                <a:cubicBezTo>
                  <a:pt x="8135553" y="1984806"/>
                  <a:pt x="7752996" y="1902824"/>
                  <a:pt x="7608468" y="1956986"/>
                </a:cubicBezTo>
                <a:cubicBezTo>
                  <a:pt x="7463940" y="2011148"/>
                  <a:pt x="7320732" y="1948555"/>
                  <a:pt x="7110991" y="1956986"/>
                </a:cubicBezTo>
                <a:cubicBezTo>
                  <a:pt x="6901250" y="1965417"/>
                  <a:pt x="6738092" y="1904634"/>
                  <a:pt x="6613514" y="1956986"/>
                </a:cubicBezTo>
                <a:cubicBezTo>
                  <a:pt x="6488936" y="2009338"/>
                  <a:pt x="6155968" y="1947016"/>
                  <a:pt x="6028247" y="1956986"/>
                </a:cubicBezTo>
                <a:cubicBezTo>
                  <a:pt x="5900526" y="1966956"/>
                  <a:pt x="5862054" y="1921892"/>
                  <a:pt x="5706351" y="1956986"/>
                </a:cubicBezTo>
                <a:cubicBezTo>
                  <a:pt x="5550648" y="1992080"/>
                  <a:pt x="5244443" y="1934363"/>
                  <a:pt x="4945504" y="1956986"/>
                </a:cubicBezTo>
                <a:cubicBezTo>
                  <a:pt x="4646565" y="1979609"/>
                  <a:pt x="4620664" y="1908529"/>
                  <a:pt x="4535817" y="1956986"/>
                </a:cubicBezTo>
                <a:cubicBezTo>
                  <a:pt x="4450970" y="2005443"/>
                  <a:pt x="4308385" y="1936766"/>
                  <a:pt x="4126130" y="1956986"/>
                </a:cubicBezTo>
                <a:cubicBezTo>
                  <a:pt x="3943875" y="1977206"/>
                  <a:pt x="3593464" y="1954312"/>
                  <a:pt x="3365284" y="1956986"/>
                </a:cubicBezTo>
                <a:cubicBezTo>
                  <a:pt x="3137104" y="1959660"/>
                  <a:pt x="2977980" y="1885648"/>
                  <a:pt x="2604437" y="1956986"/>
                </a:cubicBezTo>
                <a:cubicBezTo>
                  <a:pt x="2230894" y="2028324"/>
                  <a:pt x="2331781" y="1953348"/>
                  <a:pt x="2106960" y="1956986"/>
                </a:cubicBezTo>
                <a:cubicBezTo>
                  <a:pt x="1882139" y="1960624"/>
                  <a:pt x="1749318" y="1917652"/>
                  <a:pt x="1433903" y="1956986"/>
                </a:cubicBezTo>
                <a:cubicBezTo>
                  <a:pt x="1118488" y="1996320"/>
                  <a:pt x="1003614" y="1930062"/>
                  <a:pt x="673057" y="1956986"/>
                </a:cubicBezTo>
                <a:cubicBezTo>
                  <a:pt x="342500" y="1983910"/>
                  <a:pt x="214432" y="1893305"/>
                  <a:pt x="0" y="1956986"/>
                </a:cubicBezTo>
                <a:cubicBezTo>
                  <a:pt x="-7184" y="1747439"/>
                  <a:pt x="33853" y="1565091"/>
                  <a:pt x="0" y="1448170"/>
                </a:cubicBezTo>
                <a:cubicBezTo>
                  <a:pt x="-33853" y="1331249"/>
                  <a:pt x="19156" y="1131629"/>
                  <a:pt x="0" y="1017633"/>
                </a:cubicBezTo>
                <a:cubicBezTo>
                  <a:pt x="-19156" y="903637"/>
                  <a:pt x="985" y="689657"/>
                  <a:pt x="0" y="587096"/>
                </a:cubicBezTo>
                <a:cubicBezTo>
                  <a:pt x="-985" y="484535"/>
                  <a:pt x="7199" y="252913"/>
                  <a:pt x="0" y="0"/>
                </a:cubicBezTo>
                <a:close/>
              </a:path>
              <a:path w="8779001" h="1956986" stroke="0" extrusionOk="0">
                <a:moveTo>
                  <a:pt x="0" y="0"/>
                </a:moveTo>
                <a:cubicBezTo>
                  <a:pt x="79509" y="-26529"/>
                  <a:pt x="226581" y="7969"/>
                  <a:pt x="321897" y="0"/>
                </a:cubicBezTo>
                <a:cubicBezTo>
                  <a:pt x="417213" y="-7969"/>
                  <a:pt x="816818" y="42003"/>
                  <a:pt x="994953" y="0"/>
                </a:cubicBezTo>
                <a:cubicBezTo>
                  <a:pt x="1173088" y="-42003"/>
                  <a:pt x="1461156" y="77446"/>
                  <a:pt x="1668010" y="0"/>
                </a:cubicBezTo>
                <a:cubicBezTo>
                  <a:pt x="1874864" y="-77446"/>
                  <a:pt x="1915986" y="2572"/>
                  <a:pt x="1989907" y="0"/>
                </a:cubicBezTo>
                <a:cubicBezTo>
                  <a:pt x="2063828" y="-2572"/>
                  <a:pt x="2476283" y="12931"/>
                  <a:pt x="2750754" y="0"/>
                </a:cubicBezTo>
                <a:cubicBezTo>
                  <a:pt x="3025225" y="-12931"/>
                  <a:pt x="3004231" y="24937"/>
                  <a:pt x="3072650" y="0"/>
                </a:cubicBezTo>
                <a:cubicBezTo>
                  <a:pt x="3141069" y="-24937"/>
                  <a:pt x="3650253" y="69685"/>
                  <a:pt x="3833497" y="0"/>
                </a:cubicBezTo>
                <a:cubicBezTo>
                  <a:pt x="4016741" y="-69685"/>
                  <a:pt x="4143805" y="26801"/>
                  <a:pt x="4243184" y="0"/>
                </a:cubicBezTo>
                <a:cubicBezTo>
                  <a:pt x="4342563" y="-26801"/>
                  <a:pt x="4807379" y="17791"/>
                  <a:pt x="5004031" y="0"/>
                </a:cubicBezTo>
                <a:cubicBezTo>
                  <a:pt x="5200683" y="-17791"/>
                  <a:pt x="5318466" y="33891"/>
                  <a:pt x="5413717" y="0"/>
                </a:cubicBezTo>
                <a:cubicBezTo>
                  <a:pt x="5508968" y="-33891"/>
                  <a:pt x="5692782" y="1842"/>
                  <a:pt x="5823404" y="0"/>
                </a:cubicBezTo>
                <a:cubicBezTo>
                  <a:pt x="5954026" y="-1842"/>
                  <a:pt x="6282882" y="79045"/>
                  <a:pt x="6584251" y="0"/>
                </a:cubicBezTo>
                <a:cubicBezTo>
                  <a:pt x="6885620" y="-79045"/>
                  <a:pt x="6966464" y="744"/>
                  <a:pt x="7345098" y="0"/>
                </a:cubicBezTo>
                <a:cubicBezTo>
                  <a:pt x="7723732" y="-744"/>
                  <a:pt x="7763217" y="8249"/>
                  <a:pt x="8018154" y="0"/>
                </a:cubicBezTo>
                <a:cubicBezTo>
                  <a:pt x="8273091" y="-8249"/>
                  <a:pt x="8455347" y="36478"/>
                  <a:pt x="8779001" y="0"/>
                </a:cubicBezTo>
                <a:cubicBezTo>
                  <a:pt x="8780096" y="166418"/>
                  <a:pt x="8749808" y="285064"/>
                  <a:pt x="8779001" y="489247"/>
                </a:cubicBezTo>
                <a:cubicBezTo>
                  <a:pt x="8808194" y="693430"/>
                  <a:pt x="8768548" y="796184"/>
                  <a:pt x="8779001" y="958923"/>
                </a:cubicBezTo>
                <a:cubicBezTo>
                  <a:pt x="8789454" y="1121662"/>
                  <a:pt x="8753378" y="1285012"/>
                  <a:pt x="8779001" y="1409030"/>
                </a:cubicBezTo>
                <a:cubicBezTo>
                  <a:pt x="8804624" y="1533048"/>
                  <a:pt x="8767529" y="1773258"/>
                  <a:pt x="8779001" y="1956986"/>
                </a:cubicBezTo>
                <a:cubicBezTo>
                  <a:pt x="8486648" y="1994145"/>
                  <a:pt x="8446788" y="1926810"/>
                  <a:pt x="8193734" y="1956986"/>
                </a:cubicBezTo>
                <a:cubicBezTo>
                  <a:pt x="7940680" y="1987162"/>
                  <a:pt x="7645579" y="1880220"/>
                  <a:pt x="7432888" y="1956986"/>
                </a:cubicBezTo>
                <a:cubicBezTo>
                  <a:pt x="7220197" y="2033752"/>
                  <a:pt x="7186583" y="1927751"/>
                  <a:pt x="7110991" y="1956986"/>
                </a:cubicBezTo>
                <a:cubicBezTo>
                  <a:pt x="7035399" y="1986221"/>
                  <a:pt x="6591029" y="1875705"/>
                  <a:pt x="6350144" y="1956986"/>
                </a:cubicBezTo>
                <a:cubicBezTo>
                  <a:pt x="6109259" y="2038267"/>
                  <a:pt x="6108997" y="1910675"/>
                  <a:pt x="5940457" y="1956986"/>
                </a:cubicBezTo>
                <a:cubicBezTo>
                  <a:pt x="5771917" y="2003297"/>
                  <a:pt x="5643830" y="1903056"/>
                  <a:pt x="5355191" y="1956986"/>
                </a:cubicBezTo>
                <a:cubicBezTo>
                  <a:pt x="5066552" y="2010916"/>
                  <a:pt x="5086942" y="1907927"/>
                  <a:pt x="4857714" y="1956986"/>
                </a:cubicBezTo>
                <a:cubicBezTo>
                  <a:pt x="4628486" y="2006045"/>
                  <a:pt x="4544040" y="1910716"/>
                  <a:pt x="4448027" y="1956986"/>
                </a:cubicBezTo>
                <a:cubicBezTo>
                  <a:pt x="4352014" y="2003256"/>
                  <a:pt x="3945758" y="1951929"/>
                  <a:pt x="3687180" y="1956986"/>
                </a:cubicBezTo>
                <a:cubicBezTo>
                  <a:pt x="3428602" y="1962043"/>
                  <a:pt x="3255747" y="1891642"/>
                  <a:pt x="3014124" y="1956986"/>
                </a:cubicBezTo>
                <a:cubicBezTo>
                  <a:pt x="2772501" y="2022330"/>
                  <a:pt x="2762800" y="1916937"/>
                  <a:pt x="2516647" y="1956986"/>
                </a:cubicBezTo>
                <a:cubicBezTo>
                  <a:pt x="2270494" y="1997035"/>
                  <a:pt x="2216197" y="1932091"/>
                  <a:pt x="1931380" y="1956986"/>
                </a:cubicBezTo>
                <a:cubicBezTo>
                  <a:pt x="1646563" y="1981881"/>
                  <a:pt x="1619396" y="1939350"/>
                  <a:pt x="1521694" y="1956986"/>
                </a:cubicBezTo>
                <a:cubicBezTo>
                  <a:pt x="1423992" y="1974622"/>
                  <a:pt x="1272086" y="1935855"/>
                  <a:pt x="1112007" y="1956986"/>
                </a:cubicBezTo>
                <a:cubicBezTo>
                  <a:pt x="951928" y="1978117"/>
                  <a:pt x="899756" y="1940953"/>
                  <a:pt x="790110" y="1956986"/>
                </a:cubicBezTo>
                <a:cubicBezTo>
                  <a:pt x="680464" y="1973019"/>
                  <a:pt x="243812" y="1940103"/>
                  <a:pt x="0" y="1956986"/>
                </a:cubicBezTo>
                <a:cubicBezTo>
                  <a:pt x="-4243" y="1758697"/>
                  <a:pt x="44347" y="1685238"/>
                  <a:pt x="0" y="1526449"/>
                </a:cubicBezTo>
                <a:cubicBezTo>
                  <a:pt x="-44347" y="1367660"/>
                  <a:pt x="18797" y="1165078"/>
                  <a:pt x="0" y="1017633"/>
                </a:cubicBezTo>
                <a:cubicBezTo>
                  <a:pt x="-18797" y="870188"/>
                  <a:pt x="12347" y="615127"/>
                  <a:pt x="0" y="508816"/>
                </a:cubicBezTo>
                <a:cubicBezTo>
                  <a:pt x="-12347" y="402505"/>
                  <a:pt x="39200" y="213555"/>
                  <a:pt x="0" y="0"/>
                </a:cubicBezTo>
                <a:close/>
              </a:path>
            </a:pathLst>
          </a:custGeom>
          <a:ln>
            <a:noFill/>
            <a:extLst>
              <a:ext uri="{C807C97D-BFC1-408E-A445-0C87EB9F89A2}">
                <ask:lineSketchStyleProps xmlns="" xmlns:ask="http://schemas.microsoft.com/office/drawing/2018/sketchyshape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3BBF557-9D83-F7DF-0A94-2C5C19831985}"/>
              </a:ext>
            </a:extLst>
          </p:cNvPr>
          <p:cNvGrpSpPr/>
          <p:nvPr/>
        </p:nvGrpSpPr>
        <p:grpSpPr>
          <a:xfrm>
            <a:off x="3439544" y="3629444"/>
            <a:ext cx="11408912" cy="5279993"/>
            <a:chOff x="6095999" y="3246131"/>
            <a:chExt cx="6436537" cy="2638871"/>
          </a:xfrm>
        </p:grpSpPr>
        <p:sp>
          <p:nvSpPr>
            <p:cNvPr id="3" name="Rectangle: Rounded Corners 75">
              <a:extLst>
                <a:ext uri="{FF2B5EF4-FFF2-40B4-BE49-F238E27FC236}">
                  <a16:creationId xmlns:a16="http://schemas.microsoft.com/office/drawing/2014/main" id="{28E7D681-800F-3535-0D12-F6972D982623}"/>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pPr>
              <a:r>
                <a:rPr lang="en-US" sz="6000" dirty="0">
                  <a:solidFill>
                    <a:srgbClr val="000000"/>
                  </a:solidFill>
                </a:rPr>
                <a:t>3.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nhịp</a:t>
              </a:r>
              <a:endParaRPr lang="vi-VN" sz="6000" dirty="0">
                <a:solidFill>
                  <a:srgbClr val="000000"/>
                </a:solidFill>
              </a:endParaRPr>
            </a:p>
          </p:txBody>
        </p:sp>
        <p:grpSp>
          <p:nvGrpSpPr>
            <p:cNvPr id="4" name="Group 66">
              <a:extLst>
                <a:ext uri="{FF2B5EF4-FFF2-40B4-BE49-F238E27FC236}">
                  <a16:creationId xmlns:a16="http://schemas.microsoft.com/office/drawing/2014/main" id="{5CA38F2C-1A2B-5628-B7CF-9E3679215896}"/>
                </a:ext>
              </a:extLst>
            </p:cNvPr>
            <p:cNvGrpSpPr/>
            <p:nvPr/>
          </p:nvGrpSpPr>
          <p:grpSpPr>
            <a:xfrm>
              <a:off x="8501844" y="4079003"/>
              <a:ext cx="1628461" cy="469964"/>
              <a:chOff x="3330808" y="4271490"/>
              <a:chExt cx="1628461" cy="469964"/>
            </a:xfrm>
          </p:grpSpPr>
          <p:pic>
            <p:nvPicPr>
              <p:cNvPr id="14" name="Picture 63">
                <a:extLst>
                  <a:ext uri="{FF2B5EF4-FFF2-40B4-BE49-F238E27FC236}">
                    <a16:creationId xmlns:a16="http://schemas.microsoft.com/office/drawing/2014/main" id="{FD7F514B-14EF-3F4A-44A7-D716F14A49B0}"/>
                  </a:ext>
                </a:extLst>
              </p:cNvPr>
              <p:cNvPicPr>
                <a:picLocks noChangeAspect="1"/>
              </p:cNvPicPr>
              <p:nvPr/>
            </p:nvPicPr>
            <p:blipFill>
              <a:blip r:embed="rId3"/>
              <a:stretch>
                <a:fillRect/>
              </a:stretch>
            </p:blipFill>
            <p:spPr>
              <a:xfrm>
                <a:off x="3887483" y="4271491"/>
                <a:ext cx="515110" cy="469963"/>
              </a:xfrm>
              <a:prstGeom prst="rect">
                <a:avLst/>
              </a:prstGeom>
            </p:spPr>
          </p:pic>
          <p:pic>
            <p:nvPicPr>
              <p:cNvPr id="15" name="Picture 64">
                <a:extLst>
                  <a:ext uri="{FF2B5EF4-FFF2-40B4-BE49-F238E27FC236}">
                    <a16:creationId xmlns:a16="http://schemas.microsoft.com/office/drawing/2014/main" id="{015C90AA-9C76-DC98-0945-9CC00591004B}"/>
                  </a:ext>
                </a:extLst>
              </p:cNvPr>
              <p:cNvPicPr>
                <a:picLocks noChangeAspect="1"/>
              </p:cNvPicPr>
              <p:nvPr/>
            </p:nvPicPr>
            <p:blipFill>
              <a:blip r:embed="rId4"/>
              <a:stretch>
                <a:fillRect/>
              </a:stretch>
            </p:blipFill>
            <p:spPr>
              <a:xfrm>
                <a:off x="3330808" y="4271490"/>
                <a:ext cx="515110" cy="469963"/>
              </a:xfrm>
              <a:prstGeom prst="rect">
                <a:avLst/>
              </a:prstGeom>
            </p:spPr>
          </p:pic>
          <p:pic>
            <p:nvPicPr>
              <p:cNvPr id="16" name="Picture 65">
                <a:extLst>
                  <a:ext uri="{FF2B5EF4-FFF2-40B4-BE49-F238E27FC236}">
                    <a16:creationId xmlns:a16="http://schemas.microsoft.com/office/drawing/2014/main" id="{82AB1249-E932-E4A0-4848-3B8C535037B6}"/>
                  </a:ext>
                </a:extLst>
              </p:cNvPr>
              <p:cNvPicPr>
                <a:picLocks noChangeAspect="1"/>
              </p:cNvPicPr>
              <p:nvPr/>
            </p:nvPicPr>
            <p:blipFill>
              <a:blip r:embed="rId5"/>
              <a:stretch>
                <a:fillRect/>
              </a:stretch>
            </p:blipFill>
            <p:spPr>
              <a:xfrm>
                <a:off x="4444159" y="4271491"/>
                <a:ext cx="515110" cy="469963"/>
              </a:xfrm>
              <a:prstGeom prst="rect">
                <a:avLst/>
              </a:prstGeom>
            </p:spPr>
          </p:pic>
        </p:grpSp>
        <p:grpSp>
          <p:nvGrpSpPr>
            <p:cNvPr id="5" name="Group 67">
              <a:extLst>
                <a:ext uri="{FF2B5EF4-FFF2-40B4-BE49-F238E27FC236}">
                  <a16:creationId xmlns:a16="http://schemas.microsoft.com/office/drawing/2014/main" id="{9148DF80-B2BE-DBCA-B067-0C638064EDA2}"/>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3C3D5098-D06E-2670-C222-6F69C1F07F2B}"/>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E0B129E8-6629-FB7F-90C0-B298A133859F}"/>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4381DE0B-4607-CCFF-6A0B-0399F37BE672}"/>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B7F6554-DA39-41C1-993A-CB0BAD07948A}"/>
                </a:ext>
              </a:extLst>
            </p:cNvPr>
            <p:cNvGrpSpPr/>
            <p:nvPr/>
          </p:nvGrpSpPr>
          <p:grpSpPr>
            <a:xfrm>
              <a:off x="10393387" y="5069181"/>
              <a:ext cx="1583311" cy="469963"/>
              <a:chOff x="3591276" y="4100058"/>
              <a:chExt cx="1583311" cy="469963"/>
            </a:xfrm>
          </p:grpSpPr>
          <p:pic>
            <p:nvPicPr>
              <p:cNvPr id="8" name="Picture 72">
                <a:extLst>
                  <a:ext uri="{FF2B5EF4-FFF2-40B4-BE49-F238E27FC236}">
                    <a16:creationId xmlns:a16="http://schemas.microsoft.com/office/drawing/2014/main" id="{943228B2-A44C-7257-5ECB-31B0D9D7F0CD}"/>
                  </a:ext>
                </a:extLst>
              </p:cNvPr>
              <p:cNvPicPr>
                <a:picLocks noChangeAspect="1"/>
              </p:cNvPicPr>
              <p:nvPr/>
            </p:nvPicPr>
            <p:blipFill>
              <a:blip r:embed="rId3"/>
              <a:stretch>
                <a:fillRect/>
              </a:stretch>
            </p:blipFill>
            <p:spPr>
              <a:xfrm>
                <a:off x="4147949" y="4100058"/>
                <a:ext cx="469963" cy="469963"/>
              </a:xfrm>
              <a:prstGeom prst="rect">
                <a:avLst/>
              </a:prstGeom>
            </p:spPr>
          </p:pic>
          <p:pic>
            <p:nvPicPr>
              <p:cNvPr id="9" name="Picture 73">
                <a:extLst>
                  <a:ext uri="{FF2B5EF4-FFF2-40B4-BE49-F238E27FC236}">
                    <a16:creationId xmlns:a16="http://schemas.microsoft.com/office/drawing/2014/main" id="{91AD800F-1D51-AED6-BA0A-6640FFC7AE19}"/>
                  </a:ext>
                </a:extLst>
              </p:cNvPr>
              <p:cNvPicPr>
                <a:picLocks noChangeAspect="1"/>
              </p:cNvPicPr>
              <p:nvPr/>
            </p:nvPicPr>
            <p:blipFill>
              <a:blip r:embed="rId4"/>
              <a:stretch>
                <a:fillRect/>
              </a:stretch>
            </p:blipFill>
            <p:spPr>
              <a:xfrm>
                <a:off x="3591276" y="4100058"/>
                <a:ext cx="469963" cy="469963"/>
              </a:xfrm>
              <a:prstGeom prst="rect">
                <a:avLst/>
              </a:prstGeom>
            </p:spPr>
          </p:pic>
          <p:pic>
            <p:nvPicPr>
              <p:cNvPr id="10" name="Picture 74">
                <a:extLst>
                  <a:ext uri="{FF2B5EF4-FFF2-40B4-BE49-F238E27FC236}">
                    <a16:creationId xmlns:a16="http://schemas.microsoft.com/office/drawing/2014/main" id="{CF1D8ECD-3302-C1BE-2197-7DE860351CFB}"/>
                  </a:ext>
                </a:extLst>
              </p:cNvPr>
              <p:cNvPicPr>
                <a:picLocks noChangeAspect="1"/>
              </p:cNvPicPr>
              <p:nvPr/>
            </p:nvPicPr>
            <p:blipFill>
              <a:blip r:embed="rId5"/>
              <a:stretch>
                <a:fillRect/>
              </a:stretch>
            </p:blipFill>
            <p:spPr>
              <a:xfrm>
                <a:off x="4704624" y="4100058"/>
                <a:ext cx="469963" cy="469963"/>
              </a:xfrm>
              <a:prstGeom prst="rect">
                <a:avLst/>
              </a:prstGeom>
            </p:spPr>
          </p:pic>
        </p:grpSp>
        <p:sp>
          <p:nvSpPr>
            <p:cNvPr id="7" name="Rectangle: Rounded Corners 36">
              <a:extLst>
                <a:ext uri="{FF2B5EF4-FFF2-40B4-BE49-F238E27FC236}">
                  <a16:creationId xmlns:a16="http://schemas.microsoft.com/office/drawing/2014/main" id="{E9B4E580-66DB-62C8-15C5-5A23F0CB039D}"/>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Tiêu</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chí</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đánh</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giá</a:t>
              </a:r>
              <a:endPar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endParaRPr>
            </a:p>
          </p:txBody>
        </p:sp>
      </p:grpSp>
      <p:pic>
        <p:nvPicPr>
          <p:cNvPr id="17" name="Picture 6">
            <a:extLst>
              <a:ext uri="{FF2B5EF4-FFF2-40B4-BE49-F238E27FC236}">
                <a16:creationId xmlns:a16="http://schemas.microsoft.com/office/drawing/2014/main" id="{0297E5F8-B108-06AB-07C9-61EB852AAFA3}"/>
              </a:ext>
            </a:extLst>
          </p:cNvPr>
          <p:cNvPicPr>
            <a:picLocks noChangeAspect="1"/>
          </p:cNvPicPr>
          <p:nvPr/>
        </p:nvPicPr>
        <p:blipFill>
          <a:blip r:embed="rId6"/>
          <a:srcRect/>
          <a:stretch>
            <a:fillRect/>
          </a:stretch>
        </p:blipFill>
        <p:spPr>
          <a:xfrm>
            <a:off x="19051" y="6031991"/>
            <a:ext cx="3946127" cy="4192430"/>
          </a:xfrm>
          <a:prstGeom prst="rect">
            <a:avLst/>
          </a:prstGeom>
        </p:spPr>
      </p:pic>
      <p:pic>
        <p:nvPicPr>
          <p:cNvPr id="18" name="Picture 7">
            <a:extLst>
              <a:ext uri="{FF2B5EF4-FFF2-40B4-BE49-F238E27FC236}">
                <a16:creationId xmlns:a16="http://schemas.microsoft.com/office/drawing/2014/main" id="{F41E5DD1-242B-8E8A-8EEE-F06317FEA06A}"/>
              </a:ext>
            </a:extLst>
          </p:cNvPr>
          <p:cNvPicPr>
            <a:picLocks noChangeAspect="1"/>
          </p:cNvPicPr>
          <p:nvPr/>
        </p:nvPicPr>
        <p:blipFill>
          <a:blip r:embed="rId7"/>
          <a:srcRect/>
          <a:stretch>
            <a:fillRect/>
          </a:stretch>
        </p:blipFill>
        <p:spPr>
          <a:xfrm>
            <a:off x="14480908" y="5143501"/>
            <a:ext cx="3646454" cy="4615763"/>
          </a:xfrm>
          <a:prstGeom prst="rect">
            <a:avLst/>
          </a:prstGeom>
        </p:spPr>
      </p:pic>
      <p:pic>
        <p:nvPicPr>
          <p:cNvPr id="19" name="Picture 18">
            <a:extLst>
              <a:ext uri="{FF2B5EF4-FFF2-40B4-BE49-F238E27FC236}">
                <a16:creationId xmlns:a16="http://schemas.microsoft.com/office/drawing/2014/main" id="{5CFD4D90-89C3-D875-4DD3-79B0B5172972}"/>
              </a:ext>
            </a:extLst>
          </p:cNvPr>
          <p:cNvPicPr>
            <a:picLocks noChangeAspect="1"/>
          </p:cNvPicPr>
          <p:nvPr/>
        </p:nvPicPr>
        <p:blipFill>
          <a:blip r:embed="rId8"/>
          <a:stretch>
            <a:fillRect/>
          </a:stretch>
        </p:blipFill>
        <p:spPr>
          <a:xfrm>
            <a:off x="1" y="277736"/>
            <a:ext cx="18088400" cy="2898899"/>
          </a:xfrm>
          <a:prstGeom prst="rect">
            <a:avLst/>
          </a:prstGeom>
        </p:spPr>
      </p:pic>
    </p:spTree>
    <p:extLst>
      <p:ext uri="{BB962C8B-B14F-4D97-AF65-F5344CB8AC3E}">
        <p14:creationId xmlns:p14="http://schemas.microsoft.com/office/powerpoint/2010/main" val="3806852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3"/>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Độc nhất vô nhị: </a:t>
            </a:r>
            <a:r>
              <a:rPr kumimoji="0" lang="vi-VN" sz="115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có một mà không có hai, rất hiếm.</a:t>
            </a:r>
            <a:endParaRPr kumimoji="0" lang="en-US" sz="11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95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83257" y="1300803"/>
            <a:ext cx="13716000" cy="771525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vi-VN" sz="2700" dirty="0"/>
          </a:p>
        </p:txBody>
      </p:sp>
      <p:sp>
        <p:nvSpPr>
          <p:cNvPr id="4" name="Freeform 4"/>
          <p:cNvSpPr/>
          <p:nvPr/>
        </p:nvSpPr>
        <p:spPr>
          <a:xfrm>
            <a:off x="12808493" y="-1241651"/>
            <a:ext cx="4863180" cy="61722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3"/>
            <a:stretch>
              <a:fillRect/>
            </a:stretch>
          </a:blipFill>
        </p:spPr>
      </p:sp>
      <p:sp>
        <p:nvSpPr>
          <p:cNvPr id="5" name="Freeform 5"/>
          <p:cNvSpPr/>
          <p:nvPr/>
        </p:nvSpPr>
        <p:spPr>
          <a:xfrm>
            <a:off x="5383908" y="300407"/>
            <a:ext cx="7341951" cy="4038074"/>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4"/>
            <a:stretch>
              <a:fillRect/>
            </a:stretch>
          </a:blipFill>
        </p:spPr>
      </p:sp>
      <p:sp>
        <p:nvSpPr>
          <p:cNvPr id="6" name="Freeform 6"/>
          <p:cNvSpPr/>
          <p:nvPr/>
        </p:nvSpPr>
        <p:spPr>
          <a:xfrm>
            <a:off x="-407826" y="6878471"/>
            <a:ext cx="12172950" cy="4245317"/>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sp>
      <p:sp>
        <p:nvSpPr>
          <p:cNvPr id="7" name="Freeform 7"/>
          <p:cNvSpPr/>
          <p:nvPr/>
        </p:nvSpPr>
        <p:spPr>
          <a:xfrm flipH="1">
            <a:off x="412192" y="6351191"/>
            <a:ext cx="8283803" cy="3934806"/>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sp>
      <p:sp>
        <p:nvSpPr>
          <p:cNvPr id="8" name="Freeform 8"/>
          <p:cNvSpPr/>
          <p:nvPr/>
        </p:nvSpPr>
        <p:spPr>
          <a:xfrm>
            <a:off x="9497036" y="6422711"/>
            <a:ext cx="8283803" cy="3934806"/>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sp>
      <p:sp>
        <p:nvSpPr>
          <p:cNvPr id="9" name="Freeform 9"/>
          <p:cNvSpPr/>
          <p:nvPr/>
        </p:nvSpPr>
        <p:spPr>
          <a:xfrm>
            <a:off x="13824163" y="5895720"/>
            <a:ext cx="3099548" cy="2874126"/>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7829089">
            <a:off x="-965136" y="-338579"/>
            <a:ext cx="5496786" cy="5748273"/>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sp>
      <p:sp>
        <p:nvSpPr>
          <p:cNvPr id="11" name="Freeform 11"/>
          <p:cNvSpPr/>
          <p:nvPr/>
        </p:nvSpPr>
        <p:spPr>
          <a:xfrm>
            <a:off x="3003730" y="1990562"/>
            <a:ext cx="5551124" cy="61722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sp>
      <p:sp>
        <p:nvSpPr>
          <p:cNvPr id="12" name="Freeform 12"/>
          <p:cNvSpPr/>
          <p:nvPr/>
        </p:nvSpPr>
        <p:spPr>
          <a:xfrm>
            <a:off x="5383912" y="7230230"/>
            <a:ext cx="1189754" cy="2579411"/>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sp>
      <p:sp>
        <p:nvSpPr>
          <p:cNvPr id="13" name="Freeform 13"/>
          <p:cNvSpPr/>
          <p:nvPr/>
        </p:nvSpPr>
        <p:spPr>
          <a:xfrm>
            <a:off x="2227170" y="4875467"/>
            <a:ext cx="1730091" cy="2932359"/>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sp>
      <p:sp>
        <p:nvSpPr>
          <p:cNvPr id="14" name="Freeform 14"/>
          <p:cNvSpPr/>
          <p:nvPr/>
        </p:nvSpPr>
        <p:spPr>
          <a:xfrm>
            <a:off x="3707287" y="7086409"/>
            <a:ext cx="1189754" cy="2579411"/>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sp>
      <p:sp>
        <p:nvSpPr>
          <p:cNvPr id="15" name="Freeform 15"/>
          <p:cNvSpPr/>
          <p:nvPr/>
        </p:nvSpPr>
        <p:spPr>
          <a:xfrm flipH="1">
            <a:off x="8719879" y="8162762"/>
            <a:ext cx="1592264" cy="2698752"/>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sp>
      <p:sp>
        <p:nvSpPr>
          <p:cNvPr id="16" name="Freeform 16"/>
          <p:cNvSpPr/>
          <p:nvPr/>
        </p:nvSpPr>
        <p:spPr>
          <a:xfrm flipH="1">
            <a:off x="12700960" y="7651749"/>
            <a:ext cx="1592264" cy="2698752"/>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sp>
      <p:sp>
        <p:nvSpPr>
          <p:cNvPr id="19" name="TextBox 19"/>
          <p:cNvSpPr txBox="1"/>
          <p:nvPr/>
        </p:nvSpPr>
        <p:spPr>
          <a:xfrm>
            <a:off x="3003729" y="1793333"/>
            <a:ext cx="12102309" cy="3039294"/>
          </a:xfrm>
          <a:prstGeom prst="rect">
            <a:avLst/>
          </a:prstGeom>
        </p:spPr>
        <p:txBody>
          <a:bodyPr wrap="square" lIns="0" tIns="0" rIns="0" bIns="0" rtlCol="0" anchor="t">
            <a:spAutoFit/>
          </a:bodyPr>
          <a:lstStyle/>
          <a:p>
            <a:pPr algn="ctr"/>
            <a:r>
              <a:rPr lang="en-US" altLang="zh-CN" sz="6750" b="1" dirty="0">
                <a:ln w="22225">
                  <a:solidFill>
                    <a:schemeClr val="accent2"/>
                  </a:solidFill>
                  <a:prstDash val="solid"/>
                </a:ln>
                <a:solidFill>
                  <a:srgbClr val="FF0000"/>
                </a:solidFill>
                <a:latin typeface="Times New Roman" pitchFamily="18" charset="0"/>
                <a:ea typeface="Calibri" panose="020F0502020204030204" pitchFamily="34" charset="0"/>
                <a:cs typeface="Times New Roman" pitchFamily="18" charset="0"/>
              </a:rPr>
              <a:t>CHÀO MỪNG QUÝ THẦY CÔ </a:t>
            </a:r>
          </a:p>
          <a:p>
            <a:pPr algn="ctr"/>
            <a:r>
              <a:rPr lang="en-US" altLang="zh-CN" sz="6750" b="1" dirty="0">
                <a:ln w="22225">
                  <a:solidFill>
                    <a:schemeClr val="accent2"/>
                  </a:solidFill>
                  <a:prstDash val="solid"/>
                </a:ln>
                <a:solidFill>
                  <a:srgbClr val="FF0000"/>
                </a:solidFill>
                <a:latin typeface="Times New Roman" pitchFamily="18" charset="0"/>
                <a:ea typeface="Calibri" panose="020F0502020204030204" pitchFamily="34" charset="0"/>
                <a:cs typeface="Times New Roman" pitchFamily="18" charset="0"/>
              </a:rPr>
              <a:t>VỀ DỰ GIỜ THĂM LỚP </a:t>
            </a:r>
          </a:p>
          <a:p>
            <a:pPr algn="ctr" defTabSz="685800">
              <a:lnSpc>
                <a:spcPts val="7522"/>
              </a:lnSpc>
            </a:pPr>
            <a:endParaRPr lang="en-US" sz="4050" spc="-203" dirty="0">
              <a:solidFill>
                <a:srgbClr val="FF3131"/>
              </a:solidFill>
              <a:latin typeface="Baloo Bhai"/>
            </a:endParaRPr>
          </a:p>
        </p:txBody>
      </p:sp>
      <p:sp>
        <p:nvSpPr>
          <p:cNvPr id="20" name="TextBox 20"/>
          <p:cNvSpPr txBox="1"/>
          <p:nvPr/>
        </p:nvSpPr>
        <p:spPr>
          <a:xfrm>
            <a:off x="3642121" y="7090298"/>
            <a:ext cx="12390365" cy="1384995"/>
          </a:xfrm>
          <a:prstGeom prst="rect">
            <a:avLst/>
          </a:prstGeom>
        </p:spPr>
        <p:txBody>
          <a:bodyPr lIns="0" tIns="0" rIns="0" bIns="0" rtlCol="0" anchor="t">
            <a:spAutoFit/>
          </a:bodyPr>
          <a:lstStyle/>
          <a:p>
            <a:pPr algn="ctr" defTabSz="685800">
              <a:lnSpc>
                <a:spcPts val="5580"/>
              </a:lnSpc>
            </a:pPr>
            <a:r>
              <a:rPr lang="en-US" sz="4650" b="1" dirty="0" err="1">
                <a:solidFill>
                  <a:srgbClr val="241726"/>
                </a:solidFill>
                <a:latin typeface="Times New Roman" panose="02020603050405020304" pitchFamily="18" charset="0"/>
                <a:cs typeface="Times New Roman" panose="02020603050405020304" pitchFamily="18" charset="0"/>
              </a:rPr>
              <a:t>Giáo</a:t>
            </a:r>
            <a:r>
              <a:rPr lang="en-US" sz="4650" b="1" dirty="0">
                <a:solidFill>
                  <a:srgbClr val="241726"/>
                </a:solidFill>
                <a:latin typeface="Times New Roman" panose="02020603050405020304" pitchFamily="18" charset="0"/>
                <a:cs typeface="Times New Roman" panose="02020603050405020304" pitchFamily="18" charset="0"/>
              </a:rPr>
              <a:t> </a:t>
            </a:r>
            <a:r>
              <a:rPr lang="en-US" sz="4650" b="1" dirty="0" err="1">
                <a:solidFill>
                  <a:srgbClr val="241726"/>
                </a:solidFill>
                <a:latin typeface="Times New Roman" panose="02020603050405020304" pitchFamily="18" charset="0"/>
                <a:cs typeface="Times New Roman" panose="02020603050405020304" pitchFamily="18" charset="0"/>
              </a:rPr>
              <a:t>viên</a:t>
            </a:r>
            <a:r>
              <a:rPr lang="en-US" sz="4650" b="1" dirty="0">
                <a:solidFill>
                  <a:srgbClr val="241726"/>
                </a:solidFill>
                <a:latin typeface="Times New Roman" panose="02020603050405020304" pitchFamily="18" charset="0"/>
                <a:cs typeface="Times New Roman" panose="02020603050405020304" pitchFamily="18" charset="0"/>
              </a:rPr>
              <a:t>: </a:t>
            </a:r>
            <a:r>
              <a:rPr lang="en-US" sz="4650" b="1" dirty="0">
                <a:solidFill>
                  <a:srgbClr val="241726"/>
                </a:solidFill>
                <a:latin typeface="Times New Roman" panose="02020603050405020304" pitchFamily="18" charset="0"/>
                <a:cs typeface="Times New Roman" panose="02020603050405020304" pitchFamily="18" charset="0"/>
              </a:rPr>
              <a:t>ĐOÀN THỊ NGỌC HÀ</a:t>
            </a:r>
            <a:endParaRPr lang="en-US" sz="4650" b="1" dirty="0">
              <a:solidFill>
                <a:srgbClr val="241726"/>
              </a:solidFill>
              <a:latin typeface="Times New Roman" panose="02020603050405020304" pitchFamily="18" charset="0"/>
              <a:cs typeface="Times New Roman" panose="02020603050405020304" pitchFamily="18" charset="0"/>
            </a:endParaRPr>
          </a:p>
          <a:p>
            <a:pPr algn="ctr" defTabSz="685800">
              <a:lnSpc>
                <a:spcPts val="5220"/>
              </a:lnSpc>
              <a:spcBef>
                <a:spcPct val="0"/>
              </a:spcBef>
            </a:pPr>
            <a:endParaRPr lang="en-US" sz="4650" dirty="0">
              <a:solidFill>
                <a:srgbClr val="241726"/>
              </a:solidFill>
              <a:latin typeface="Sedgwick Ave"/>
            </a:endParaRPr>
          </a:p>
        </p:txBody>
      </p:sp>
      <p:sp>
        <p:nvSpPr>
          <p:cNvPr id="21" name="Rectangle 20"/>
          <p:cNvSpPr/>
          <p:nvPr/>
        </p:nvSpPr>
        <p:spPr>
          <a:xfrm>
            <a:off x="8179868" y="3963237"/>
            <a:ext cx="1750031" cy="738664"/>
          </a:xfrm>
          <a:prstGeom prst="rect">
            <a:avLst/>
          </a:prstGeom>
        </p:spPr>
        <p:txBody>
          <a:bodyPr wrap="none">
            <a:spAutoFit/>
          </a:bodyPr>
          <a:lstStyle/>
          <a:p>
            <a:pPr algn="ctr">
              <a:spcBef>
                <a:spcPts val="900"/>
              </a:spcBef>
              <a:spcAft>
                <a:spcPts val="900"/>
              </a:spcAft>
            </a:pPr>
            <a:r>
              <a:rPr lang="en-US" sz="4200" b="1" i="1" dirty="0">
                <a:latin typeface="Times New Roman" pitchFamily="18" charset="0"/>
                <a:cs typeface="Times New Roman" pitchFamily="18" charset="0"/>
              </a:rPr>
              <a:t> </a:t>
            </a:r>
            <a:r>
              <a:rPr lang="en-US" sz="4200" b="1" i="1" dirty="0">
                <a:latin typeface="Times New Roman" pitchFamily="18" charset="0"/>
                <a:cs typeface="Times New Roman" pitchFamily="18" charset="0"/>
              </a:rPr>
              <a:t>LỚP 5</a:t>
            </a:r>
          </a:p>
        </p:txBody>
      </p:sp>
    </p:spTree>
    <p:extLst>
      <p:ext uri="{BB962C8B-B14F-4D97-AF65-F5344CB8AC3E}">
        <p14:creationId xmlns:p14="http://schemas.microsoft.com/office/powerpoint/2010/main" val="346645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136868" y="3007995"/>
            <a:ext cx="8014265" cy="7056120"/>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grpSp>
        <p:nvGrpSpPr>
          <p:cNvPr id="14" name="Group 13">
            <a:extLst>
              <a:ext uri="{FF2B5EF4-FFF2-40B4-BE49-F238E27FC236}">
                <a16:creationId xmlns:a16="http://schemas.microsoft.com/office/drawing/2014/main" id="{249B972A-B8FC-730C-ACA2-FE748EF18927}"/>
              </a:ext>
            </a:extLst>
          </p:cNvPr>
          <p:cNvGrpSpPr/>
          <p:nvPr/>
        </p:nvGrpSpPr>
        <p:grpSpPr>
          <a:xfrm>
            <a:off x="1219200" y="342900"/>
            <a:ext cx="15925800" cy="1979772"/>
            <a:chOff x="3660909" y="2312333"/>
            <a:chExt cx="8330900" cy="2350428"/>
          </a:xfrm>
        </p:grpSpPr>
        <p:sp>
          <p:nvSpPr>
            <p:cNvPr id="15" name="Rectangle: Rounded Corners 34">
              <a:extLst>
                <a:ext uri="{FF2B5EF4-FFF2-40B4-BE49-F238E27FC236}">
                  <a16:creationId xmlns:a16="http://schemas.microsoft.com/office/drawing/2014/main" id="{BB6A5F92-2902-BB31-0B0C-6E018D61500B}"/>
                </a:ext>
              </a:extLst>
            </p:cNvPr>
            <p:cNvSpPr/>
            <p:nvPr/>
          </p:nvSpPr>
          <p:spPr>
            <a:xfrm>
              <a:off x="3660909" y="2312333"/>
              <a:ext cx="8330900" cy="2350428"/>
            </a:xfrm>
            <a:prstGeom prst="roundRect">
              <a:avLst/>
            </a:prstGeom>
            <a:solidFill>
              <a:srgbClr val="B5F1CC"/>
            </a:solidFill>
            <a:ln w="28575">
              <a:solidFill>
                <a:schemeClr val="tx1"/>
              </a:solidFill>
              <a:extLst>
                <a:ext uri="{C807C97D-BFC1-408E-A445-0C87EB9F89A2}">
                  <ask:lineSketchStyleProps xmlns="" xmlns:ask="http://schemas.microsoft.com/office/drawing/2018/sketchyshapes" sd="3906556544">
                    <a:custGeom>
                      <a:avLst/>
                      <a:gdLst>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5800" h="1979772" fill="none" extrusionOk="0">
                          <a:moveTo>
                            <a:pt x="0" y="483480"/>
                          </a:moveTo>
                          <a:cubicBezTo>
                            <a:pt x="-9854" y="247467"/>
                            <a:pt x="228134" y="-35958"/>
                            <a:pt x="657682" y="0"/>
                          </a:cubicBezTo>
                          <a:cubicBezTo>
                            <a:pt x="2147708" y="50452"/>
                            <a:pt x="11528969" y="-460503"/>
                            <a:pt x="15268117" y="0"/>
                          </a:cubicBezTo>
                          <a:cubicBezTo>
                            <a:pt x="15686995" y="13977"/>
                            <a:pt x="15875284" y="182436"/>
                            <a:pt x="15925799" y="483480"/>
                          </a:cubicBezTo>
                          <a:cubicBezTo>
                            <a:pt x="16036442" y="665222"/>
                            <a:pt x="15928803" y="1312179"/>
                            <a:pt x="15925799" y="1496291"/>
                          </a:cubicBezTo>
                          <a:cubicBezTo>
                            <a:pt x="15985205" y="1727618"/>
                            <a:pt x="15680786" y="1929784"/>
                            <a:pt x="15268117" y="1979772"/>
                          </a:cubicBezTo>
                          <a:cubicBezTo>
                            <a:pt x="10935865" y="2079942"/>
                            <a:pt x="5847859" y="1692090"/>
                            <a:pt x="657682" y="1979772"/>
                          </a:cubicBezTo>
                          <a:cubicBezTo>
                            <a:pt x="217600" y="1960528"/>
                            <a:pt x="-90529" y="1762265"/>
                            <a:pt x="0" y="1496291"/>
                          </a:cubicBezTo>
                          <a:cubicBezTo>
                            <a:pt x="-53540" y="1058697"/>
                            <a:pt x="9228" y="687037"/>
                            <a:pt x="0" y="483480"/>
                          </a:cubicBezTo>
                          <a:close/>
                        </a:path>
                        <a:path w="15925800" h="1979772" stroke="0" extrusionOk="0">
                          <a:moveTo>
                            <a:pt x="0" y="483480"/>
                          </a:moveTo>
                          <a:cubicBezTo>
                            <a:pt x="-30992" y="166872"/>
                            <a:pt x="202159" y="23173"/>
                            <a:pt x="657682" y="0"/>
                          </a:cubicBezTo>
                          <a:cubicBezTo>
                            <a:pt x="7735748" y="-455528"/>
                            <a:pt x="11384136" y="506081"/>
                            <a:pt x="15268117" y="0"/>
                          </a:cubicBezTo>
                          <a:cubicBezTo>
                            <a:pt x="15599187" y="-29904"/>
                            <a:pt x="15868053" y="190996"/>
                            <a:pt x="15925799" y="483480"/>
                          </a:cubicBezTo>
                          <a:cubicBezTo>
                            <a:pt x="16030190" y="765807"/>
                            <a:pt x="15934691" y="1269863"/>
                            <a:pt x="15925799" y="1496291"/>
                          </a:cubicBezTo>
                          <a:cubicBezTo>
                            <a:pt x="15934225" y="1748861"/>
                            <a:pt x="15663619" y="1948039"/>
                            <a:pt x="15268117" y="1979772"/>
                          </a:cubicBezTo>
                          <a:cubicBezTo>
                            <a:pt x="12462198" y="1934313"/>
                            <a:pt x="3938721" y="1975380"/>
                            <a:pt x="657682" y="1979772"/>
                          </a:cubicBezTo>
                          <a:cubicBezTo>
                            <a:pt x="287171" y="1989739"/>
                            <a:pt x="-13422" y="1783659"/>
                            <a:pt x="0" y="1496291"/>
                          </a:cubicBezTo>
                          <a:cubicBezTo>
                            <a:pt x="-62897" y="1181963"/>
                            <a:pt x="17520" y="608535"/>
                            <a:pt x="0" y="483480"/>
                          </a:cubicBezTo>
                          <a:close/>
                        </a:path>
                        <a:path w="15925800" h="1979772" fill="none" stroke="0" extrusionOk="0">
                          <a:moveTo>
                            <a:pt x="0" y="483480"/>
                          </a:moveTo>
                          <a:cubicBezTo>
                            <a:pt x="-23303" y="158844"/>
                            <a:pt x="227364" y="-8739"/>
                            <a:pt x="657682" y="0"/>
                          </a:cubicBezTo>
                          <a:cubicBezTo>
                            <a:pt x="3069860" y="291535"/>
                            <a:pt x="11728681" y="-182396"/>
                            <a:pt x="15268117" y="0"/>
                          </a:cubicBezTo>
                          <a:cubicBezTo>
                            <a:pt x="15637891" y="-13033"/>
                            <a:pt x="15875666" y="184223"/>
                            <a:pt x="15925799" y="483480"/>
                          </a:cubicBezTo>
                          <a:cubicBezTo>
                            <a:pt x="16036796" y="672124"/>
                            <a:pt x="15926876" y="1270719"/>
                            <a:pt x="15925799" y="1496291"/>
                          </a:cubicBezTo>
                          <a:cubicBezTo>
                            <a:pt x="16002031" y="1701856"/>
                            <a:pt x="15618165" y="1944081"/>
                            <a:pt x="15268117" y="1979772"/>
                          </a:cubicBezTo>
                          <a:cubicBezTo>
                            <a:pt x="11469060" y="2825091"/>
                            <a:pt x="6139448" y="1880663"/>
                            <a:pt x="657682" y="1979772"/>
                          </a:cubicBezTo>
                          <a:cubicBezTo>
                            <a:pt x="215472" y="1986702"/>
                            <a:pt x="-66986" y="1776652"/>
                            <a:pt x="0" y="1496291"/>
                          </a:cubicBezTo>
                          <a:cubicBezTo>
                            <a:pt x="-62611" y="1119459"/>
                            <a:pt x="-30949" y="684962"/>
                            <a:pt x="0" y="48348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a:extLst>
                <a:ext uri="{FF2B5EF4-FFF2-40B4-BE49-F238E27FC236}">
                  <a16:creationId xmlns:a16="http://schemas.microsoft.com/office/drawing/2014/main" id="{F56E95B2-59F6-5363-9840-D70428F50F5C}"/>
                </a:ext>
              </a:extLst>
            </p:cNvPr>
            <p:cNvSpPr txBox="1"/>
            <p:nvPr/>
          </p:nvSpPr>
          <p:spPr>
            <a:xfrm>
              <a:off x="3780491" y="2312333"/>
              <a:ext cx="8012927" cy="2304345"/>
            </a:xfrm>
            <a:prstGeom prst="roundRect">
              <a:avLst/>
            </a:prstGeom>
            <a:noFill/>
            <a:ln>
              <a:noFill/>
              <a:extLst>
                <a:ext uri="{C807C97D-BFC1-408E-A445-0C87EB9F89A2}">
                  <ask:lineSketchStyleProps xmln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ìm ra điểm độc đáo trong mỗi công trình kiến trúc có trong bức tranh.</a:t>
              </a:r>
            </a:p>
          </p:txBody>
        </p:sp>
      </p:grpSp>
      <p:pic>
        <p:nvPicPr>
          <p:cNvPr id="17" name="Picture 16">
            <a:extLst>
              <a:ext uri="{FF2B5EF4-FFF2-40B4-BE49-F238E27FC236}">
                <a16:creationId xmlns:a16="http://schemas.microsoft.com/office/drawing/2014/main" id="{8A7A67C0-475E-8264-AC67-4DF2080B4DF2}"/>
              </a:ext>
            </a:extLst>
          </p:cNvPr>
          <p:cNvPicPr>
            <a:picLocks noChangeAspect="1"/>
          </p:cNvPicPr>
          <p:nvPr/>
        </p:nvPicPr>
        <p:blipFill>
          <a:blip r:embed="rId2">
            <a:lum contrast="18000"/>
          </a:blip>
          <a:stretch>
            <a:fillRect/>
          </a:stretch>
        </p:blipFill>
        <p:spPr>
          <a:xfrm>
            <a:off x="1981200" y="3086100"/>
            <a:ext cx="14325600" cy="6224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D724A0-A67D-9AA6-2504-8521E63AF6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400000"/>
                    </a14:imgEffect>
                  </a14:imgLayer>
                </a14:imgProps>
              </a:ext>
            </a:extLst>
          </a:blip>
          <a:stretch>
            <a:fillRect/>
          </a:stretch>
        </p:blipFill>
        <p:spPr>
          <a:xfrm>
            <a:off x="4537235" y="3086100"/>
            <a:ext cx="11540965" cy="6678348"/>
          </a:xfrm>
          <a:prstGeom prst="rect">
            <a:avLst/>
          </a:prstGeom>
        </p:spPr>
      </p:pic>
    </p:spTree>
    <p:extLst>
      <p:ext uri="{BB962C8B-B14F-4D97-AF65-F5344CB8AC3E}">
        <p14:creationId xmlns:p14="http://schemas.microsoft.com/office/powerpoint/2010/main" val="138280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3BA770-15B9-19CF-67F9-ED5678D0C3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86200" y="3162300"/>
            <a:ext cx="11430000" cy="6252994"/>
          </a:xfrm>
          <a:prstGeom prst="rect">
            <a:avLst/>
          </a:prstGeom>
        </p:spPr>
      </p:pic>
    </p:spTree>
    <p:extLst>
      <p:ext uri="{BB962C8B-B14F-4D97-AF65-F5344CB8AC3E}">
        <p14:creationId xmlns:p14="http://schemas.microsoft.com/office/powerpoint/2010/main" val="306525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F7D28-5E9B-CFC2-B954-1A8D4671C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0000" y="3238500"/>
            <a:ext cx="11963400" cy="6319782"/>
          </a:xfrm>
          <a:prstGeom prst="rect">
            <a:avLst/>
          </a:prstGeom>
        </p:spPr>
      </p:pic>
    </p:spTree>
    <p:extLst>
      <p:ext uri="{BB962C8B-B14F-4D97-AF65-F5344CB8AC3E}">
        <p14:creationId xmlns:p14="http://schemas.microsoft.com/office/powerpoint/2010/main" val="2226977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BD6010C8-0243-65BB-FA7F-E03F087EF8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142566"/>
            <a:ext cx="5752185" cy="8843682"/>
          </a:xfrm>
          <a:prstGeom prst="rect">
            <a:avLst/>
          </a:prstGeom>
          <a:effectLst>
            <a:outerShdw blurRad="63500" sx="102000" sy="102000" algn="ctr" rotWithShape="0">
              <a:prstClr val="black">
                <a:alpha val="40000"/>
              </a:prstClr>
            </a:outerShdw>
          </a:effectLst>
        </p:spPr>
      </p:pic>
      <p:sp>
        <p:nvSpPr>
          <p:cNvPr id="12" name="Rectangle: Rounded Corners 44">
            <a:extLst>
              <a:ext uri="{FF2B5EF4-FFF2-40B4-BE49-F238E27FC236}">
                <a16:creationId xmlns:a16="http://schemas.microsoft.com/office/drawing/2014/main" id="{9114ECDA-9AA6-247E-DDEF-18E27095E2A9}"/>
              </a:ext>
            </a:extLst>
          </p:cNvPr>
          <p:cNvSpPr/>
          <p:nvPr/>
        </p:nvSpPr>
        <p:spPr>
          <a:xfrm>
            <a:off x="4974806" y="777584"/>
            <a:ext cx="12690000" cy="7657758"/>
          </a:xfrm>
          <a:custGeom>
            <a:avLst/>
            <a:gdLst>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7"/>
                </a:moveTo>
                <a:cubicBezTo>
                  <a:pt x="-58348" y="500476"/>
                  <a:pt x="327449" y="107683"/>
                  <a:pt x="706633" y="0"/>
                </a:cubicBezTo>
                <a:cubicBezTo>
                  <a:pt x="3938341" y="333361"/>
                  <a:pt x="5692745" y="216414"/>
                  <a:pt x="7753367" y="0"/>
                </a:cubicBezTo>
                <a:cubicBezTo>
                  <a:pt x="8188238" y="114844"/>
                  <a:pt x="8556676" y="503917"/>
                  <a:pt x="8460000" y="830657"/>
                </a:cubicBezTo>
                <a:cubicBezTo>
                  <a:pt x="8276827" y="1691312"/>
                  <a:pt x="8200450" y="3741381"/>
                  <a:pt x="8460000" y="4670753"/>
                </a:cubicBezTo>
                <a:cubicBezTo>
                  <a:pt x="8539376" y="5220221"/>
                  <a:pt x="8032147" y="5432433"/>
                  <a:pt x="7753367" y="5501411"/>
                </a:cubicBezTo>
                <a:cubicBezTo>
                  <a:pt x="6937754" y="5501726"/>
                  <a:pt x="2189448" y="5800447"/>
                  <a:pt x="706633" y="5501411"/>
                </a:cubicBezTo>
                <a:cubicBezTo>
                  <a:pt x="203647" y="5532715"/>
                  <a:pt x="1680" y="4994469"/>
                  <a:pt x="0" y="4670753"/>
                </a:cubicBezTo>
                <a:cubicBezTo>
                  <a:pt x="-14660" y="3432714"/>
                  <a:pt x="26748" y="2378970"/>
                  <a:pt x="0" y="830657"/>
                </a:cubicBezTo>
                <a:close/>
              </a:path>
              <a:path w="8460000" h="5501411" stroke="0" extrusionOk="0">
                <a:moveTo>
                  <a:pt x="0" y="830657"/>
                </a:moveTo>
                <a:cubicBezTo>
                  <a:pt x="5508" y="480267"/>
                  <a:pt x="219703" y="120038"/>
                  <a:pt x="706633" y="0"/>
                </a:cubicBezTo>
                <a:cubicBezTo>
                  <a:pt x="3219904" y="144219"/>
                  <a:pt x="4428646" y="160592"/>
                  <a:pt x="7753367" y="0"/>
                </a:cubicBezTo>
                <a:cubicBezTo>
                  <a:pt x="8092530" y="-35400"/>
                  <a:pt x="8396762" y="351989"/>
                  <a:pt x="8460000" y="830657"/>
                </a:cubicBezTo>
                <a:cubicBezTo>
                  <a:pt x="8681219" y="1300188"/>
                  <a:pt x="8192886" y="3681284"/>
                  <a:pt x="8460000" y="4670753"/>
                </a:cubicBezTo>
                <a:cubicBezTo>
                  <a:pt x="8424950" y="5103652"/>
                  <a:pt x="8109681" y="5610976"/>
                  <a:pt x="7753367" y="5501411"/>
                </a:cubicBezTo>
                <a:cubicBezTo>
                  <a:pt x="4538199" y="5659891"/>
                  <a:pt x="2520426" y="5676058"/>
                  <a:pt x="706633" y="5501411"/>
                </a:cubicBezTo>
                <a:cubicBezTo>
                  <a:pt x="327244" y="5660077"/>
                  <a:pt x="-14525" y="5062523"/>
                  <a:pt x="0" y="4670753"/>
                </a:cubicBezTo>
                <a:cubicBezTo>
                  <a:pt x="-27842" y="3863432"/>
                  <a:pt x="-81099" y="1991215"/>
                  <a:pt x="0" y="830657"/>
                </a:cubicBezTo>
                <a:close/>
              </a:path>
              <a:path w="8460000" h="5501411" fill="none" stroke="0" extrusionOk="0">
                <a:moveTo>
                  <a:pt x="0" y="830657"/>
                </a:moveTo>
                <a:cubicBezTo>
                  <a:pt x="27493" y="494161"/>
                  <a:pt x="335205" y="79284"/>
                  <a:pt x="706633" y="0"/>
                </a:cubicBezTo>
                <a:cubicBezTo>
                  <a:pt x="4166319" y="25901"/>
                  <a:pt x="5850507" y="141631"/>
                  <a:pt x="7753367" y="0"/>
                </a:cubicBezTo>
                <a:cubicBezTo>
                  <a:pt x="8218755" y="15815"/>
                  <a:pt x="8454702" y="349909"/>
                  <a:pt x="8460000" y="830657"/>
                </a:cubicBezTo>
                <a:cubicBezTo>
                  <a:pt x="8304026" y="1369312"/>
                  <a:pt x="8432828" y="3750369"/>
                  <a:pt x="8460000" y="4670753"/>
                </a:cubicBezTo>
                <a:cubicBezTo>
                  <a:pt x="8542189" y="5172648"/>
                  <a:pt x="8128674" y="5547449"/>
                  <a:pt x="7753367" y="5501411"/>
                </a:cubicBezTo>
                <a:cubicBezTo>
                  <a:pt x="6593440" y="5469673"/>
                  <a:pt x="2131453" y="5058416"/>
                  <a:pt x="706633" y="5501411"/>
                </a:cubicBezTo>
                <a:cubicBezTo>
                  <a:pt x="223900" y="5561784"/>
                  <a:pt x="-12339" y="5022909"/>
                  <a:pt x="0" y="4670753"/>
                </a:cubicBezTo>
                <a:cubicBezTo>
                  <a:pt x="72001" y="3238224"/>
                  <a:pt x="-104498" y="2253431"/>
                  <a:pt x="0" y="830657"/>
                </a:cubicBezTo>
                <a:close/>
              </a:path>
              <a:path w="8460000" h="5501411" fill="none" stroke="0" extrusionOk="0">
                <a:moveTo>
                  <a:pt x="0" y="830657"/>
                </a:moveTo>
                <a:cubicBezTo>
                  <a:pt x="-12828" y="446510"/>
                  <a:pt x="319760" y="100294"/>
                  <a:pt x="706633" y="0"/>
                </a:cubicBezTo>
                <a:cubicBezTo>
                  <a:pt x="4086534" y="293178"/>
                  <a:pt x="5842921" y="172466"/>
                  <a:pt x="7753367" y="0"/>
                </a:cubicBezTo>
                <a:cubicBezTo>
                  <a:pt x="8210737" y="52519"/>
                  <a:pt x="8527468" y="407541"/>
                  <a:pt x="8460000" y="830657"/>
                </a:cubicBezTo>
                <a:cubicBezTo>
                  <a:pt x="8365048" y="1559556"/>
                  <a:pt x="8310019" y="3560570"/>
                  <a:pt x="8460000" y="4670753"/>
                </a:cubicBezTo>
                <a:cubicBezTo>
                  <a:pt x="8571960" y="5204962"/>
                  <a:pt x="8036310" y="5492239"/>
                  <a:pt x="7753367" y="5501411"/>
                </a:cubicBezTo>
                <a:cubicBezTo>
                  <a:pt x="6650491" y="5532803"/>
                  <a:pt x="2214661" y="5647595"/>
                  <a:pt x="706633" y="5501411"/>
                </a:cubicBezTo>
                <a:cubicBezTo>
                  <a:pt x="201484" y="5561152"/>
                  <a:pt x="-16469" y="4987964"/>
                  <a:pt x="0" y="4670753"/>
                </a:cubicBezTo>
                <a:cubicBezTo>
                  <a:pt x="26848" y="3312529"/>
                  <a:pt x="168738" y="2370052"/>
                  <a:pt x="0" y="83065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12012" y="747064"/>
                          <a:pt x="501129" y="240866"/>
                          <a:pt x="1059949" y="0"/>
                        </a:cubicBezTo>
                        <a:cubicBezTo>
                          <a:pt x="5667364" y="754796"/>
                          <a:pt x="8566861" y="350847"/>
                          <a:pt x="11630050" y="0"/>
                        </a:cubicBezTo>
                        <a:cubicBezTo>
                          <a:pt x="12311996" y="234810"/>
                          <a:pt x="12875343" y="754666"/>
                          <a:pt x="12690000" y="1156243"/>
                        </a:cubicBezTo>
                        <a:cubicBezTo>
                          <a:pt x="12319944" y="2564087"/>
                          <a:pt x="12154458" y="5236329"/>
                          <a:pt x="12690000" y="6501513"/>
                        </a:cubicBezTo>
                        <a:cubicBezTo>
                          <a:pt x="12816031" y="7273641"/>
                          <a:pt x="12020006" y="7544848"/>
                          <a:pt x="11630050" y="7657758"/>
                        </a:cubicBezTo>
                        <a:cubicBezTo>
                          <a:pt x="10623365" y="7882823"/>
                          <a:pt x="3356765" y="8224821"/>
                          <a:pt x="1059949" y="7657758"/>
                        </a:cubicBezTo>
                        <a:cubicBezTo>
                          <a:pt x="234099" y="7720351"/>
                          <a:pt x="3589" y="6873781"/>
                          <a:pt x="0" y="6501513"/>
                        </a:cubicBezTo>
                        <a:cubicBezTo>
                          <a:pt x="-19629" y="4906849"/>
                          <a:pt x="66377" y="3517895"/>
                          <a:pt x="0" y="1156243"/>
                        </a:cubicBezTo>
                        <a:close/>
                      </a:path>
                      <a:path w="12690000" h="7657758" stroke="0" extrusionOk="0">
                        <a:moveTo>
                          <a:pt x="0" y="1156243"/>
                        </a:moveTo>
                        <a:cubicBezTo>
                          <a:pt x="-10970" y="765245"/>
                          <a:pt x="313855" y="181405"/>
                          <a:pt x="1059949" y="0"/>
                        </a:cubicBezTo>
                        <a:cubicBezTo>
                          <a:pt x="4972218" y="212628"/>
                          <a:pt x="6784277" y="336749"/>
                          <a:pt x="11630050" y="0"/>
                        </a:cubicBezTo>
                        <a:cubicBezTo>
                          <a:pt x="12044208" y="-67435"/>
                          <a:pt x="12490858" y="557747"/>
                          <a:pt x="12690000" y="1156243"/>
                        </a:cubicBezTo>
                        <a:cubicBezTo>
                          <a:pt x="13050219" y="1787196"/>
                          <a:pt x="12252367" y="5173328"/>
                          <a:pt x="12690000" y="6501513"/>
                        </a:cubicBezTo>
                        <a:cubicBezTo>
                          <a:pt x="12582059" y="7082631"/>
                          <a:pt x="12189823" y="7890128"/>
                          <a:pt x="11630050" y="7657758"/>
                        </a:cubicBezTo>
                        <a:cubicBezTo>
                          <a:pt x="6800000" y="7928804"/>
                          <a:pt x="3311306" y="8070954"/>
                          <a:pt x="1059949" y="7657758"/>
                        </a:cubicBezTo>
                        <a:cubicBezTo>
                          <a:pt x="521089" y="7941791"/>
                          <a:pt x="-11574" y="6997215"/>
                          <a:pt x="0" y="6501513"/>
                        </a:cubicBezTo>
                        <a:cubicBezTo>
                          <a:pt x="134415" y="5490836"/>
                          <a:pt x="-178531" y="2855010"/>
                          <a:pt x="0" y="1156243"/>
                        </a:cubicBezTo>
                        <a:close/>
                      </a:path>
                      <a:path w="12690000" h="7657758" fill="none" stroke="0" extrusionOk="0">
                        <a:moveTo>
                          <a:pt x="0" y="1156243"/>
                        </a:moveTo>
                        <a:cubicBezTo>
                          <a:pt x="68381" y="728319"/>
                          <a:pt x="520552" y="87579"/>
                          <a:pt x="1059949" y="0"/>
                        </a:cubicBezTo>
                        <a:cubicBezTo>
                          <a:pt x="6320886" y="-207650"/>
                          <a:pt x="9171616" y="190164"/>
                          <a:pt x="11630050" y="0"/>
                        </a:cubicBezTo>
                        <a:cubicBezTo>
                          <a:pt x="12361367" y="59667"/>
                          <a:pt x="12609846" y="450647"/>
                          <a:pt x="12690000" y="1156243"/>
                        </a:cubicBezTo>
                        <a:cubicBezTo>
                          <a:pt x="12425749" y="1890456"/>
                          <a:pt x="12667386" y="5272094"/>
                          <a:pt x="12690000" y="6501513"/>
                        </a:cubicBezTo>
                        <a:cubicBezTo>
                          <a:pt x="12887066" y="7114196"/>
                          <a:pt x="12237932" y="7732275"/>
                          <a:pt x="11630050" y="7657758"/>
                        </a:cubicBezTo>
                        <a:cubicBezTo>
                          <a:pt x="9510831" y="7622710"/>
                          <a:pt x="3163478" y="6887661"/>
                          <a:pt x="1059949" y="7657758"/>
                        </a:cubicBezTo>
                        <a:cubicBezTo>
                          <a:pt x="281430" y="7776648"/>
                          <a:pt x="-34354" y="6945734"/>
                          <a:pt x="0" y="6501513"/>
                        </a:cubicBezTo>
                        <a:cubicBezTo>
                          <a:pt x="260225" y="4524005"/>
                          <a:pt x="-348742" y="3292698"/>
                          <a:pt x="0" y="1156243"/>
                        </a:cubicBezTo>
                        <a:close/>
                      </a:path>
                      <a:path w="12690000" h="7657758" fill="none" stroke="0" extrusionOk="0">
                        <a:moveTo>
                          <a:pt x="0" y="1156243"/>
                        </a:moveTo>
                        <a:cubicBezTo>
                          <a:pt x="-2922" y="738824"/>
                          <a:pt x="483121" y="153194"/>
                          <a:pt x="1059949" y="0"/>
                        </a:cubicBezTo>
                        <a:cubicBezTo>
                          <a:pt x="6024955" y="367101"/>
                          <a:pt x="8749502" y="132987"/>
                          <a:pt x="11630050" y="0"/>
                        </a:cubicBezTo>
                        <a:cubicBezTo>
                          <a:pt x="12328941" y="40792"/>
                          <a:pt x="12733835" y="617648"/>
                          <a:pt x="12690000" y="1156243"/>
                        </a:cubicBezTo>
                        <a:cubicBezTo>
                          <a:pt x="12671857" y="2266737"/>
                          <a:pt x="12536825" y="4899888"/>
                          <a:pt x="12690000" y="6501513"/>
                        </a:cubicBezTo>
                        <a:cubicBezTo>
                          <a:pt x="12886770" y="7246945"/>
                          <a:pt x="12059653" y="7613556"/>
                          <a:pt x="11630050" y="7657758"/>
                        </a:cubicBezTo>
                        <a:cubicBezTo>
                          <a:pt x="9777405" y="7682560"/>
                          <a:pt x="3291335" y="8122136"/>
                          <a:pt x="1059949" y="7657758"/>
                        </a:cubicBezTo>
                        <a:cubicBezTo>
                          <a:pt x="264122" y="7685340"/>
                          <a:pt x="-81311" y="6938961"/>
                          <a:pt x="0" y="6501513"/>
                        </a:cubicBezTo>
                        <a:cubicBezTo>
                          <a:pt x="135746" y="4536542"/>
                          <a:pt x="387720" y="3401170"/>
                          <a:pt x="0" y="1156243"/>
                        </a:cubicBezTo>
                        <a:close/>
                      </a:path>
                      <a:path w="12690000" h="7657758" fill="none" stroke="0" extrusionOk="0">
                        <a:moveTo>
                          <a:pt x="0" y="1156243"/>
                        </a:moveTo>
                        <a:cubicBezTo>
                          <a:pt x="-38529" y="716364"/>
                          <a:pt x="487100" y="206605"/>
                          <a:pt x="1059949" y="0"/>
                        </a:cubicBezTo>
                        <a:cubicBezTo>
                          <a:pt x="6065244" y="911499"/>
                          <a:pt x="8927083" y="276329"/>
                          <a:pt x="11630050" y="0"/>
                        </a:cubicBezTo>
                        <a:cubicBezTo>
                          <a:pt x="12338447" y="150513"/>
                          <a:pt x="12846039" y="652917"/>
                          <a:pt x="12690000" y="1156243"/>
                        </a:cubicBezTo>
                        <a:cubicBezTo>
                          <a:pt x="12590471" y="2154880"/>
                          <a:pt x="12276502" y="5065957"/>
                          <a:pt x="12690000" y="6501513"/>
                        </a:cubicBezTo>
                        <a:cubicBezTo>
                          <a:pt x="12866488" y="7277188"/>
                          <a:pt x="12014067" y="7603470"/>
                          <a:pt x="11630050" y="7657758"/>
                        </a:cubicBezTo>
                        <a:cubicBezTo>
                          <a:pt x="10262097" y="7815424"/>
                          <a:pt x="3369247" y="7973581"/>
                          <a:pt x="1059949" y="7657758"/>
                        </a:cubicBezTo>
                        <a:cubicBezTo>
                          <a:pt x="279458" y="7732540"/>
                          <a:pt x="-11354" y="6936561"/>
                          <a:pt x="0" y="6501513"/>
                        </a:cubicBezTo>
                        <a:cubicBezTo>
                          <a:pt x="16779" y="4832205"/>
                          <a:pt x="209218" y="3415453"/>
                          <a:pt x="0" y="11562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3">
            <a:extLst>
              <a:ext uri="{FF2B5EF4-FFF2-40B4-BE49-F238E27FC236}">
                <a16:creationId xmlns:a16="http://schemas.microsoft.com/office/drawing/2014/main" id="{CBFB2A1F-4A64-E924-E3CD-82070695E535}"/>
              </a:ext>
            </a:extLst>
          </p:cNvPr>
          <p:cNvSpPr txBox="1"/>
          <p:nvPr/>
        </p:nvSpPr>
        <p:spPr>
          <a:xfrm>
            <a:off x="5655350" y="3059264"/>
            <a:ext cx="11328911" cy="4247317"/>
          </a:xfrm>
          <a:prstGeom prst="rect">
            <a:avLst/>
          </a:prstGeom>
          <a:noFill/>
        </p:spPr>
        <p:txBody>
          <a:bodyPr wrap="square">
            <a:spAutoFit/>
          </a:bodyPr>
          <a:lstStyle/>
          <a:p>
            <a:pPr algn="just" defTabSz="1371600"/>
            <a:r>
              <a:rPr lang="vi-VN" sz="8100" b="1" baseline="-25000" dirty="0">
                <a:solidFill>
                  <a:prstClr val="black"/>
                </a:solidFill>
              </a:rPr>
              <a:t>Đọc diễn cảm toàn bài, nhấn giọng vào những từ ngữ thể hiện thông tin quan trọng, thể hiện niềm tự hào về công trình kiến trúc chùa Một Cột.</a:t>
            </a:r>
            <a:endParaRPr lang="vi-VN" sz="8100" b="1" baseline="-25000" dirty="0">
              <a:solidFill>
                <a:prstClr val="black"/>
              </a:solidFill>
              <a:latin typeface="Arial" panose="020B0604020202020204" pitchFamily="34" charset="0"/>
            </a:endParaRPr>
          </a:p>
        </p:txBody>
      </p:sp>
      <p:pic>
        <p:nvPicPr>
          <p:cNvPr id="15" name="Picture 8">
            <a:extLst>
              <a:ext uri="{FF2B5EF4-FFF2-40B4-BE49-F238E27FC236}">
                <a16:creationId xmlns:a16="http://schemas.microsoft.com/office/drawing/2014/main" id="{5B53F63A-38D0-B54B-AD04-93D12A7D93EA}"/>
              </a:ext>
            </a:extLst>
          </p:cNvPr>
          <p:cNvPicPr>
            <a:picLocks noChangeAspect="1"/>
          </p:cNvPicPr>
          <p:nvPr/>
        </p:nvPicPr>
        <p:blipFill>
          <a:blip r:embed="rId4"/>
          <a:stretch>
            <a:fillRect/>
          </a:stretch>
        </p:blipFill>
        <p:spPr>
          <a:xfrm>
            <a:off x="7376847" y="1303097"/>
            <a:ext cx="9432765" cy="2054663"/>
          </a:xfrm>
          <a:prstGeom prst="rect">
            <a:avLst/>
          </a:prstGeom>
        </p:spPr>
      </p:pic>
    </p:spTree>
    <p:extLst>
      <p:ext uri="{BB962C8B-B14F-4D97-AF65-F5344CB8AC3E}">
        <p14:creationId xmlns:p14="http://schemas.microsoft.com/office/powerpoint/2010/main" val="3352305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70A115-4C35-5AD0-95FB-808B337AA09B}"/>
              </a:ext>
            </a:extLst>
          </p:cNvPr>
          <p:cNvPicPr>
            <a:picLocks noChangeAspect="1"/>
          </p:cNvPicPr>
          <p:nvPr/>
        </p:nvPicPr>
        <p:blipFill>
          <a:blip r:embed="rId2"/>
          <a:stretch>
            <a:fillRect/>
          </a:stretch>
        </p:blipFill>
        <p:spPr>
          <a:xfrm>
            <a:off x="300038" y="416347"/>
            <a:ext cx="19859373" cy="2976665"/>
          </a:xfrm>
          <a:prstGeom prst="rect">
            <a:avLst/>
          </a:prstGeom>
        </p:spPr>
      </p:pic>
      <p:pic>
        <p:nvPicPr>
          <p:cNvPr id="5" name="Picture 2">
            <a:extLst>
              <a:ext uri="{FF2B5EF4-FFF2-40B4-BE49-F238E27FC236}">
                <a16:creationId xmlns:a16="http://schemas.microsoft.com/office/drawing/2014/main" id="{5C55C48A-1AA2-65BF-F181-791CFF2D8DF4}"/>
              </a:ext>
            </a:extLst>
          </p:cNvPr>
          <p:cNvPicPr>
            <a:picLocks noChangeAspect="1"/>
          </p:cNvPicPr>
          <p:nvPr/>
        </p:nvPicPr>
        <p:blipFill>
          <a:blip r:embed="rId3"/>
          <a:stretch>
            <a:fillRect/>
          </a:stretch>
        </p:blipFill>
        <p:spPr>
          <a:xfrm>
            <a:off x="3936854" y="3308985"/>
            <a:ext cx="10414293" cy="5301615"/>
          </a:xfrm>
          <a:prstGeom prst="rect">
            <a:avLst/>
          </a:prstGeom>
        </p:spPr>
      </p:pic>
      <p:pic>
        <p:nvPicPr>
          <p:cNvPr id="7" name="Picture 6">
            <a:extLst>
              <a:ext uri="{FF2B5EF4-FFF2-40B4-BE49-F238E27FC236}">
                <a16:creationId xmlns:a16="http://schemas.microsoft.com/office/drawing/2014/main" id="{F8E0FB04-1E3B-6D1C-A324-BEEEF35C8F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094" b="85541" l="12197" r="44346">
                        <a14:foregroundMark x1="20759" y1="35541" x2="25565" y2="40913"/>
                        <a14:foregroundMark x1="25565" y1="40913" x2="25565" y2="40913"/>
                        <a14:foregroundMark x1="25000" y1="29806" x2="25000" y2="41115"/>
                        <a14:foregroundMark x1="32229" y1="30937" x2="32229" y2="37399"/>
                        <a14:foregroundMark x1="31462" y1="33522" x2="23384" y2="34693"/>
                        <a14:foregroundMark x1="23384" y1="34693" x2="30210" y2="36389"/>
                        <a14:foregroundMark x1="30210" y1="36389" x2="28877" y2="35541"/>
                        <a14:foregroundMark x1="26656" y1="18134" x2="19830" y2="26656"/>
                        <a14:foregroundMark x1="30735" y1="23910" x2="30937" y2="29241"/>
                        <a14:foregroundMark x1="33885" y1="30008" x2="33239" y2="37278"/>
                        <a14:foregroundMark x1="33239" y1="37278" x2="32027" y2="39984"/>
                        <a14:foregroundMark x1="20557" y1="36470" x2="25727" y2="33522"/>
                        <a14:foregroundMark x1="20557" y1="31866" x2="22052" y2="36107"/>
                        <a14:foregroundMark x1="12237" y1="29241" x2="12237" y2="29241"/>
                        <a14:foregroundMark x1="19426" y1="85541" x2="21486" y2="81300"/>
                        <a14:foregroundMark x1="39459" y1="84087" x2="35178" y2="79806"/>
                        <a14:foregroundMark x1="33522" y1="79645" x2="33683" y2="83885"/>
                        <a14:foregroundMark x1="24031" y1="80654" x2="23384" y2="85057"/>
                        <a14:foregroundMark x1="24960" y1="80533" x2="24960" y2="84410"/>
                        <a14:foregroundMark x1="32714" y1="80937" x2="32714" y2="83481"/>
                        <a14:foregroundMark x1="24192" y1="39620" x2="33643" y2="37601"/>
                        <a14:foregroundMark x1="17690" y1="84370" x2="21850" y2="81381"/>
                      </a14:backgroundRemoval>
                    </a14:imgEffect>
                  </a14:imgLayer>
                </a14:imgProps>
              </a:ext>
              <a:ext uri="{28A0092B-C50C-407E-A947-70E740481C1C}">
                <a14:useLocalDpi xmlns:a14="http://schemas.microsoft.com/office/drawing/2010/main" val="0"/>
              </a:ext>
            </a:extLst>
          </a:blip>
          <a:srcRect l="9259" t="11853" r="51667" b="9814"/>
          <a:stretch/>
        </p:blipFill>
        <p:spPr>
          <a:xfrm>
            <a:off x="300038" y="2535396"/>
            <a:ext cx="4019550" cy="8058150"/>
          </a:xfrm>
          <a:prstGeom prst="rect">
            <a:avLst/>
          </a:prstGeom>
        </p:spPr>
      </p:pic>
      <p:pic>
        <p:nvPicPr>
          <p:cNvPr id="8" name="Picture 7">
            <a:extLst>
              <a:ext uri="{FF2B5EF4-FFF2-40B4-BE49-F238E27FC236}">
                <a16:creationId xmlns:a16="http://schemas.microsoft.com/office/drawing/2014/main" id="{5A8FC1DA-D78A-D755-4498-79CB03C94AF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144" b="86309" l="59128" r="90913">
                        <a14:foregroundMark x1="66640" y1="33481" x2="76131" y2="46325"/>
                        <a14:foregroundMark x1="74111" y1="28998" x2="80937" y2="35662"/>
                        <a14:foregroundMark x1="77464" y1="34653" x2="77464" y2="42003"/>
                        <a14:foregroundMark x1="80291" y1="19144" x2="80129" y2="23142"/>
                        <a14:foregroundMark x1="72779" y1="37803" x2="79806" y2="36995"/>
                        <a14:foregroundMark x1="75444" y1="33966" x2="80937" y2="35137"/>
                        <a14:foregroundMark x1="66801" y1="35501" x2="68780" y2="40994"/>
                        <a14:foregroundMark x1="71284" y1="41155" x2="77625" y2="40468"/>
                        <a14:foregroundMark x1="66276" y1="36147" x2="66438" y2="42973"/>
                        <a14:foregroundMark x1="59128" y1="39338" x2="67124" y2="39984"/>
                        <a14:foregroundMark x1="90792" y1="38813" x2="90792" y2="38813"/>
                        <a14:foregroundMark x1="82795" y1="85662" x2="78635" y2="80331"/>
                        <a14:foregroundMark x1="66640" y1="86309" x2="70638" y2="82997"/>
                        <a14:foregroundMark x1="68740" y1="29200" x2="60743" y2="34208"/>
                      </a14:backgroundRemoval>
                    </a14:imgEffect>
                  </a14:imgLayer>
                </a14:imgProps>
              </a:ext>
              <a:ext uri="{28A0092B-C50C-407E-A947-70E740481C1C}">
                <a14:useLocalDpi xmlns:a14="http://schemas.microsoft.com/office/drawing/2010/main" val="0"/>
              </a:ext>
            </a:extLst>
          </a:blip>
          <a:srcRect l="55759" t="13020" r="5167" b="8647"/>
          <a:stretch/>
        </p:blipFill>
        <p:spPr>
          <a:xfrm>
            <a:off x="14178915" y="2638266"/>
            <a:ext cx="4019550" cy="8058150"/>
          </a:xfrm>
          <a:prstGeom prst="rect">
            <a:avLst/>
          </a:prstGeom>
        </p:spPr>
      </p:pic>
    </p:spTree>
    <p:extLst>
      <p:ext uri="{BB962C8B-B14F-4D97-AF65-F5344CB8AC3E}">
        <p14:creationId xmlns:p14="http://schemas.microsoft.com/office/powerpoint/2010/main" val="41030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0902658-4D38-E13F-825F-81D9CEF178CA}"/>
              </a:ext>
            </a:extLst>
          </p:cNvPr>
          <p:cNvPicPr>
            <a:picLocks noChangeAspect="1"/>
          </p:cNvPicPr>
          <p:nvPr/>
        </p:nvPicPr>
        <p:blipFill>
          <a:blip r:embed="rId2"/>
          <a:stretch>
            <a:fillRect/>
          </a:stretch>
        </p:blipFill>
        <p:spPr>
          <a:xfrm>
            <a:off x="1524000" y="1409700"/>
            <a:ext cx="5410200" cy="6874347"/>
          </a:xfrm>
          <a:prstGeom prst="rect">
            <a:avLst/>
          </a:prstGeom>
        </p:spPr>
      </p:pic>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Bào tàng Hà Nội, Thành phố Hà Nội: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hình dạng giống như chiếc kim tự tháp úp ngược, phần dưới nhỏ, càng lên cao càng lớn dần theo hình bậc thang.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20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172200" y="4000500"/>
            <a:ext cx="6943043" cy="6112968"/>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CBFFC8C1-27D8-CD3D-31F9-8A608337A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76300"/>
            <a:ext cx="9753600" cy="3238500"/>
          </a:xfrm>
          <a:prstGeom prst="rect">
            <a:avLst/>
          </a:prstGeom>
        </p:spPr>
      </p:pic>
    </p:spTree>
    <p:extLst>
      <p:ext uri="{BB962C8B-B14F-4D97-AF65-F5344CB8AC3E}">
        <p14:creationId xmlns:p14="http://schemas.microsoft.com/office/powerpoint/2010/main" val="27300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172200" y="419100"/>
            <a:ext cx="11266932" cy="358140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04360" y="365634"/>
                          <a:pt x="437105" y="81366"/>
                          <a:pt x="941085" y="0"/>
                        </a:cubicBezTo>
                        <a:cubicBezTo>
                          <a:pt x="4969753" y="475070"/>
                          <a:pt x="7860853" y="580397"/>
                          <a:pt x="10325845" y="0"/>
                        </a:cubicBezTo>
                        <a:cubicBezTo>
                          <a:pt x="10920535" y="107458"/>
                          <a:pt x="11361213" y="310865"/>
                          <a:pt x="11266932" y="540755"/>
                        </a:cubicBezTo>
                        <a:cubicBezTo>
                          <a:pt x="10969715" y="1198458"/>
                          <a:pt x="10729099" y="2458689"/>
                          <a:pt x="11266932" y="3040643"/>
                        </a:cubicBezTo>
                        <a:cubicBezTo>
                          <a:pt x="11405913" y="3422924"/>
                          <a:pt x="10733315" y="3543902"/>
                          <a:pt x="10325845" y="3581399"/>
                        </a:cubicBezTo>
                        <a:cubicBezTo>
                          <a:pt x="9299125" y="3615072"/>
                          <a:pt x="2949053" y="3823098"/>
                          <a:pt x="941085" y="3581399"/>
                        </a:cubicBezTo>
                        <a:cubicBezTo>
                          <a:pt x="218214" y="3612025"/>
                          <a:pt x="2960" y="3215579"/>
                          <a:pt x="0" y="3040643"/>
                        </a:cubicBezTo>
                        <a:cubicBezTo>
                          <a:pt x="-19411" y="2259823"/>
                          <a:pt x="56641" y="1617940"/>
                          <a:pt x="0" y="540755"/>
                        </a:cubicBezTo>
                        <a:close/>
                      </a:path>
                      <a:path w="11266932" h="3581400" stroke="0" extrusionOk="0">
                        <a:moveTo>
                          <a:pt x="0" y="540755"/>
                        </a:moveTo>
                        <a:cubicBezTo>
                          <a:pt x="-12409" y="380484"/>
                          <a:pt x="271570" y="88048"/>
                          <a:pt x="941085" y="0"/>
                        </a:cubicBezTo>
                        <a:cubicBezTo>
                          <a:pt x="4377335" y="111294"/>
                          <a:pt x="6217662" y="310646"/>
                          <a:pt x="10325845" y="0"/>
                        </a:cubicBezTo>
                        <a:cubicBezTo>
                          <a:pt x="10683495" y="-33277"/>
                          <a:pt x="11153399" y="235606"/>
                          <a:pt x="11266932" y="540755"/>
                        </a:cubicBezTo>
                        <a:cubicBezTo>
                          <a:pt x="11577515" y="845847"/>
                          <a:pt x="10901720" y="2391499"/>
                          <a:pt x="11266932" y="3040643"/>
                        </a:cubicBezTo>
                        <a:cubicBezTo>
                          <a:pt x="11259613" y="3316450"/>
                          <a:pt x="10840959" y="3727435"/>
                          <a:pt x="10325845" y="3581399"/>
                        </a:cubicBezTo>
                        <a:cubicBezTo>
                          <a:pt x="7646974" y="3798289"/>
                          <a:pt x="3157730" y="3701277"/>
                          <a:pt x="941085" y="3581399"/>
                        </a:cubicBezTo>
                        <a:cubicBezTo>
                          <a:pt x="418337" y="3663661"/>
                          <a:pt x="-2175" y="3255167"/>
                          <a:pt x="0" y="3040643"/>
                        </a:cubicBezTo>
                        <a:cubicBezTo>
                          <a:pt x="43876" y="2555392"/>
                          <a:pt x="-265592" y="1433374"/>
                          <a:pt x="0" y="540755"/>
                        </a:cubicBezTo>
                        <a:close/>
                      </a:path>
                      <a:path w="11266932" h="3581400" fill="none" stroke="0" extrusionOk="0">
                        <a:moveTo>
                          <a:pt x="0" y="540755"/>
                        </a:moveTo>
                        <a:cubicBezTo>
                          <a:pt x="81426" y="337291"/>
                          <a:pt x="530829" y="-61158"/>
                          <a:pt x="941085" y="0"/>
                        </a:cubicBezTo>
                        <a:cubicBezTo>
                          <a:pt x="5571964" y="-175279"/>
                          <a:pt x="8075005" y="92635"/>
                          <a:pt x="10325845" y="0"/>
                        </a:cubicBezTo>
                        <a:cubicBezTo>
                          <a:pt x="11058810" y="47851"/>
                          <a:pt x="11185897" y="212745"/>
                          <a:pt x="11266932" y="540755"/>
                        </a:cubicBezTo>
                        <a:cubicBezTo>
                          <a:pt x="10961435" y="890037"/>
                          <a:pt x="11271958" y="2525438"/>
                          <a:pt x="11266932" y="3040643"/>
                        </a:cubicBezTo>
                        <a:cubicBezTo>
                          <a:pt x="11502314" y="3278947"/>
                          <a:pt x="10934004" y="3602096"/>
                          <a:pt x="10325845" y="3581399"/>
                        </a:cubicBezTo>
                        <a:cubicBezTo>
                          <a:pt x="8251997" y="3568919"/>
                          <a:pt x="2687548" y="3127512"/>
                          <a:pt x="941085" y="3581399"/>
                        </a:cubicBezTo>
                        <a:cubicBezTo>
                          <a:pt x="234673" y="3649429"/>
                          <a:pt x="-86569" y="3210320"/>
                          <a:pt x="0" y="3040643"/>
                        </a:cubicBezTo>
                        <a:cubicBezTo>
                          <a:pt x="280659" y="2176621"/>
                          <a:pt x="-56143" y="1509959"/>
                          <a:pt x="0" y="540755"/>
                        </a:cubicBezTo>
                        <a:close/>
                      </a:path>
                      <a:path w="11266932" h="3581400" fill="none" stroke="0" extrusionOk="0">
                        <a:moveTo>
                          <a:pt x="0" y="540755"/>
                        </a:moveTo>
                        <a:cubicBezTo>
                          <a:pt x="14002" y="346727"/>
                          <a:pt x="435322" y="110554"/>
                          <a:pt x="941085" y="0"/>
                        </a:cubicBezTo>
                        <a:cubicBezTo>
                          <a:pt x="4992064" y="173005"/>
                          <a:pt x="7806992" y="-230042"/>
                          <a:pt x="10325845" y="0"/>
                        </a:cubicBezTo>
                        <a:cubicBezTo>
                          <a:pt x="10945410" y="-24583"/>
                          <a:pt x="11328378" y="260490"/>
                          <a:pt x="11266932" y="540755"/>
                        </a:cubicBezTo>
                        <a:cubicBezTo>
                          <a:pt x="11251943" y="973920"/>
                          <a:pt x="11019631" y="2297173"/>
                          <a:pt x="11266932" y="3040643"/>
                        </a:cubicBezTo>
                        <a:cubicBezTo>
                          <a:pt x="11451166" y="3391228"/>
                          <a:pt x="10727553" y="3506301"/>
                          <a:pt x="10325845" y="3581399"/>
                        </a:cubicBezTo>
                        <a:cubicBezTo>
                          <a:pt x="9032152" y="3644003"/>
                          <a:pt x="2834807" y="3859294"/>
                          <a:pt x="941085" y="3581399"/>
                        </a:cubicBezTo>
                        <a:cubicBezTo>
                          <a:pt x="243373" y="3615311"/>
                          <a:pt x="-91755" y="3243749"/>
                          <a:pt x="0" y="3040643"/>
                        </a:cubicBezTo>
                        <a:cubicBezTo>
                          <a:pt x="134809" y="2154494"/>
                          <a:pt x="205506" y="1573288"/>
                          <a:pt x="0" y="540755"/>
                        </a:cubicBezTo>
                        <a:close/>
                      </a:path>
                      <a:path w="11266932" h="3581400" fill="none" stroke="0" extrusionOk="0">
                        <a:moveTo>
                          <a:pt x="0" y="540755"/>
                        </a:moveTo>
                        <a:cubicBezTo>
                          <a:pt x="-34332" y="350608"/>
                          <a:pt x="429183" y="140702"/>
                          <a:pt x="941085" y="0"/>
                        </a:cubicBezTo>
                        <a:cubicBezTo>
                          <a:pt x="5162354" y="297021"/>
                          <a:pt x="8089305" y="151849"/>
                          <a:pt x="10325845" y="0"/>
                        </a:cubicBezTo>
                        <a:cubicBezTo>
                          <a:pt x="10927341" y="64741"/>
                          <a:pt x="11355844" y="261590"/>
                          <a:pt x="11266932" y="540755"/>
                        </a:cubicBezTo>
                        <a:cubicBezTo>
                          <a:pt x="11117340" y="978979"/>
                          <a:pt x="10809323" y="2431249"/>
                          <a:pt x="11266932" y="3040643"/>
                        </a:cubicBezTo>
                        <a:cubicBezTo>
                          <a:pt x="11444465" y="3412996"/>
                          <a:pt x="10733159" y="3574529"/>
                          <a:pt x="10325845" y="3581399"/>
                        </a:cubicBezTo>
                        <a:cubicBezTo>
                          <a:pt x="9193066" y="3667805"/>
                          <a:pt x="3065696" y="3582615"/>
                          <a:pt x="941085" y="3581399"/>
                        </a:cubicBezTo>
                        <a:cubicBezTo>
                          <a:pt x="229917" y="3632262"/>
                          <a:pt x="-22323" y="3216129"/>
                          <a:pt x="0" y="3040643"/>
                        </a:cubicBezTo>
                        <a:cubicBezTo>
                          <a:pt x="8391" y="2235232"/>
                          <a:pt x="90071" y="1612278"/>
                          <a:pt x="0" y="540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6400800" y="952500"/>
            <a:ext cx="10591800" cy="286232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srgbClr val="202124"/>
                </a:solidFill>
                <a:latin typeface="Cambria" panose="02040503050406030204" pitchFamily="18" charset="0"/>
                <a:ea typeface="Cambria" panose="02040503050406030204" pitchFamily="18" charset="0"/>
              </a:rPr>
              <a:t>N</a:t>
            </a:r>
            <a:r>
              <a:rPr kumimoji="0" lang="vi-VN" sz="6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êu cảm xúc của mình sau khi học xong bài “Một ngôi chùa độc đáo”</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617116F8-929A-2033-BCF9-F11173EB681E}"/>
              </a:ext>
            </a:extLst>
          </p:cNvPr>
          <p:cNvGrpSpPr/>
          <p:nvPr/>
        </p:nvGrpSpPr>
        <p:grpSpPr>
          <a:xfrm>
            <a:off x="6781800" y="4762500"/>
            <a:ext cx="10416692" cy="5250887"/>
            <a:chOff x="1890592" y="2271750"/>
            <a:chExt cx="8205907" cy="4160991"/>
          </a:xfrm>
        </p:grpSpPr>
        <p:grpSp>
          <p:nvGrpSpPr>
            <p:cNvPr id="6" name="组合 19">
              <a:extLst>
                <a:ext uri="{FF2B5EF4-FFF2-40B4-BE49-F238E27FC236}">
                  <a16:creationId xmlns:a16="http://schemas.microsoft.com/office/drawing/2014/main" id="{9C4ACA8A-54CA-66B7-F93C-94A89211FFF8}"/>
                </a:ext>
              </a:extLst>
            </p:cNvPr>
            <p:cNvGrpSpPr/>
            <p:nvPr/>
          </p:nvGrpSpPr>
          <p:grpSpPr>
            <a:xfrm>
              <a:off x="1890592" y="2271750"/>
              <a:ext cx="8205907" cy="4160991"/>
              <a:chOff x="692006" y="116442"/>
              <a:chExt cx="11176173" cy="2919244"/>
            </a:xfrm>
          </p:grpSpPr>
          <p:sp>
            <p:nvSpPr>
              <p:cNvPr id="8" name="矩形 16">
                <a:extLst>
                  <a:ext uri="{FF2B5EF4-FFF2-40B4-BE49-F238E27FC236}">
                    <a16:creationId xmlns:a16="http://schemas.microsoft.com/office/drawing/2014/main" id="{C5B2BB3B-4A84-FD51-07B9-FD8EBE390A5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7B315E05-0A79-9513-3070-4E8319B9D91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F0D6B511-91C8-A2AC-6E28-465CCF1516B5}"/>
                </a:ext>
              </a:extLst>
            </p:cNvPr>
            <p:cNvSpPr txBox="1"/>
            <p:nvPr/>
          </p:nvSpPr>
          <p:spPr>
            <a:xfrm>
              <a:off x="2190731" y="2815202"/>
              <a:ext cx="7707739" cy="2831544"/>
            </a:xfrm>
            <a:prstGeom prst="rect">
              <a:avLst/>
            </a:prstGeom>
            <a:noFill/>
          </p:spPr>
          <p:txBody>
            <a:bodyPr wrap="square">
              <a:spAutoFit/>
            </a:bodyPr>
            <a:lstStyle/>
            <a:p>
              <a:pPr algn="ctr" defTabSz="1371600"/>
              <a:r>
                <a:rPr lang="en-US" sz="5400" dirty="0" err="1">
                  <a:solidFill>
                    <a:srgbClr val="FF0000"/>
                  </a:solidFill>
                  <a:latin typeface="Cambria" panose="02040503050406030204" pitchFamily="18" charset="0"/>
                  <a:ea typeface="Cambria" panose="02040503050406030204" pitchFamily="18" charset="0"/>
                </a:rPr>
                <a:t>Ví</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dụ</a:t>
              </a:r>
              <a:r>
                <a:rPr lang="en-US" sz="5400" dirty="0">
                  <a:solidFill>
                    <a:srgbClr val="FF0000"/>
                  </a:solidFill>
                  <a:latin typeface="Cambria" panose="02040503050406030204" pitchFamily="18" charset="0"/>
                  <a:ea typeface="Cambria" panose="02040503050406030204" pitchFamily="18" charset="0"/>
                </a:rPr>
                <a:t>: </a:t>
              </a:r>
              <a:r>
                <a:rPr lang="vi-VN" sz="5400" dirty="0">
                  <a:solidFill>
                    <a:srgbClr val="FF0000"/>
                  </a:solidFill>
                  <a:latin typeface="Cambria" panose="02040503050406030204" pitchFamily="18" charset="0"/>
                  <a:ea typeface="Cambria" panose="02040503050406030204" pitchFamily="18" charset="0"/>
                </a:rPr>
                <a:t>Qua bài đọc “Một ngôi chùa độc đáo” giúp em biết thêm một công trình kiến trúc ngay tại trung tâm Thủ đô Hà Nội, đó chính là chùa Một Cột,</a:t>
              </a:r>
            </a:p>
          </p:txBody>
        </p:sp>
      </p:grpSp>
    </p:spTree>
    <p:extLst>
      <p:ext uri="{BB962C8B-B14F-4D97-AF65-F5344CB8AC3E}">
        <p14:creationId xmlns:p14="http://schemas.microsoft.com/office/powerpoint/2010/main" val="35010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Đó, Khánh Hòa: </a:t>
            </a:r>
            <a:r>
              <a:rPr lang="vi-VN" sz="4800" dirty="0">
                <a:solidFill>
                  <a:srgbClr val="002060"/>
                </a:solidFill>
                <a:latin typeface="Cambria" panose="02040503050406030204" pitchFamily="18" charset="0"/>
                <a:ea typeface="Cambria" panose="02040503050406030204" pitchFamily="18" charset="0"/>
              </a:rPr>
              <a:t>có hình dạng như chiếc đó - một ngư cụ phổ biến trong dân gian, thường được người Việt sử dụng để đánh bắt các loại hải sản nhỏ.</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54418FA-B9A3-A01F-6866-241D3FE102B6}"/>
              </a:ext>
            </a:extLst>
          </p:cNvPr>
          <p:cNvPicPr>
            <a:picLocks noChangeAspect="1"/>
          </p:cNvPicPr>
          <p:nvPr/>
        </p:nvPicPr>
        <p:blipFill>
          <a:blip r:embed="rId2"/>
          <a:stretch>
            <a:fillRect/>
          </a:stretch>
        </p:blipFill>
        <p:spPr>
          <a:xfrm>
            <a:off x="1447800" y="1790700"/>
            <a:ext cx="5080294" cy="5562600"/>
          </a:xfrm>
          <a:prstGeom prst="rect">
            <a:avLst/>
          </a:prstGeom>
        </p:spPr>
      </p:pic>
    </p:spTree>
    <p:extLst>
      <p:ext uri="{BB962C8B-B14F-4D97-AF65-F5344CB8AC3E}">
        <p14:creationId xmlns:p14="http://schemas.microsoft.com/office/powerpoint/2010/main" val="17132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5648D1D7-7BD9-70BF-05EB-9C6BA7D6A95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90600" y="1562100"/>
            <a:ext cx="12428272" cy="8205888"/>
          </a:xfrm>
          <a:prstGeom prst="rect">
            <a:avLst/>
          </a:prstGeom>
        </p:spPr>
      </p:pic>
      <p:grpSp>
        <p:nvGrpSpPr>
          <p:cNvPr id="11" name="组合 19">
            <a:extLst>
              <a:ext uri="{FF2B5EF4-FFF2-40B4-BE49-F238E27FC236}">
                <a16:creationId xmlns:a16="http://schemas.microsoft.com/office/drawing/2014/main" id="{296F8D42-820C-CB0A-1282-A65E9F8F2E76}"/>
              </a:ext>
            </a:extLst>
          </p:cNvPr>
          <p:cNvGrpSpPr/>
          <p:nvPr/>
        </p:nvGrpSpPr>
        <p:grpSpPr>
          <a:xfrm>
            <a:off x="7683228" y="3485571"/>
            <a:ext cx="9804401" cy="1758400"/>
            <a:chOff x="744400" y="-27066"/>
            <a:chExt cx="11176173" cy="2919244"/>
          </a:xfrm>
        </p:grpSpPr>
        <p:sp>
          <p:nvSpPr>
            <p:cNvPr id="12" name="矩形 16">
              <a:extLst>
                <a:ext uri="{FF2B5EF4-FFF2-40B4-BE49-F238E27FC236}">
                  <a16:creationId xmlns:a16="http://schemas.microsoft.com/office/drawing/2014/main" id="{CF178221-BAA3-BE28-471E-C7526586E4D8}"/>
                </a:ext>
              </a:extLst>
            </p:cNvPr>
            <p:cNvSpPr/>
            <p:nvPr/>
          </p:nvSpPr>
          <p:spPr>
            <a:xfrm>
              <a:off x="744400" y="-2706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5F2F13E7-C4F1-5799-3B04-6C80F1AF26AA}"/>
                </a:ext>
              </a:extLst>
            </p:cNvPr>
            <p:cNvSpPr/>
            <p:nvPr/>
          </p:nvSpPr>
          <p:spPr>
            <a:xfrm>
              <a:off x="823645" y="43199"/>
              <a:ext cx="11077537" cy="253450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98A6EF48-57A3-95E0-731A-F311FD99B8C0}"/>
              </a:ext>
            </a:extLst>
          </p:cNvPr>
          <p:cNvSpPr txBox="1"/>
          <p:nvPr/>
        </p:nvSpPr>
        <p:spPr>
          <a:xfrm>
            <a:off x="8077200" y="3619500"/>
            <a:ext cx="9066033" cy="1200329"/>
          </a:xfrm>
          <a:prstGeom prst="rect">
            <a:avLst/>
          </a:prstGeom>
          <a:noFill/>
        </p:spPr>
        <p:txBody>
          <a:bodyPr wrap="square">
            <a:spAutoFit/>
          </a:bodyPr>
          <a:lstStyle/>
          <a:p>
            <a:pPr algn="ctr"/>
            <a:r>
              <a:rPr lang="vi-VN" sz="7200" b="1" dirty="0">
                <a:solidFill>
                  <a:srgbClr val="FF6600"/>
                </a:solidFill>
                <a:latin typeface="Cambria" panose="02040503050406030204" pitchFamily="18" charset="0"/>
                <a:ea typeface="Cambria" panose="02040503050406030204" pitchFamily="18" charset="0"/>
              </a:rPr>
              <a:t>Bức tranh vẽ gì?</a:t>
            </a:r>
          </a:p>
        </p:txBody>
      </p:sp>
    </p:spTree>
    <p:extLst>
      <p:ext uri="{BB962C8B-B14F-4D97-AF65-F5344CB8AC3E}">
        <p14:creationId xmlns:p14="http://schemas.microsoft.com/office/powerpoint/2010/main" val="31919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sp>
      <p:sp>
        <p:nvSpPr>
          <p:cNvPr id="3" name="Freeform 3"/>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sp>
      <p:sp>
        <p:nvSpPr>
          <p:cNvPr id="4" name="Freeform 4"/>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sp>
      <p:sp>
        <p:nvSpPr>
          <p:cNvPr id="5" name="Freeform 5"/>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sp>
      <p:sp>
        <p:nvSpPr>
          <p:cNvPr id="6" name="Freeform 6"/>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sp>
      <p:sp>
        <p:nvSpPr>
          <p:cNvPr id="7" name="Freeform 7"/>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sp>
      <p:sp>
        <p:nvSpPr>
          <p:cNvPr id="8" name="Freeform 8"/>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sp>
      <p:sp>
        <p:nvSpPr>
          <p:cNvPr id="9" name="Freeform 9"/>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1" name="Freeform 11"/>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2" name="Freeform 12"/>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sp>
      <p:pic>
        <p:nvPicPr>
          <p:cNvPr id="17" name="Picture 16">
            <a:extLst>
              <a:ext uri="{FF2B5EF4-FFF2-40B4-BE49-F238E27FC236}">
                <a16:creationId xmlns:a16="http://schemas.microsoft.com/office/drawing/2014/main" id="{2245C608-7DE2-A884-FA70-E1F0CDBD901C}"/>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7D913EA7-1529-2D92-FD51-B54E32EB6952}"/>
              </a:ext>
            </a:extLst>
          </p:cNvPr>
          <p:cNvPicPr>
            <a:picLocks noChangeAspect="1"/>
          </p:cNvPicPr>
          <p:nvPr/>
        </p:nvPicPr>
        <p:blipFill>
          <a:blip r:embed="rId12"/>
          <a:stretch>
            <a:fillRect/>
          </a:stretch>
        </p:blipFill>
        <p:spPr>
          <a:xfrm>
            <a:off x="381000" y="2247900"/>
            <a:ext cx="17373600" cy="2548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8BC4EB0-F569-C48C-8630-581699DD6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2826482"/>
            <a:ext cx="14852487" cy="1992729"/>
          </a:xfrm>
          <a:prstGeom prst="rect">
            <a:avLst/>
          </a:prstGeom>
        </p:spPr>
      </p:pic>
      <p:sp>
        <p:nvSpPr>
          <p:cNvPr id="3" name="文本框 8">
            <a:extLst>
              <a:ext uri="{FF2B5EF4-FFF2-40B4-BE49-F238E27FC236}">
                <a16:creationId xmlns:a16="http://schemas.microsoft.com/office/drawing/2014/main" id="{7BA8D2B1-7B10-49AB-ACE0-9BC3E85504D1}"/>
              </a:ext>
            </a:extLst>
          </p:cNvPr>
          <p:cNvSpPr txBox="1"/>
          <p:nvPr/>
        </p:nvSpPr>
        <p:spPr>
          <a:xfrm>
            <a:off x="2702116" y="2871293"/>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Đọc đúng từ ngữ, câu, đoạn và toàn bộ bài “Một ngôi chùa độc đáo”. Biết nhấn giọng vào những từ ngữ thể hiện thông tin quan trọng, thể hiện niềm tự hào về công trình kiến trúc chùa Một Cột.</a:t>
            </a:r>
            <a:endParaRPr lang="en-GB" sz="3600" spc="-225" dirty="0">
              <a:ln w="19050">
                <a:solidFill>
                  <a:sysClr val="windowText" lastClr="000000"/>
                </a:solidFill>
              </a:ln>
              <a:solidFill>
                <a:prstClr val="black"/>
              </a:solidFill>
              <a:latin typeface="Calibri" panose="020F0502020204030204"/>
            </a:endParaRPr>
          </a:p>
        </p:txBody>
      </p:sp>
      <p:pic>
        <p:nvPicPr>
          <p:cNvPr id="4" name="图片 6">
            <a:extLst>
              <a:ext uri="{FF2B5EF4-FFF2-40B4-BE49-F238E27FC236}">
                <a16:creationId xmlns:a16="http://schemas.microsoft.com/office/drawing/2014/main" id="{450A3D4A-266D-B6A7-CE07-90691BE8B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54917" y="5373606"/>
            <a:ext cx="14852487" cy="1992729"/>
          </a:xfrm>
          <a:prstGeom prst="rect">
            <a:avLst/>
          </a:prstGeom>
        </p:spPr>
      </p:pic>
      <p:sp>
        <p:nvSpPr>
          <p:cNvPr id="5" name="文本框 8">
            <a:extLst>
              <a:ext uri="{FF2B5EF4-FFF2-40B4-BE49-F238E27FC236}">
                <a16:creationId xmlns:a16="http://schemas.microsoft.com/office/drawing/2014/main" id="{5EDC8A07-168C-C1FE-5FE8-2CB4A11E9DC8}"/>
              </a:ext>
            </a:extLst>
          </p:cNvPr>
          <p:cNvSpPr txBox="1"/>
          <p:nvPr/>
        </p:nvSpPr>
        <p:spPr>
          <a:xfrm>
            <a:off x="2698057" y="5398121"/>
            <a:ext cx="13238621" cy="2062103"/>
          </a:xfrm>
          <a:prstGeom prst="rect">
            <a:avLst/>
          </a:prstGeom>
          <a:noFill/>
        </p:spPr>
        <p:txBody>
          <a:bodyPr wrap="square" rtlCol="0">
            <a:spAutoFit/>
          </a:bodyPr>
          <a:lstStyle/>
          <a:p>
            <a:pPr algn="just" defTabSz="1371600">
              <a:defRPr/>
            </a:pPr>
            <a:r>
              <a:rPr lang="vi-VN" sz="3200" spc="-225" dirty="0">
                <a:ln w="19050">
                  <a:solidFill>
                    <a:sysClr val="windowText" lastClr="000000"/>
                  </a:solidFill>
                </a:ln>
                <a:solidFill>
                  <a:prstClr val="black"/>
                </a:solidFill>
              </a:rPr>
              <a:t>Hiểu đặc điểm của văn bản thông tin, từ đó biết cách tiếp nhận văn bản thông tin (văn bản thông tin có chức năng truyền đạt thông tin, kiến thức; thường trình bày một cách khách quan, trung thực, không có yếu tố hư cấu, tưởng tượng; qua văn bản, người đọc hiểu chính xác những gì được mô tả, giới thiệu.).</a:t>
            </a:r>
            <a:endParaRPr lang="en-GB" sz="3200" spc="-225" dirty="0">
              <a:ln w="19050">
                <a:solidFill>
                  <a:sysClr val="windowText" lastClr="000000"/>
                </a:solidFill>
              </a:ln>
              <a:solidFill>
                <a:prstClr val="black"/>
              </a:solidFill>
              <a:latin typeface="Calibri" panose="020F0502020204030204"/>
            </a:endParaRPr>
          </a:p>
        </p:txBody>
      </p:sp>
      <p:pic>
        <p:nvPicPr>
          <p:cNvPr id="6" name="图片 6">
            <a:extLst>
              <a:ext uri="{FF2B5EF4-FFF2-40B4-BE49-F238E27FC236}">
                <a16:creationId xmlns:a16="http://schemas.microsoft.com/office/drawing/2014/main" id="{81CC03E3-A06E-0D9F-D077-6E6C54F8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7777524"/>
            <a:ext cx="14852487" cy="1992729"/>
          </a:xfrm>
          <a:prstGeom prst="rect">
            <a:avLst/>
          </a:prstGeom>
        </p:spPr>
      </p:pic>
      <p:sp>
        <p:nvSpPr>
          <p:cNvPr id="7" name="文本框 8">
            <a:extLst>
              <a:ext uri="{FF2B5EF4-FFF2-40B4-BE49-F238E27FC236}">
                <a16:creationId xmlns:a16="http://schemas.microsoft.com/office/drawing/2014/main" id="{8B4DC22F-27C7-2CE7-D4A1-905789930615}"/>
              </a:ext>
            </a:extLst>
          </p:cNvPr>
          <p:cNvSpPr txBox="1"/>
          <p:nvPr/>
        </p:nvSpPr>
        <p:spPr>
          <a:xfrm>
            <a:off x="2698057" y="7833505"/>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Nhận biết được một số chi tiết tiêu biểu và nội dung chính của văn bản “Một ngôi chùa độc đáo”. Hiểu được vẻ đẹp độc đáo trong kiến trúc chùa Một Cột – di tích lịch sử, văn hóa vô giá của nước ta.</a:t>
            </a:r>
            <a:endParaRPr lang="en-GB" sz="3600" spc="-225" dirty="0">
              <a:ln w="19050">
                <a:solidFill>
                  <a:sysClr val="windowText" lastClr="000000"/>
                </a:solidFill>
              </a:ln>
              <a:solidFill>
                <a:prstClr val="black"/>
              </a:solidFill>
              <a:latin typeface="Calibri" panose="020F0502020204030204"/>
            </a:endParaRPr>
          </a:p>
        </p:txBody>
      </p:sp>
      <p:pic>
        <p:nvPicPr>
          <p:cNvPr id="12" name="Picture 11">
            <a:extLst>
              <a:ext uri="{FF2B5EF4-FFF2-40B4-BE49-F238E27FC236}">
                <a16:creationId xmlns:a16="http://schemas.microsoft.com/office/drawing/2014/main" id="{9F6742E6-6856-F9BC-BD2E-322F7C212654}"/>
              </a:ext>
            </a:extLst>
          </p:cNvPr>
          <p:cNvPicPr>
            <a:picLocks noChangeAspect="1"/>
          </p:cNvPicPr>
          <p:nvPr/>
        </p:nvPicPr>
        <p:blipFill>
          <a:blip r:embed="rId3"/>
          <a:stretch>
            <a:fillRect/>
          </a:stretch>
        </p:blipFill>
        <p:spPr>
          <a:xfrm>
            <a:off x="3429000" y="419100"/>
            <a:ext cx="13290432" cy="2316681"/>
          </a:xfrm>
          <a:prstGeom prst="rect">
            <a:avLst/>
          </a:prstGeom>
        </p:spPr>
      </p:pic>
    </p:spTree>
    <p:extLst>
      <p:ext uri="{BB962C8B-B14F-4D97-AF65-F5344CB8AC3E}">
        <p14:creationId xmlns:p14="http://schemas.microsoft.com/office/powerpoint/2010/main" val="3608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1421</Words>
  <Application>Microsoft Office PowerPoint</Application>
  <PresentationFormat>Custom</PresentationFormat>
  <Paragraphs>76</Paragraphs>
  <Slides>42</Slides>
  <Notes>7</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42</vt:i4>
      </vt:variant>
    </vt:vector>
  </HeadingPairs>
  <TitlesOfParts>
    <vt:vector size="62" baseType="lpstr">
      <vt:lpstr>Aptos</vt:lpstr>
      <vt:lpstr>Aptos Display</vt:lpstr>
      <vt:lpstr>Arial</vt:lpstr>
      <vt:lpstr>AvantGarde</vt:lpstr>
      <vt:lpstr>Baloo Bhai</vt:lpstr>
      <vt:lpstr>Calibri</vt:lpstr>
      <vt:lpstr>Calibri Light</vt:lpstr>
      <vt:lpstr>Cambria</vt:lpstr>
      <vt:lpstr>iCiel Soup of Justice</vt:lpstr>
      <vt:lpstr>Roboto</vt:lpstr>
      <vt:lpstr>Sedgwick Ave</vt:lpstr>
      <vt:lpstr>Times New Roman</vt:lpstr>
      <vt:lpstr>UTM Duepuntozero</vt:lpstr>
      <vt:lpstr>字魂59号-创粗黑</vt:lpstr>
      <vt:lpstr>Office Theme</vt:lpstr>
      <vt:lpstr>1_Office Theme</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48</cp:revision>
  <dcterms:created xsi:type="dcterms:W3CDTF">2006-08-16T00:00:00Z</dcterms:created>
  <dcterms:modified xsi:type="dcterms:W3CDTF">2025-04-04T03:25:50Z</dcterms:modified>
  <dc:identifier>DAGSGSjGnWM</dc:identifier>
</cp:coreProperties>
</file>