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926" r:id="rId2"/>
    <p:sldMasterId id="2147483940" r:id="rId3"/>
    <p:sldMasterId id="2147483954" r:id="rId4"/>
    <p:sldMasterId id="2147483968" r:id="rId5"/>
  </p:sldMasterIdLst>
  <p:notesMasterIdLst>
    <p:notesMasterId r:id="rId39"/>
  </p:notesMasterIdLst>
  <p:sldIdLst>
    <p:sldId id="382" r:id="rId6"/>
    <p:sldId id="258" r:id="rId7"/>
    <p:sldId id="259" r:id="rId8"/>
    <p:sldId id="260" r:id="rId9"/>
    <p:sldId id="261" r:id="rId10"/>
    <p:sldId id="357" r:id="rId11"/>
    <p:sldId id="358" r:id="rId12"/>
    <p:sldId id="362" r:id="rId13"/>
    <p:sldId id="359" r:id="rId14"/>
    <p:sldId id="363" r:id="rId15"/>
    <p:sldId id="360" r:id="rId16"/>
    <p:sldId id="364" r:id="rId17"/>
    <p:sldId id="361" r:id="rId18"/>
    <p:sldId id="365" r:id="rId19"/>
    <p:sldId id="366" r:id="rId20"/>
    <p:sldId id="355" r:id="rId21"/>
    <p:sldId id="345" r:id="rId22"/>
    <p:sldId id="338" r:id="rId23"/>
    <p:sldId id="372" r:id="rId24"/>
    <p:sldId id="367" r:id="rId25"/>
    <p:sldId id="376" r:id="rId26"/>
    <p:sldId id="368" r:id="rId27"/>
    <p:sldId id="374" r:id="rId28"/>
    <p:sldId id="378" r:id="rId29"/>
    <p:sldId id="380" r:id="rId30"/>
    <p:sldId id="342" r:id="rId31"/>
    <p:sldId id="340" r:id="rId32"/>
    <p:sldId id="343" r:id="rId33"/>
    <p:sldId id="373" r:id="rId34"/>
    <p:sldId id="353" r:id="rId35"/>
    <p:sldId id="381" r:id="rId36"/>
    <p:sldId id="351" r:id="rId37"/>
    <p:sldId id="2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E47D1-648C-4D62-BC38-B81DE530256F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E158F-0A06-48D4-98C0-4D590453D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3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42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7C4A206F-860E-41FA-9DF6-C13F4BE5DDDC}" type="slidenum">
              <a:rPr lang="en-US" altLang="vi-VN" sz="1200">
                <a:latin typeface="Calibri" pitchFamily="34" charset="0"/>
              </a:rPr>
              <a:pPr algn="r" eaLnBrk="1" hangingPunct="1"/>
              <a:t>30</a:t>
            </a:fld>
            <a:endParaRPr lang="en-US" altLang="vi-V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</a:t>
            </a:r>
            <a:r>
              <a:rPr lang="en-US" baseline="0"/>
              <a:t> khi hiện kết quả, thầy cô click vào hộp quá nhận thưởng. Chọn Quay về trờ lại 3 hộp quà</a:t>
            </a:r>
            <a:endParaRPr lang="en-US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6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2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0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5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62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3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5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18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55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16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0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1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88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2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98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30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34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88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85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38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0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0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10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03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6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98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4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02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3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1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3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1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4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1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61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56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0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7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0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2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7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2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9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1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AN HỒNG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3257768"/>
            <a:ext cx="9484796" cy="1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996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 NHÂN 9, BẢNG CHIA 9 (TIẾT 3)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0 x 8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281751" y="5283871"/>
            <a:ext cx="3264203" cy="1519786"/>
            <a:chOff x="1532412" y="2578575"/>
            <a:chExt cx="3265382" cy="1251141"/>
          </a:xfrm>
        </p:grpSpPr>
        <p:sp>
          <p:nvSpPr>
            <p:cNvPr id="31" name="Rounded Rectangle 30"/>
            <p:cNvSpPr/>
            <p:nvPr/>
          </p:nvSpPr>
          <p:spPr>
            <a:xfrm>
              <a:off x="2154356" y="2624058"/>
              <a:ext cx="2643438" cy="71956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400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5400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32412" y="2578575"/>
              <a:ext cx="1023582" cy="889247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155451" y="3999192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1 x 9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318156" y="5438055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27740" y="2721672"/>
              <a:ext cx="632066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55451" y="5382333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4818" y="2760875"/>
              <a:ext cx="603202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805" y="290194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062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06168" y="689984"/>
              <a:ext cx="286104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0 : 9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180648" y="39772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5848" y="2721672"/>
              <a:ext cx="535850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2497" y="5332599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6709" y="2699745"/>
              <a:ext cx="603202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1" y="766802"/>
            <a:ext cx="4083875" cy="2971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0" y="2252639"/>
            <a:ext cx="3734295" cy="447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79952" y="3676147"/>
            <a:ext cx="1510659" cy="1510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842" y="3566557"/>
            <a:ext cx="1510658" cy="15106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271" y="1115509"/>
            <a:ext cx="3166151" cy="2030714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422446" y="5100508"/>
            <a:ext cx="1351446" cy="1351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5009758" y="5107337"/>
            <a:ext cx="1386098" cy="138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6900506" y="5327353"/>
            <a:ext cx="1347370" cy="134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7593218" y="5309133"/>
            <a:ext cx="1302307" cy="1302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3723377" y="5182294"/>
            <a:ext cx="1399829" cy="13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_任意多边形 8"/>
          <p:cNvSpPr/>
          <p:nvPr>
            <p:custDataLst>
              <p:tags r:id="rId1"/>
            </p:custDataLst>
          </p:nvPr>
        </p:nvSpPr>
        <p:spPr bwMode="auto">
          <a:xfrm>
            <a:off x="1188721" y="563705"/>
            <a:ext cx="10311908" cy="512350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PA_文本框 10"/>
          <p:cNvSpPr txBox="1"/>
          <p:nvPr>
            <p:custDataLst>
              <p:tags r:id="rId2"/>
            </p:custDataLst>
          </p:nvPr>
        </p:nvSpPr>
        <p:spPr>
          <a:xfrm>
            <a:off x="2337750" y="3106452"/>
            <a:ext cx="881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                      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endParaRPr kumimoji="0" lang="en-US" altLang="zh-CN" sz="4000" b="1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4000" b="1" i="0" u="none" strike="noStrike" kern="1200" cap="none" spc="0" normalizeH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kumimoji="0" lang="en-US" altLang="zh-CN" sz="4000" b="1" i="0" u="none" strike="noStrike" kern="1200" cap="none" spc="0" normalizeH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9, </a:t>
            </a:r>
            <a:r>
              <a:rPr kumimoji="0" lang="en-US" altLang="zh-CN" sz="4000" b="1" i="0" u="none" strike="noStrike" kern="1200" cap="none" spc="0" normalizeH="0" noProof="0" dirty="0" err="1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4000" b="1" i="0" u="none" strike="noStrike" kern="1200" cap="none" spc="0" normalizeH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kumimoji="0" lang="en-US" altLang="zh-CN" sz="4000" b="1" i="0" u="none" strike="noStrike" kern="1200" cap="none" spc="0" normalizeH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9</a:t>
            </a:r>
            <a:r>
              <a:rPr lang="en-US" altLang="zh-CN" sz="4000" b="1" dirty="0">
                <a:ln w="0">
                  <a:noFill/>
                </a:ln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zh-CN" sz="40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3)</a:t>
            </a:r>
            <a:endParaRPr kumimoji="0" lang="zh-CN" altLang="en-US" sz="40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61044" y="0"/>
            <a:ext cx="11858171" cy="66865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2FFEF4-0B4F-4DDD-922E-1F68CD3C1B8E}"/>
              </a:ext>
            </a:extLst>
          </p:cNvPr>
          <p:cNvSpPr txBox="1"/>
          <p:nvPr/>
        </p:nvSpPr>
        <p:spPr>
          <a:xfrm>
            <a:off x="866775" y="15791"/>
            <a:ext cx="864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3980329" y="1192499"/>
          <a:ext cx="6938683" cy="533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749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573919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605806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661605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637690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637690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677546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729170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592446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DF30706-1B42-496D-A9D8-97343C79F858}"/>
              </a:ext>
            </a:extLst>
          </p:cNvPr>
          <p:cNvSpPr/>
          <p:nvPr/>
        </p:nvSpPr>
        <p:spPr>
          <a:xfrm>
            <a:off x="166915" y="457201"/>
            <a:ext cx="3746179" cy="36774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/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/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 9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: Rounded Corners 43">
            <a:extLst>
              <a:ext uri="{FF2B5EF4-FFF2-40B4-BE49-F238E27FC236}">
                <a16:creationId xmlns:a16="http://schemas.microsoft.com/office/drawing/2014/main" xmlns="" id="{CDF30706-1B42-496D-A9D8-97343C79F858}"/>
              </a:ext>
            </a:extLst>
          </p:cNvPr>
          <p:cNvSpPr/>
          <p:nvPr/>
        </p:nvSpPr>
        <p:spPr>
          <a:xfrm>
            <a:off x="166915" y="4243845"/>
            <a:ext cx="3692391" cy="252549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x 3 =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3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 x 3 =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12 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4076881" y="302771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606700" y="3537941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CBFB079-C8F1-4768-85ED-C73A2A44D14C}"/>
              </a:ext>
            </a:extLst>
          </p:cNvPr>
          <p:cNvSpPr/>
          <p:nvPr/>
        </p:nvSpPr>
        <p:spPr>
          <a:xfrm>
            <a:off x="5824880" y="3023669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143C3645-535B-43B8-A4B0-341D98E8A5DB}"/>
              </a:ext>
            </a:extLst>
          </p:cNvPr>
          <p:cNvCxnSpPr>
            <a:cxnSpLocks/>
          </p:cNvCxnSpPr>
          <p:nvPr/>
        </p:nvCxnSpPr>
        <p:spPr>
          <a:xfrm rot="5400000">
            <a:off x="5608094" y="2352533"/>
            <a:ext cx="1407864" cy="12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BE79EC1-CD27-446E-BB35-C3FB337A717C}"/>
              </a:ext>
            </a:extLst>
          </p:cNvPr>
          <p:cNvSpPr/>
          <p:nvPr/>
        </p:nvSpPr>
        <p:spPr>
          <a:xfrm>
            <a:off x="5854017" y="1265161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598898" y="1828800"/>
            <a:ext cx="6414243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251220" y="4174148"/>
            <a:ext cx="4739016" cy="1013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8565781" y="4222380"/>
            <a:ext cx="4800600" cy="1344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52686" y="6575612"/>
            <a:ext cx="6279773" cy="268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0" name="Speech Bubble: Rectangle 26">
            <a:extLst>
              <a:ext uri="{FF2B5EF4-FFF2-40B4-BE49-F238E27FC236}">
                <a16:creationId xmlns:a16="http://schemas.microsoft.com/office/drawing/2014/main" xmlns="" id="{A5D024E0-B316-4ED6-93AE-8E2C67FD1106}"/>
              </a:ext>
            </a:extLst>
          </p:cNvPr>
          <p:cNvSpPr/>
          <p:nvPr/>
        </p:nvSpPr>
        <p:spPr bwMode="auto">
          <a:xfrm rot="16200000">
            <a:off x="2656020" y="3769454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90A0CB2-E164-48AA-BAE6-22BD3C1F0BFB}"/>
              </a:ext>
            </a:extLst>
          </p:cNvPr>
          <p:cNvSpPr txBox="1"/>
          <p:nvPr/>
        </p:nvSpPr>
        <p:spPr>
          <a:xfrm>
            <a:off x="2267797" y="4370194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err="1" smtClean="0">
                <a:solidFill>
                  <a:srgbClr val="FFFF00"/>
                </a:solidFill>
                <a:latin typeface="Verdana"/>
                <a:cs typeface="Arial"/>
              </a:rPr>
              <a:t>Thừa</a:t>
            </a:r>
            <a:r>
              <a:rPr lang="en-US" sz="1900" b="1" dirty="0" smtClean="0">
                <a:solidFill>
                  <a:srgbClr val="FFFF00"/>
                </a:solidFill>
                <a:latin typeface="Verdana"/>
                <a:cs typeface="Arial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Verdana"/>
                <a:cs typeface="Arial"/>
              </a:rPr>
              <a:t>số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2" name="Speech Bubble: Rectangle 21">
            <a:extLst>
              <a:ext uri="{FF2B5EF4-FFF2-40B4-BE49-F238E27FC236}">
                <a16:creationId xmlns:a16="http://schemas.microsoft.com/office/drawing/2014/main" xmlns="" id="{BD370650-0F7D-4F3D-B132-F3F731D05E34}"/>
              </a:ext>
            </a:extLst>
          </p:cNvPr>
          <p:cNvSpPr/>
          <p:nvPr/>
        </p:nvSpPr>
        <p:spPr bwMode="auto">
          <a:xfrm rot="5400000">
            <a:off x="11276496" y="751050"/>
            <a:ext cx="663037" cy="1243537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856E56C-F62B-4206-AD47-46F2F8E0EFE7}"/>
              </a:ext>
            </a:extLst>
          </p:cNvPr>
          <p:cNvSpPr txBox="1"/>
          <p:nvPr/>
        </p:nvSpPr>
        <p:spPr>
          <a:xfrm>
            <a:off x="11026588" y="1140116"/>
            <a:ext cx="12774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</a:t>
            </a:r>
            <a:r>
              <a:rPr kumimoji="0" 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hừa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  <a:r>
              <a:rPr kumimoji="0" lang="en-US" sz="19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6" name="Speech Bubble: Rectangle 23">
            <a:extLst>
              <a:ext uri="{FF2B5EF4-FFF2-40B4-BE49-F238E27FC236}">
                <a16:creationId xmlns:a16="http://schemas.microsoft.com/office/drawing/2014/main" xmlns="" id="{10FDEC48-E3E2-456A-9732-862D05144A49}"/>
              </a:ext>
            </a:extLst>
          </p:cNvPr>
          <p:cNvSpPr/>
          <p:nvPr/>
        </p:nvSpPr>
        <p:spPr bwMode="auto">
          <a:xfrm rot="5400000">
            <a:off x="11308341" y="4009849"/>
            <a:ext cx="663037" cy="1140136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A21887E-57DD-460E-813E-BC7413449E0A}"/>
              </a:ext>
            </a:extLst>
          </p:cNvPr>
          <p:cNvSpPr txBox="1"/>
          <p:nvPr/>
        </p:nvSpPr>
        <p:spPr>
          <a:xfrm>
            <a:off x="11187953" y="4375247"/>
            <a:ext cx="9432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err="1" smtClean="0">
                <a:solidFill>
                  <a:srgbClr val="FFFF00"/>
                </a:solidFill>
                <a:latin typeface="Verdana"/>
                <a:cs typeface="Arial"/>
              </a:rPr>
              <a:t>Tích</a:t>
            </a:r>
            <a:r>
              <a:rPr kumimoji="0" lang="vi-VN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4" grpId="0" animBg="1"/>
      <p:bldP spid="25" grpId="0" animBg="1"/>
      <p:bldP spid="29" grpId="0" animBg="1"/>
      <p:bldP spid="35" grpId="0" animBg="1"/>
      <p:bldP spid="70" grpId="0" animBg="1"/>
      <p:bldP spid="70" grpId="1" animBg="1"/>
      <p:bldP spid="71" grpId="0"/>
      <p:bldP spid="71" grpId="1"/>
      <p:bldP spid="72" grpId="0" animBg="1"/>
      <p:bldP spid="72" grpId="1" animBg="1"/>
      <p:bldP spid="73" grpId="0"/>
      <p:bldP spid="73" grpId="1"/>
      <p:bldP spid="76" grpId="0" animBg="1"/>
      <p:bldP spid="76" grpId="1" animBg="1"/>
      <p:bldP spid="77" grpId="0"/>
      <p:bldP spid="7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80417" y="1245608"/>
            <a:ext cx="799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*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cặp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                    3 x 5 = ?         </a:t>
            </a:r>
            <a:endParaRPr kumimoji="0" lang="en-US" altLang="zh-CN" sz="2500" b="1" i="0" u="none" strike="noStrike" kern="1200" cap="none" spc="0" normalizeH="0" baseline="0" noProof="0" dirty="0" smtClean="0">
              <a:ln w="0"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51721" y="3419061"/>
            <a:ext cx="4293705" cy="26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804451" y="2610680"/>
            <a:ext cx="1020420" cy="397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640638" y="2868687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673768" y="178863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51802" y="290844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27" y="1278549"/>
            <a:ext cx="4729603" cy="3610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34" y="2366245"/>
            <a:ext cx="3916272" cy="4697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353" y="1887154"/>
            <a:ext cx="3159268" cy="189221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599" b="0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smtClean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599" b="0" i="0" u="none" strike="noStrike" kern="1200" cap="none" spc="0" normalizeH="0" noProof="0" smtClean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smtClean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cà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rốt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bữa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542" y="2267771"/>
            <a:ext cx="3313079" cy="83077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05801" y="1202431"/>
            <a:ext cx="5675661" cy="3762656"/>
            <a:chOff x="1323833" y="429251"/>
            <a:chExt cx="7352881" cy="41746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10391" y="1866644"/>
              <a:ext cx="5298010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2025085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2FFEF4-0B4F-4DDD-922E-1F68CD3C1B8E}"/>
              </a:ext>
            </a:extLst>
          </p:cNvPr>
          <p:cNvSpPr txBox="1"/>
          <p:nvPr/>
        </p:nvSpPr>
        <p:spPr>
          <a:xfrm>
            <a:off x="866775" y="278297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3962399" y="927846"/>
          <a:ext cx="6891130" cy="561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487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569988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601654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657071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633321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633321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672902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724172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623346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6D8BEC7-D543-4762-98B9-6822C2CCB302}"/>
              </a:ext>
            </a:extLst>
          </p:cNvPr>
          <p:cNvSpPr/>
          <p:nvPr/>
        </p:nvSpPr>
        <p:spPr>
          <a:xfrm>
            <a:off x="8283004" y="1001614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B48F589-3F5D-41B7-B313-DB3AEA05A4FA}"/>
              </a:ext>
            </a:extLst>
          </p:cNvPr>
          <p:cNvSpPr/>
          <p:nvPr/>
        </p:nvSpPr>
        <p:spPr>
          <a:xfrm>
            <a:off x="4041263" y="4138241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33067" y="2738400"/>
            <a:ext cx="2855005" cy="1383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518212" y="4572000"/>
            <a:ext cx="3818964" cy="1344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EBF83B3-51EA-4989-B144-D8FE5AC4299C}"/>
              </a:ext>
            </a:extLst>
          </p:cNvPr>
          <p:cNvSpPr/>
          <p:nvPr/>
        </p:nvSpPr>
        <p:spPr>
          <a:xfrm>
            <a:off x="8284108" y="4071005"/>
            <a:ext cx="482647" cy="54133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DF30706-1B42-496D-A9D8-97343C79F858}"/>
              </a:ext>
            </a:extLst>
          </p:cNvPr>
          <p:cNvSpPr/>
          <p:nvPr/>
        </p:nvSpPr>
        <p:spPr>
          <a:xfrm>
            <a:off x="1" y="834887"/>
            <a:ext cx="3816625" cy="3286539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- Các ô còn lại ở trong bảng sau hàng và cột thứ nhất là </a:t>
            </a: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số bị chia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 của các phép tính trong các bảng chia từ 2 đến 9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+ Mỗi số trong 1 ô là </a:t>
            </a: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số bị chia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của hai số mà 1 số ở hàng &amp; 1 số ở cột tương ứng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D193672A-986B-4412-81BF-EEB7F11AB773}"/>
              </a:ext>
            </a:extLst>
          </p:cNvPr>
          <p:cNvSpPr/>
          <p:nvPr/>
        </p:nvSpPr>
        <p:spPr>
          <a:xfrm>
            <a:off x="1" y="4108174"/>
            <a:ext cx="3909390" cy="252549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42 : 6 =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6 ở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42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42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42 : 6 = 7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peech Bubble: Rectangle 26">
            <a:extLst>
              <a:ext uri="{FF2B5EF4-FFF2-40B4-BE49-F238E27FC236}">
                <a16:creationId xmlns:a16="http://schemas.microsoft.com/office/drawing/2014/main" xmlns="" id="{A5D024E0-B316-4ED6-93AE-8E2C67FD1106}"/>
              </a:ext>
            </a:extLst>
          </p:cNvPr>
          <p:cNvSpPr/>
          <p:nvPr/>
        </p:nvSpPr>
        <p:spPr bwMode="auto">
          <a:xfrm rot="16200000">
            <a:off x="2656020" y="3769454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90A0CB2-E164-48AA-BAE6-22BD3C1F0BFB}"/>
              </a:ext>
            </a:extLst>
          </p:cNvPr>
          <p:cNvSpPr txBox="1"/>
          <p:nvPr/>
        </p:nvSpPr>
        <p:spPr>
          <a:xfrm>
            <a:off x="2267797" y="4370194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4" name="Speech Bubble: Rectangle 21">
            <a:extLst>
              <a:ext uri="{FF2B5EF4-FFF2-40B4-BE49-F238E27FC236}">
                <a16:creationId xmlns:a16="http://schemas.microsoft.com/office/drawing/2014/main" xmlns="" id="{BD370650-0F7D-4F3D-B132-F3F731D05E34}"/>
              </a:ext>
            </a:extLst>
          </p:cNvPr>
          <p:cNvSpPr/>
          <p:nvPr/>
        </p:nvSpPr>
        <p:spPr bwMode="auto">
          <a:xfrm rot="5400000">
            <a:off x="11276496" y="751050"/>
            <a:ext cx="663037" cy="1243537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56E56C-F62B-4206-AD47-46F2F8E0EFE7}"/>
              </a:ext>
            </a:extLst>
          </p:cNvPr>
          <p:cNvSpPr txBox="1"/>
          <p:nvPr/>
        </p:nvSpPr>
        <p:spPr>
          <a:xfrm>
            <a:off x="11026588" y="1140116"/>
            <a:ext cx="12774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Thương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9" name="Speech Bubble: Rectangle 23">
            <a:extLst>
              <a:ext uri="{FF2B5EF4-FFF2-40B4-BE49-F238E27FC236}">
                <a16:creationId xmlns:a16="http://schemas.microsoft.com/office/drawing/2014/main" xmlns="" id="{10FDEC48-E3E2-456A-9732-862D05144A49}"/>
              </a:ext>
            </a:extLst>
          </p:cNvPr>
          <p:cNvSpPr/>
          <p:nvPr/>
        </p:nvSpPr>
        <p:spPr bwMode="auto">
          <a:xfrm rot="5400000">
            <a:off x="11308341" y="4009849"/>
            <a:ext cx="663037" cy="1140136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21887E-57DD-460E-813E-BC7413449E0A}"/>
              </a:ext>
            </a:extLst>
          </p:cNvPr>
          <p:cNvSpPr txBox="1"/>
          <p:nvPr/>
        </p:nvSpPr>
        <p:spPr>
          <a:xfrm>
            <a:off x="11187953" y="4294565"/>
            <a:ext cx="943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bị chia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558553" y="1559859"/>
            <a:ext cx="6306671" cy="4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2111188" y="4074458"/>
            <a:ext cx="4935071" cy="13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12341" y="6508376"/>
            <a:ext cx="6185647" cy="537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8390965" y="4128246"/>
            <a:ext cx="4935071" cy="13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  <p:bldP spid="44" grpId="0" animBg="1"/>
      <p:bldP spid="45" grpId="0" animBg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/>
      <p:bldP spid="25" grpId="1"/>
      <p:bldP spid="29" grpId="0" animBg="1"/>
      <p:bldP spid="29" grpId="1" animBg="1"/>
      <p:bldP spid="30" grpId="0"/>
      <p:bldP spid="3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12" name="PA_文本框 11"/>
          <p:cNvSpPr txBox="1"/>
          <p:nvPr>
            <p:custDataLst>
              <p:tags r:id="rId1"/>
            </p:custDataLst>
          </p:nvPr>
        </p:nvSpPr>
        <p:spPr>
          <a:xfrm>
            <a:off x="2050869" y="231815"/>
            <a:ext cx="7994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en-US" altLang="zh-CN" sz="2000" b="0" i="0" u="none" strike="noStrike" kern="1200" cap="none" spc="0" normalizeH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kumimoji="0" lang="en-US" altLang="zh-CN" sz="2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09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20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kumimoji="0" lang="en-US" altLang="zh-CN" sz="2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endParaRPr lang="en-US" altLang="zh-CN" sz="2000" b="1" dirty="0" smtClean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12.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9,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 (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3)</a:t>
            </a:r>
          </a:p>
        </p:txBody>
      </p:sp>
      <p:sp>
        <p:nvSpPr>
          <p:cNvPr id="5" name="PA_文本框 11"/>
          <p:cNvSpPr txBox="1"/>
          <p:nvPr>
            <p:custDataLst>
              <p:tags r:id="rId2"/>
            </p:custDataLst>
          </p:nvPr>
        </p:nvSpPr>
        <p:spPr>
          <a:xfrm>
            <a:off x="1580417" y="1245608"/>
            <a:ext cx="799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*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cặp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                    72 : 8 = ?         </a:t>
            </a:r>
            <a:endParaRPr kumimoji="0" lang="en-US" altLang="zh-CN" sz="2500" b="1" i="0" u="none" strike="noStrike" kern="1200" cap="none" spc="0" normalizeH="0" baseline="0" noProof="0" dirty="0" smtClean="0">
              <a:ln w="0"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91478" y="6109252"/>
            <a:ext cx="869342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9921089" y="175550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31924" y="563176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9967471" y="563176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8686802" y="3955775"/>
            <a:ext cx="3644344" cy="5300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2FFEF4-0B4F-4DDD-922E-1F68CD3C1B8E}"/>
              </a:ext>
            </a:extLst>
          </p:cNvPr>
          <p:cNvSpPr txBox="1"/>
          <p:nvPr/>
        </p:nvSpPr>
        <p:spPr>
          <a:xfrm>
            <a:off x="490330" y="934274"/>
            <a:ext cx="4585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chia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4214583" y="1600200"/>
          <a:ext cx="78105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869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646032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681923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744733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762677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820787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48217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0BE79EC1-CD27-446E-BB35-C3FB337A717C}"/>
              </a:ext>
            </a:extLst>
          </p:cNvPr>
          <p:cNvSpPr/>
          <p:nvPr/>
        </p:nvSpPr>
        <p:spPr>
          <a:xfrm>
            <a:off x="6297766" y="1641678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4310742" y="330698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43C3645-535B-43B8-A4B0-341D98E8A5DB}"/>
              </a:ext>
            </a:extLst>
          </p:cNvPr>
          <p:cNvCxnSpPr>
            <a:cxnSpLocks/>
          </p:cNvCxnSpPr>
          <p:nvPr/>
        </p:nvCxnSpPr>
        <p:spPr>
          <a:xfrm>
            <a:off x="6722452" y="2066924"/>
            <a:ext cx="0" cy="117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730260" y="3673582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CBFB079-C8F1-4768-85ED-C73A2A44D14C}"/>
              </a:ext>
            </a:extLst>
          </p:cNvPr>
          <p:cNvSpPr/>
          <p:nvPr/>
        </p:nvSpPr>
        <p:spPr>
          <a:xfrm>
            <a:off x="6335868" y="3265716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6D8BEC7-D543-4762-98B9-6822C2CCB302}"/>
              </a:ext>
            </a:extLst>
          </p:cNvPr>
          <p:cNvSpPr/>
          <p:nvPr/>
        </p:nvSpPr>
        <p:spPr>
          <a:xfrm>
            <a:off x="9157063" y="1606731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B48F589-3F5D-41B7-B313-DB3AEA05A4FA}"/>
              </a:ext>
            </a:extLst>
          </p:cNvPr>
          <p:cNvSpPr/>
          <p:nvPr/>
        </p:nvSpPr>
        <p:spPr>
          <a:xfrm>
            <a:off x="4296757" y="4393736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3499" y="3195763"/>
            <a:ext cx="2443311" cy="217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730258" y="4808493"/>
            <a:ext cx="458242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EBF83B3-51EA-4989-B144-D8FE5AC4299C}"/>
              </a:ext>
            </a:extLst>
          </p:cNvPr>
          <p:cNvSpPr/>
          <p:nvPr/>
        </p:nvSpPr>
        <p:spPr>
          <a:xfrm>
            <a:off x="9171614" y="4407181"/>
            <a:ext cx="482647" cy="4023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DF30706-1B42-496D-A9D8-97343C79F858}"/>
              </a:ext>
            </a:extLst>
          </p:cNvPr>
          <p:cNvSpPr/>
          <p:nvPr/>
        </p:nvSpPr>
        <p:spPr>
          <a:xfrm>
            <a:off x="166915" y="1524000"/>
            <a:ext cx="4019323" cy="506233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PA_文本框 11"/>
          <p:cNvSpPr txBox="1"/>
          <p:nvPr>
            <p:custDataLst>
              <p:tags r:id="rId1"/>
            </p:custDataLst>
          </p:nvPr>
        </p:nvSpPr>
        <p:spPr>
          <a:xfrm>
            <a:off x="2050869" y="6532"/>
            <a:ext cx="7994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en-US" altLang="zh-CN" sz="2000" b="0" i="0" u="none" strike="noStrike" kern="1200" cap="none" spc="0" normalizeH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kumimoji="0" lang="en-US" altLang="zh-CN" sz="2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09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20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kumimoji="0" lang="en-US" altLang="zh-CN" sz="2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endParaRPr lang="en-US" altLang="zh-CN" sz="2000" b="1" dirty="0" smtClean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12.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9,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 (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2FFEF4-0B4F-4DDD-922E-1F68CD3C1B8E}"/>
              </a:ext>
            </a:extLst>
          </p:cNvPr>
          <p:cNvSpPr txBox="1"/>
          <p:nvPr/>
        </p:nvSpPr>
        <p:spPr>
          <a:xfrm>
            <a:off x="866775" y="457202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chia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4214583" y="1600200"/>
          <a:ext cx="78105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869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646032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681923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744733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762677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820787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48217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0BE79EC1-CD27-446E-BB35-C3FB337A717C}"/>
              </a:ext>
            </a:extLst>
          </p:cNvPr>
          <p:cNvSpPr/>
          <p:nvPr/>
        </p:nvSpPr>
        <p:spPr>
          <a:xfrm>
            <a:off x="6297766" y="1641678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4310742" y="330698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43C3645-535B-43B8-A4B0-341D98E8A5DB}"/>
              </a:ext>
            </a:extLst>
          </p:cNvPr>
          <p:cNvCxnSpPr>
            <a:cxnSpLocks/>
          </p:cNvCxnSpPr>
          <p:nvPr/>
        </p:nvCxnSpPr>
        <p:spPr>
          <a:xfrm>
            <a:off x="6722452" y="2066924"/>
            <a:ext cx="0" cy="117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730260" y="3673582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CBFB079-C8F1-4768-85ED-C73A2A44D14C}"/>
              </a:ext>
            </a:extLst>
          </p:cNvPr>
          <p:cNvSpPr/>
          <p:nvPr/>
        </p:nvSpPr>
        <p:spPr>
          <a:xfrm>
            <a:off x="6335868" y="3265716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76D8BEC7-D543-4762-98B9-6822C2CCB302}"/>
              </a:ext>
            </a:extLst>
          </p:cNvPr>
          <p:cNvSpPr/>
          <p:nvPr/>
        </p:nvSpPr>
        <p:spPr>
          <a:xfrm>
            <a:off x="9157063" y="1606731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B48F589-3F5D-41B7-B313-DB3AEA05A4FA}"/>
              </a:ext>
            </a:extLst>
          </p:cNvPr>
          <p:cNvSpPr/>
          <p:nvPr/>
        </p:nvSpPr>
        <p:spPr>
          <a:xfrm>
            <a:off x="4296757" y="4393736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3499" y="3195763"/>
            <a:ext cx="2443311" cy="217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730258" y="4808493"/>
            <a:ext cx="458242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EBF83B3-51EA-4989-B144-D8FE5AC4299C}"/>
              </a:ext>
            </a:extLst>
          </p:cNvPr>
          <p:cNvSpPr/>
          <p:nvPr/>
        </p:nvSpPr>
        <p:spPr>
          <a:xfrm>
            <a:off x="9171614" y="4407181"/>
            <a:ext cx="482647" cy="4023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DF30706-1B42-496D-A9D8-97343C79F858}"/>
              </a:ext>
            </a:extLst>
          </p:cNvPr>
          <p:cNvSpPr/>
          <p:nvPr/>
        </p:nvSpPr>
        <p:spPr>
          <a:xfrm>
            <a:off x="166915" y="1341657"/>
            <a:ext cx="4019323" cy="454230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58832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xmlns="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xmlns="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xmlns="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xmlns="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xmlns="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xmlns="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xmlns="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xmlns="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xmlns="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9026" y="1245609"/>
            <a:ext cx="118076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5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500" b="1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1b)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 4 x 6       7 x 8        15 : 3           40 : 5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1" i="0" u="none" strike="noStrike" kern="1200" cap="none" spc="0" normalizeH="0" baseline="0" noProof="0" dirty="0" smtClean="0">
              <a:ln w="0">
                <a:noFill/>
              </a:ln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07165" y="3909391"/>
            <a:ext cx="5897218" cy="132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65055" y="403487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78307" y="3451782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660515" y="2862061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38550" y="5068548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680394" y="178200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6767072" y="3412026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8907298" y="397524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538549" y="2895191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8920550" y="1788634"/>
            <a:ext cx="509451" cy="4681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6753819" y="1782008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6665075" y="2824481"/>
            <a:ext cx="1298964" cy="1325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53547" y="5479774"/>
            <a:ext cx="7984436" cy="9939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A1D97B8-DA5E-4D90-9CB5-439BF2C4B186}"/>
              </a:ext>
            </a:extLst>
          </p:cNvPr>
          <p:cNvSpPr/>
          <p:nvPr/>
        </p:nvSpPr>
        <p:spPr>
          <a:xfrm>
            <a:off x="8860916" y="506854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7819282" y="3658102"/>
            <a:ext cx="3178881" cy="64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07773" y="3372678"/>
            <a:ext cx="4962940" cy="198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5678557" y="2604055"/>
            <a:ext cx="1066796" cy="66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54157" y="4426226"/>
            <a:ext cx="8143460" cy="46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7951310" y="3180525"/>
            <a:ext cx="1842049" cy="1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3" grpId="0" animBg="1"/>
      <p:bldP spid="14" grpId="0" animBg="1"/>
      <p:bldP spid="17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7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692624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70000"/>
              </a:lnSpc>
              <a:defRPr/>
            </a:pPr>
            <a:r>
              <a:rPr lang="en-US" altLang="zh-CN" sz="3200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lang="en-US" altLang="zh-CN" sz="32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lang="en-US" altLang="zh-CN" sz="32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lang="en-US" altLang="zh-CN" sz="32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09 </a:t>
            </a:r>
            <a:r>
              <a:rPr lang="en-US" altLang="zh-CN" sz="3200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32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10 </a:t>
            </a:r>
            <a:r>
              <a:rPr lang="en-US" altLang="zh-CN" sz="3200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lang="en-US" altLang="zh-CN" sz="32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2023</a:t>
            </a:r>
            <a:endParaRPr lang="zh-CN" altLang="en-US" sz="3200" dirty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3036BA-EFBF-4A6F-B096-9AA96F6DE86F}"/>
              </a:ext>
            </a:extLst>
          </p:cNvPr>
          <p:cNvSpPr txBox="1"/>
          <p:nvPr/>
        </p:nvSpPr>
        <p:spPr>
          <a:xfrm>
            <a:off x="962026" y="2650962"/>
            <a:ext cx="1003935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9AC4A2-B7D5-4B96-B7E6-A2423536A5D4}"/>
              </a:ext>
            </a:extLst>
          </p:cNvPr>
          <p:cNvSpPr txBox="1"/>
          <p:nvPr/>
        </p:nvSpPr>
        <p:spPr>
          <a:xfrm>
            <a:off x="1647826" y="3854132"/>
            <a:ext cx="1008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 x 6      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7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x 8        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3       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40 : 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DA4DD7C-86BA-4309-9EF9-19FD517EAC57}"/>
              </a:ext>
            </a:extLst>
          </p:cNvPr>
          <p:cNvSpPr txBox="1"/>
          <p:nvPr/>
        </p:nvSpPr>
        <p:spPr>
          <a:xfrm>
            <a:off x="1112814" y="4747027"/>
            <a:ext cx="21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6 = 24        </a:t>
            </a:r>
          </a:p>
        </p:txBody>
      </p:sp>
      <p:sp>
        <p:nvSpPr>
          <p:cNvPr id="6" name="PA_文本框 11"/>
          <p:cNvSpPr txBox="1"/>
          <p:nvPr>
            <p:custDataLst>
              <p:tags r:id="rId1"/>
            </p:custDataLst>
          </p:nvPr>
        </p:nvSpPr>
        <p:spPr>
          <a:xfrm>
            <a:off x="2050869" y="894415"/>
            <a:ext cx="79944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en-US" altLang="zh-CN" sz="3000" b="0" i="0" u="none" strike="noStrike" kern="1200" cap="none" spc="0" normalizeH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09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30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endParaRPr lang="en-US" altLang="zh-CN" sz="3000" b="1" dirty="0" smtClean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12.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9,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 (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3)</a:t>
            </a:r>
            <a:endParaRPr kumimoji="0" lang="zh-CN" altLang="en-US" sz="35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A4DD7C-86BA-4309-9EF9-19FD517EAC57}"/>
              </a:ext>
            </a:extLst>
          </p:cNvPr>
          <p:cNvSpPr txBox="1"/>
          <p:nvPr/>
        </p:nvSpPr>
        <p:spPr>
          <a:xfrm>
            <a:off x="3766369" y="4764956"/>
            <a:ext cx="21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x 8 = 56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A4DD7C-86BA-4309-9EF9-19FD517EAC57}"/>
              </a:ext>
            </a:extLst>
          </p:cNvPr>
          <p:cNvSpPr txBox="1"/>
          <p:nvPr/>
        </p:nvSpPr>
        <p:spPr>
          <a:xfrm>
            <a:off x="6487160" y="4782886"/>
            <a:ext cx="21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: 3 = 5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A4DD7C-86BA-4309-9EF9-19FD517EAC57}"/>
              </a:ext>
            </a:extLst>
          </p:cNvPr>
          <p:cNvSpPr txBox="1"/>
          <p:nvPr/>
        </p:nvSpPr>
        <p:spPr>
          <a:xfrm>
            <a:off x="9117496" y="4753657"/>
            <a:ext cx="262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: 5 = 8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9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0" y="1709529"/>
            <a:ext cx="11858171" cy="4956313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3CA9AED-7348-4DDF-A03A-D85F129B25E4}"/>
              </a:ext>
            </a:extLst>
          </p:cNvPr>
          <p:cNvGrpSpPr/>
          <p:nvPr/>
        </p:nvGrpSpPr>
        <p:grpSpPr>
          <a:xfrm>
            <a:off x="513991" y="1576090"/>
            <a:ext cx="1844896" cy="1569660"/>
            <a:chOff x="1549411" y="794220"/>
            <a:chExt cx="672832" cy="1569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411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666727" y="794220"/>
              <a:ext cx="5555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F72734-5882-4560-AA96-EA8EBC38BD3F}"/>
              </a:ext>
            </a:extLst>
          </p:cNvPr>
          <p:cNvSpPr txBox="1"/>
          <p:nvPr/>
        </p:nvSpPr>
        <p:spPr>
          <a:xfrm>
            <a:off x="1979815" y="1580509"/>
            <a:ext cx="1287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xmlns="" id="{A5BCBD81-5BDA-4944-8EBE-6F40231A2800}"/>
              </a:ext>
            </a:extLst>
          </p:cNvPr>
          <p:cNvGraphicFramePr>
            <a:graphicFrameLocks noGrp="1"/>
          </p:cNvGraphicFramePr>
          <p:nvPr/>
        </p:nvGraphicFramePr>
        <p:xfrm>
          <a:off x="2573368" y="2133282"/>
          <a:ext cx="6703563" cy="1851660"/>
        </p:xfrm>
        <a:graphic>
          <a:graphicData uri="http://schemas.openxmlformats.org/drawingml/2006/table">
            <a:tbl>
              <a:tblPr firstRow="1" bandRow="1"/>
              <a:tblGrid>
                <a:gridCol w="2065472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484559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51222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641312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</a:tblGrid>
              <a:tr h="50810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40351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50810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C4C5C3E-6CCA-424E-B962-192F3BDC58FA}"/>
              </a:ext>
            </a:extLst>
          </p:cNvPr>
          <p:cNvSpPr/>
          <p:nvPr/>
        </p:nvSpPr>
        <p:spPr>
          <a:xfrm>
            <a:off x="6514239" y="3407434"/>
            <a:ext cx="901016" cy="46220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631F85AA-3393-41ED-88B0-AD32BCFF31A6}"/>
              </a:ext>
            </a:extLst>
          </p:cNvPr>
          <p:cNvSpPr/>
          <p:nvPr/>
        </p:nvSpPr>
        <p:spPr>
          <a:xfrm>
            <a:off x="8002616" y="3407432"/>
            <a:ext cx="901016" cy="51521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EFD160-5E82-43C7-B83F-E42C4E28C5D3}"/>
              </a:ext>
            </a:extLst>
          </p:cNvPr>
          <p:cNvSpPr txBox="1"/>
          <p:nvPr/>
        </p:nvSpPr>
        <p:spPr>
          <a:xfrm>
            <a:off x="1140741" y="2229669"/>
            <a:ext cx="741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1" name="PA_文本框 11"/>
          <p:cNvSpPr txBox="1"/>
          <p:nvPr>
            <p:custDataLst>
              <p:tags r:id="rId1"/>
            </p:custDataLst>
          </p:nvPr>
        </p:nvSpPr>
        <p:spPr>
          <a:xfrm>
            <a:off x="2050869" y="-6721"/>
            <a:ext cx="79944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en-US" altLang="zh-CN" sz="3000" b="0" i="0" u="none" strike="noStrike" kern="1200" cap="none" spc="0" normalizeH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09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30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endParaRPr lang="en-US" altLang="zh-CN" sz="3000" b="1" dirty="0" smtClean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12.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9,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 (</a:t>
            </a:r>
            <a:r>
              <a:rPr kumimoji="0" lang="en-US" altLang="zh-CN" sz="35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zh-CN" sz="35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3)</a:t>
            </a:r>
            <a:endParaRPr kumimoji="0" lang="zh-CN" altLang="en-US" sz="35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2E9CA0-3EDB-47FA-B9DA-F906694BBAA1}"/>
              </a:ext>
            </a:extLst>
          </p:cNvPr>
          <p:cNvSpPr txBox="1"/>
          <p:nvPr/>
        </p:nvSpPr>
        <p:spPr>
          <a:xfrm>
            <a:off x="1087728" y="4297017"/>
            <a:ext cx="741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xmlns="" id="{A5BCBD81-5BDA-4944-8EBE-6F40231A2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40071"/>
              </p:ext>
            </p:extLst>
          </p:nvPr>
        </p:nvGraphicFramePr>
        <p:xfrm>
          <a:off x="2375039" y="4257364"/>
          <a:ext cx="6913114" cy="1851660"/>
        </p:xfrm>
        <a:graphic>
          <a:graphicData uri="http://schemas.openxmlformats.org/drawingml/2006/table">
            <a:tbl>
              <a:tblPr firstRow="1" bandRow="1"/>
              <a:tblGrid>
                <a:gridCol w="2343151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17853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559491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692619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</a:tblGrid>
              <a:tr h="55103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55103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55103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xmlns="" id="{3C4C5C3E-6CCA-424E-B962-192F3BDC58FA}"/>
              </a:ext>
            </a:extLst>
          </p:cNvPr>
          <p:cNvSpPr/>
          <p:nvPr/>
        </p:nvSpPr>
        <p:spPr>
          <a:xfrm>
            <a:off x="6297235" y="5567541"/>
            <a:ext cx="901016" cy="50195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</a:t>
            </a:r>
          </a:p>
        </p:txBody>
      </p:sp>
      <p:sp>
        <p:nvSpPr>
          <p:cNvPr id="15" name="Rectangle: Rounded Corners 29">
            <a:extLst>
              <a:ext uri="{FF2B5EF4-FFF2-40B4-BE49-F238E27FC236}">
                <a16:creationId xmlns:a16="http://schemas.microsoft.com/office/drawing/2014/main" xmlns="" id="{631F85AA-3393-41ED-88B0-AD32BCFF31A6}"/>
              </a:ext>
            </a:extLst>
          </p:cNvPr>
          <p:cNvSpPr/>
          <p:nvPr/>
        </p:nvSpPr>
        <p:spPr>
          <a:xfrm>
            <a:off x="7902528" y="5554290"/>
            <a:ext cx="901016" cy="50195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2347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692624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2FB0D4-8A1F-4551-973E-CFAEE8F5EB88}"/>
              </a:ext>
            </a:extLst>
          </p:cNvPr>
          <p:cNvSpPr txBox="1"/>
          <p:nvPr/>
        </p:nvSpPr>
        <p:spPr>
          <a:xfrm>
            <a:off x="628651" y="1000126"/>
            <a:ext cx="111156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Mỗi túi có 9 quả cam. Hỏi 4 túi như vậy có bao nhiêu quả cam?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FABDD29-3A3A-41E9-8D07-E6887DB2E086}"/>
              </a:ext>
            </a:extLst>
          </p:cNvPr>
          <p:cNvCxnSpPr/>
          <p:nvPr/>
        </p:nvCxnSpPr>
        <p:spPr>
          <a:xfrm>
            <a:off x="2069215" y="1466850"/>
            <a:ext cx="3312459" cy="12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7891E7B-B921-4B79-AFE2-E99333A3EACB}"/>
              </a:ext>
            </a:extLst>
          </p:cNvPr>
          <p:cNvCxnSpPr>
            <a:cxnSpLocks/>
          </p:cNvCxnSpPr>
          <p:nvPr/>
        </p:nvCxnSpPr>
        <p:spPr>
          <a:xfrm>
            <a:off x="6077130" y="1465729"/>
            <a:ext cx="1479176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F8F0737-A21C-41BA-AB16-1588D53E155D}"/>
              </a:ext>
            </a:extLst>
          </p:cNvPr>
          <p:cNvCxnSpPr>
            <a:cxnSpLocks/>
          </p:cNvCxnSpPr>
          <p:nvPr/>
        </p:nvCxnSpPr>
        <p:spPr>
          <a:xfrm>
            <a:off x="8876333" y="1466850"/>
            <a:ext cx="2940420" cy="12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7">
            <a:extLst>
              <a:ext uri="{FF2B5EF4-FFF2-40B4-BE49-F238E27FC236}">
                <a16:creationId xmlns:a16="http://schemas.microsoft.com/office/drawing/2014/main" xmlns="" id="{19359562-C1B4-4B6E-B2A9-877AE211D063}"/>
              </a:ext>
            </a:extLst>
          </p:cNvPr>
          <p:cNvSpPr/>
          <p:nvPr/>
        </p:nvSpPr>
        <p:spPr>
          <a:xfrm>
            <a:off x="3762371" y="2384846"/>
            <a:ext cx="7620000" cy="2696210"/>
          </a:xfrm>
          <a:prstGeom prst="roundRect">
            <a:avLst>
              <a:gd name="adj" fmla="val 26580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4 túi như vậy có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ố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quả cam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30000"/>
              </a:lnSpc>
            </a:pPr>
            <a:r>
              <a:rPr lang="nn-NO" sz="3200" dirty="0">
                <a:latin typeface="Times New Roman" pitchFamily="18" charset="0"/>
                <a:cs typeface="Times New Roman" pitchFamily="18" charset="0"/>
              </a:rPr>
              <a:t>9 x 4 = 36 (quả)</a:t>
            </a:r>
          </a:p>
          <a:p>
            <a:pPr lvl="0" algn="ctr">
              <a:lnSpc>
                <a:spcPct val="130000"/>
              </a:lnSpc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36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cam.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754" y="2286002"/>
            <a:ext cx="11929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117" y="2998694"/>
            <a:ext cx="24144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:  9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3541062"/>
            <a:ext cx="26372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: …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cam ?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animBg="1"/>
      <p:bldP spid="35" grpId="1" animBg="1"/>
      <p:bldP spid="9" grpId="0"/>
      <p:bldP spid="14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2FB0D4-8A1F-4551-973E-CFAEE8F5EB88}"/>
              </a:ext>
            </a:extLst>
          </p:cNvPr>
          <p:cNvSpPr txBox="1"/>
          <p:nvPr/>
        </p:nvSpPr>
        <p:spPr>
          <a:xfrm>
            <a:off x="628652" y="462246"/>
            <a:ext cx="77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hai số lớn hơn 1 và có tích là 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C4BEA7-1554-4E86-828A-BC669456D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89" y="2085979"/>
            <a:ext cx="4548585" cy="454858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682C96E7-ACCC-4B8A-8EB5-6B9F58458F3C}"/>
              </a:ext>
            </a:extLst>
          </p:cNvPr>
          <p:cNvSpPr/>
          <p:nvPr/>
        </p:nvSpPr>
        <p:spPr>
          <a:xfrm>
            <a:off x="9465099" y="2163833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D54EFA-6C82-426B-B505-215BD9C0AD8A}"/>
              </a:ext>
            </a:extLst>
          </p:cNvPr>
          <p:cNvSpPr txBox="1"/>
          <p:nvPr/>
        </p:nvSpPr>
        <p:spPr>
          <a:xfrm>
            <a:off x="900953" y="3120834"/>
            <a:ext cx="8095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x 9 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          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08198F-D7F6-4CA4-97B8-47C7726A58CB}"/>
              </a:ext>
            </a:extLst>
          </p:cNvPr>
          <p:cNvSpPr txBox="1"/>
          <p:nvPr/>
        </p:nvSpPr>
        <p:spPr>
          <a:xfrm>
            <a:off x="628651" y="4537762"/>
            <a:ext cx="8362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cs typeface="Arial" panose="020B0604020202020204" pitchFamily="34" charset="0"/>
              </a:rPr>
              <a:t>Vậy hai số </a:t>
            </a:r>
            <a:r>
              <a:rPr lang="en-US" sz="4000" b="1" dirty="0" err="1" smtClean="0">
                <a:cs typeface="Times New Roman" pitchFamily="18" charset="0"/>
              </a:rPr>
              <a:t>tìm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được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vi-VN" sz="4000" b="1" dirty="0" smtClean="0">
                <a:cs typeface="Arial" panose="020B0604020202020204" pitchFamily="34" charset="0"/>
              </a:rPr>
              <a:t>là </a:t>
            </a:r>
            <a:r>
              <a:rPr lang="vi-VN" sz="4000" b="1" dirty="0">
                <a:cs typeface="Arial" panose="020B0604020202020204" pitchFamily="34" charset="0"/>
              </a:rPr>
              <a:t>2 và 9 </a:t>
            </a:r>
            <a:endParaRPr lang="en-US" sz="4000" b="1" dirty="0" smtClean="0">
              <a:cs typeface="Arial" panose="020B0604020202020204" pitchFamily="34" charset="0"/>
            </a:endParaRPr>
          </a:p>
          <a:p>
            <a:r>
              <a:rPr lang="vi-VN" sz="4000" b="1" dirty="0" smtClean="0">
                <a:cs typeface="Arial" panose="020B0604020202020204" pitchFamily="34" charset="0"/>
              </a:rPr>
              <a:t>hoặc </a:t>
            </a:r>
            <a:r>
              <a:rPr lang="vi-VN" sz="4000" b="1" dirty="0">
                <a:cs typeface="Arial" panose="020B0604020202020204" pitchFamily="34" charset="0"/>
              </a:rPr>
              <a:t>3 và 6</a:t>
            </a:r>
            <a:endParaRPr lang="en-US" sz="4000" b="1" dirty="0"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37C2C5D-C29E-4E26-AD4E-9EF344037644}"/>
              </a:ext>
            </a:extLst>
          </p:cNvPr>
          <p:cNvCxnSpPr/>
          <p:nvPr/>
        </p:nvCxnSpPr>
        <p:spPr>
          <a:xfrm>
            <a:off x="3551349" y="990042"/>
            <a:ext cx="1724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A21C206-2547-4103-9B2E-1AA8D772CA98}"/>
              </a:ext>
            </a:extLst>
          </p:cNvPr>
          <p:cNvCxnSpPr>
            <a:cxnSpLocks/>
          </p:cNvCxnSpPr>
          <p:nvPr/>
        </p:nvCxnSpPr>
        <p:spPr>
          <a:xfrm>
            <a:off x="6235526" y="1030383"/>
            <a:ext cx="21300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D54EFA-6C82-426B-B505-215BD9C0AD8A}"/>
              </a:ext>
            </a:extLst>
          </p:cNvPr>
          <p:cNvSpPr txBox="1"/>
          <p:nvPr/>
        </p:nvSpPr>
        <p:spPr>
          <a:xfrm>
            <a:off x="774888" y="1121705"/>
            <a:ext cx="2734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x 18          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9 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x 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2414" y="186914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☑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14" y="1268511"/>
            <a:ext cx="6495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6897" y="246529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☑</a:t>
            </a:r>
            <a:endParaRPr lang="en-US" sz="2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8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2" grpId="0"/>
      <p:bldP spid="11" grpId="0"/>
      <p:bldP spid="13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2FB0D4-8A1F-4551-973E-CFAEE8F5EB88}"/>
              </a:ext>
            </a:extLst>
          </p:cNvPr>
          <p:cNvSpPr txBox="1"/>
          <p:nvPr/>
        </p:nvSpPr>
        <p:spPr>
          <a:xfrm>
            <a:off x="628652" y="462246"/>
            <a:ext cx="77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hai số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tích là 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C4BEA7-1554-4E86-828A-BC669456D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89" y="2085979"/>
            <a:ext cx="4548585" cy="454858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682C96E7-ACCC-4B8A-8EB5-6B9F58458F3C}"/>
              </a:ext>
            </a:extLst>
          </p:cNvPr>
          <p:cNvSpPr/>
          <p:nvPr/>
        </p:nvSpPr>
        <p:spPr>
          <a:xfrm>
            <a:off x="9465099" y="2163833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08198F-D7F6-4CA4-97B8-47C7726A58CB}"/>
              </a:ext>
            </a:extLst>
          </p:cNvPr>
          <p:cNvSpPr txBox="1"/>
          <p:nvPr/>
        </p:nvSpPr>
        <p:spPr>
          <a:xfrm>
            <a:off x="628651" y="4806702"/>
            <a:ext cx="8362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cs typeface="Arial" panose="020B0604020202020204" pitchFamily="34" charset="0"/>
              </a:rPr>
              <a:t>Vậy </a:t>
            </a:r>
            <a:r>
              <a:rPr lang="en-US" sz="4000" b="1" dirty="0" err="1" smtClean="0">
                <a:cs typeface="Arial" panose="020B0604020202020204" pitchFamily="34" charset="0"/>
              </a:rPr>
              <a:t>hai</a:t>
            </a:r>
            <a:r>
              <a:rPr lang="vi-VN" sz="4000" b="1" dirty="0" smtClean="0">
                <a:cs typeface="Arial" panose="020B0604020202020204" pitchFamily="34" charset="0"/>
              </a:rPr>
              <a:t> </a:t>
            </a:r>
            <a:r>
              <a:rPr lang="vi-VN" sz="4000" b="1" dirty="0">
                <a:cs typeface="Arial" panose="020B0604020202020204" pitchFamily="34" charset="0"/>
              </a:rPr>
              <a:t>số </a:t>
            </a:r>
            <a:r>
              <a:rPr lang="en-US" sz="4000" b="1" dirty="0" err="1" smtClean="0">
                <a:cs typeface="Times New Roman" pitchFamily="18" charset="0"/>
              </a:rPr>
              <a:t>tìm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en-US" sz="4000" b="1" dirty="0" err="1" smtClean="0">
                <a:cs typeface="Times New Roman" pitchFamily="18" charset="0"/>
              </a:rPr>
              <a:t>được</a:t>
            </a:r>
            <a:r>
              <a:rPr lang="en-US" sz="4000" b="1" dirty="0" smtClean="0">
                <a:cs typeface="Times New Roman" pitchFamily="18" charset="0"/>
              </a:rPr>
              <a:t> </a:t>
            </a:r>
            <a:r>
              <a:rPr lang="vi-VN" sz="4000" b="1" dirty="0" smtClean="0">
                <a:cs typeface="Arial" panose="020B0604020202020204" pitchFamily="34" charset="0"/>
              </a:rPr>
              <a:t>là 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4000" b="1" dirty="0" err="1" smtClean="0">
                <a:cs typeface="Arial" panose="020B0604020202020204" pitchFamily="34" charset="0"/>
              </a:rPr>
              <a:t>hoặc</a:t>
            </a:r>
            <a:r>
              <a:rPr lang="en-US" sz="4000" b="1" dirty="0" smtClean="0">
                <a:cs typeface="Arial" panose="020B0604020202020204" pitchFamily="34" charset="0"/>
              </a:rPr>
              <a:t>  </a:t>
            </a:r>
          </a:p>
          <a:p>
            <a:r>
              <a:rPr lang="vi-VN" sz="4000" b="1" dirty="0" smtClean="0">
                <a:cs typeface="Arial" panose="020B0604020202020204" pitchFamily="34" charset="0"/>
              </a:rPr>
              <a:t>2 </a:t>
            </a:r>
            <a:r>
              <a:rPr lang="vi-VN" sz="4000" b="1" dirty="0">
                <a:cs typeface="Arial" panose="020B0604020202020204" pitchFamily="34" charset="0"/>
              </a:rPr>
              <a:t>và 9 </a:t>
            </a:r>
            <a:r>
              <a:rPr lang="vi-VN" sz="4000" b="1" dirty="0" smtClean="0">
                <a:cs typeface="Arial" panose="020B0604020202020204" pitchFamily="34" charset="0"/>
              </a:rPr>
              <a:t>hoặc </a:t>
            </a:r>
            <a:r>
              <a:rPr lang="vi-VN" sz="4000" b="1" dirty="0">
                <a:cs typeface="Arial" panose="020B0604020202020204" pitchFamily="34" charset="0"/>
              </a:rPr>
              <a:t>3 và 6</a:t>
            </a:r>
            <a:endParaRPr lang="en-US" sz="4000" b="1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D54EFA-6C82-426B-B505-215BD9C0AD8A}"/>
              </a:ext>
            </a:extLst>
          </p:cNvPr>
          <p:cNvSpPr txBox="1"/>
          <p:nvPr/>
        </p:nvSpPr>
        <p:spPr>
          <a:xfrm>
            <a:off x="774888" y="2170571"/>
            <a:ext cx="27347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1 x 18          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=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9 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pl-P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x 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8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32"/>
            <a:ext cx="3154091" cy="1205321"/>
            <a:chOff x="1557446" y="2548181"/>
            <a:chExt cx="3155231" cy="1205758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645896"/>
              <a:ext cx="582354" cy="1108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4" y="955808"/>
            <a:ext cx="8269933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69199" y="757927"/>
              <a:ext cx="2715119" cy="923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9 x 7 = ?</a:t>
              </a:r>
              <a:endParaRPr kumimoji="0" lang="en-US" sz="54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497" y="5297326"/>
            <a:ext cx="3154091" cy="1281069"/>
            <a:chOff x="1557446" y="2548181"/>
            <a:chExt cx="3155231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16037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69"/>
            <a:ext cx="3154091" cy="1298340"/>
            <a:chOff x="1557446" y="2548181"/>
            <a:chExt cx="3155231" cy="1298813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72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738949"/>
              <a:ext cx="535850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254940"/>
            <a:chOff x="1557446" y="2548181"/>
            <a:chExt cx="3155231" cy="1255396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63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695534"/>
              <a:ext cx="632066" cy="1108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641600" y="2616929"/>
            <a:ext cx="2235200" cy="796925"/>
            <a:chOff x="479947" y="2055125"/>
            <a:chExt cx="1676400" cy="914400"/>
          </a:xfrm>
        </p:grpSpPr>
        <p:sp>
          <p:nvSpPr>
            <p:cNvPr id="43042" name="TextBox 7"/>
            <p:cNvSpPr txBox="1">
              <a:spLocks noChangeArrowheads="1"/>
            </p:cNvSpPr>
            <p:nvPr/>
          </p:nvSpPr>
          <p:spPr bwMode="auto">
            <a:xfrm>
              <a:off x="533922" y="2284636"/>
              <a:ext cx="1371600" cy="547377"/>
            </a:xfrm>
            <a:prstGeom prst="rect">
              <a:avLst/>
            </a:prstGeom>
            <a:no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 smtClean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10 x 0</a:t>
              </a:r>
              <a:endParaRPr lang="en-US" altLang="vi-VN" sz="2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Cloud 18"/>
            <p:cNvSpPr>
              <a:spLocks noChangeArrowheads="1"/>
            </p:cNvSpPr>
            <p:nvPr/>
          </p:nvSpPr>
          <p:spPr bwMode="auto">
            <a:xfrm>
              <a:off x="479947" y="2055125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38100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5181601" y="2209800"/>
            <a:ext cx="2838451" cy="914400"/>
            <a:chOff x="206991" y="3556378"/>
            <a:chExt cx="1676400" cy="914400"/>
          </a:xfrm>
        </p:grpSpPr>
        <p:sp>
          <p:nvSpPr>
            <p:cNvPr id="43040" name="TextBox 14"/>
            <p:cNvSpPr txBox="1">
              <a:spLocks noChangeArrowheads="1"/>
            </p:cNvSpPr>
            <p:nvPr/>
          </p:nvSpPr>
          <p:spPr bwMode="auto">
            <a:xfrm>
              <a:off x="477015" y="3751641"/>
              <a:ext cx="971337" cy="47705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 x 9  </a:t>
              </a:r>
            </a:p>
          </p:txBody>
        </p:sp>
        <p:sp>
          <p:nvSpPr>
            <p:cNvPr id="20" name="Cloud 19"/>
            <p:cNvSpPr>
              <a:spLocks noChangeArrowheads="1"/>
            </p:cNvSpPr>
            <p:nvPr/>
          </p:nvSpPr>
          <p:spPr bwMode="auto">
            <a:xfrm>
              <a:off x="206991" y="3556378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47625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6985002" y="1295400"/>
            <a:ext cx="1758951" cy="914400"/>
            <a:chOff x="2636293" y="4893859"/>
            <a:chExt cx="1676400" cy="914400"/>
          </a:xfrm>
        </p:grpSpPr>
        <p:sp>
          <p:nvSpPr>
            <p:cNvPr id="43038" name="TextBox 12"/>
            <p:cNvSpPr txBox="1">
              <a:spLocks noChangeArrowheads="1"/>
            </p:cNvSpPr>
            <p:nvPr/>
          </p:nvSpPr>
          <p:spPr bwMode="auto">
            <a:xfrm>
              <a:off x="2788217" y="5122459"/>
              <a:ext cx="1372552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9 x 7  </a:t>
              </a:r>
            </a:p>
          </p:txBody>
        </p:sp>
        <p:sp>
          <p:nvSpPr>
            <p:cNvPr id="24" name="Cloud 23"/>
            <p:cNvSpPr>
              <a:spLocks noChangeArrowheads="1"/>
            </p:cNvSpPr>
            <p:nvPr/>
          </p:nvSpPr>
          <p:spPr bwMode="auto">
            <a:xfrm>
              <a:off x="2636293" y="4893859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5240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3962400" y="1295400"/>
            <a:ext cx="1930400" cy="914400"/>
            <a:chOff x="6867100" y="458337"/>
            <a:chExt cx="1676400" cy="914400"/>
          </a:xfrm>
        </p:grpSpPr>
        <p:sp>
          <p:nvSpPr>
            <p:cNvPr id="43036" name="TextBox 9"/>
            <p:cNvSpPr txBox="1">
              <a:spLocks noChangeArrowheads="1"/>
            </p:cNvSpPr>
            <p:nvPr/>
          </p:nvSpPr>
          <p:spPr bwMode="auto">
            <a:xfrm>
              <a:off x="6942464" y="686937"/>
              <a:ext cx="1373104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8 x 5</a:t>
              </a:r>
            </a:p>
          </p:txBody>
        </p:sp>
        <p:sp>
          <p:nvSpPr>
            <p:cNvPr id="36" name="Cloud 35"/>
            <p:cNvSpPr>
              <a:spLocks noChangeArrowheads="1"/>
            </p:cNvSpPr>
            <p:nvPr/>
          </p:nvSpPr>
          <p:spPr bwMode="auto">
            <a:xfrm>
              <a:off x="6867100" y="458337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82550" algn="ctr">
              <a:solidFill>
                <a:srgbClr val="FF7C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625600" y="1752600"/>
            <a:ext cx="1661584" cy="914400"/>
            <a:chOff x="7017225" y="2137011"/>
            <a:chExt cx="1676400" cy="914400"/>
          </a:xfrm>
        </p:grpSpPr>
        <p:sp>
          <p:nvSpPr>
            <p:cNvPr id="43034" name="TextBox 13"/>
            <p:cNvSpPr txBox="1">
              <a:spLocks noChangeArrowheads="1"/>
            </p:cNvSpPr>
            <p:nvPr/>
          </p:nvSpPr>
          <p:spPr bwMode="auto">
            <a:xfrm>
              <a:off x="7170507" y="2365611"/>
              <a:ext cx="1369836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7 x 8</a:t>
              </a:r>
            </a:p>
          </p:txBody>
        </p:sp>
        <p:sp>
          <p:nvSpPr>
            <p:cNvPr id="37" name="Cloud 36"/>
            <p:cNvSpPr>
              <a:spLocks noChangeArrowheads="1"/>
            </p:cNvSpPr>
            <p:nvPr/>
          </p:nvSpPr>
          <p:spPr bwMode="auto">
            <a:xfrm>
              <a:off x="7017225" y="2137011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016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9097435" y="1905000"/>
            <a:ext cx="1976967" cy="914400"/>
            <a:chOff x="6867100" y="3283423"/>
            <a:chExt cx="1676400" cy="914400"/>
          </a:xfrm>
        </p:grpSpPr>
        <p:sp>
          <p:nvSpPr>
            <p:cNvPr id="43032" name="TextBox 8"/>
            <p:cNvSpPr txBox="1">
              <a:spLocks noChangeArrowheads="1"/>
            </p:cNvSpPr>
            <p:nvPr/>
          </p:nvSpPr>
          <p:spPr bwMode="auto">
            <a:xfrm>
              <a:off x="7010293" y="3505673"/>
              <a:ext cx="1372552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6 x 7 </a:t>
              </a:r>
            </a:p>
          </p:txBody>
        </p:sp>
        <p:sp>
          <p:nvSpPr>
            <p:cNvPr id="38" name="Cloud 37"/>
            <p:cNvSpPr>
              <a:spLocks noChangeArrowheads="1"/>
            </p:cNvSpPr>
            <p:nvPr/>
          </p:nvSpPr>
          <p:spPr bwMode="auto">
            <a:xfrm>
              <a:off x="6867100" y="3283423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65100" algn="ctr">
              <a:solidFill>
                <a:srgbClr val="FFCC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7010400" y="4114800"/>
            <a:ext cx="1422400" cy="1447800"/>
            <a:chOff x="1219200" y="4038600"/>
            <a:chExt cx="1066800" cy="1447800"/>
          </a:xfrm>
        </p:grpSpPr>
        <p:sp>
          <p:nvSpPr>
            <p:cNvPr id="57" name="Bevel 56"/>
            <p:cNvSpPr/>
            <p:nvPr/>
          </p:nvSpPr>
          <p:spPr>
            <a:xfrm>
              <a:off x="1219200" y="4572000"/>
              <a:ext cx="1066800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65" name="Isosceles Triangle 64"/>
            <p:cNvSpPr/>
            <p:nvPr/>
          </p:nvSpPr>
          <p:spPr>
            <a:xfrm>
              <a:off x="1219200" y="4038600"/>
              <a:ext cx="1066800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9042402" y="4114800"/>
            <a:ext cx="1435100" cy="1462088"/>
            <a:chOff x="2734101" y="4024952"/>
            <a:chExt cx="1075899" cy="1461448"/>
          </a:xfrm>
        </p:grpSpPr>
        <p:sp>
          <p:nvSpPr>
            <p:cNvPr id="61" name="Bevel 60"/>
            <p:cNvSpPr/>
            <p:nvPr/>
          </p:nvSpPr>
          <p:spPr>
            <a:xfrm>
              <a:off x="2743622" y="4572400"/>
              <a:ext cx="1066378" cy="9140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2734101" y="4024952"/>
              <a:ext cx="1066378" cy="533167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181602" y="4114800"/>
            <a:ext cx="1428751" cy="1462088"/>
            <a:chOff x="4262651" y="4024952"/>
            <a:chExt cx="1071349" cy="1461448"/>
          </a:xfrm>
        </p:grpSpPr>
        <p:sp>
          <p:nvSpPr>
            <p:cNvPr id="59" name="Bevel 58"/>
            <p:cNvSpPr/>
            <p:nvPr/>
          </p:nvSpPr>
          <p:spPr>
            <a:xfrm>
              <a:off x="4267413" y="4572400"/>
              <a:ext cx="1066587" cy="9140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4262651" y="4024952"/>
              <a:ext cx="1066587" cy="533167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1219201" y="4038600"/>
            <a:ext cx="1441451" cy="1447800"/>
            <a:chOff x="5777552" y="4038600"/>
            <a:chExt cx="1080448" cy="1447800"/>
          </a:xfrm>
        </p:grpSpPr>
        <p:sp>
          <p:nvSpPr>
            <p:cNvPr id="60" name="Bevel 59"/>
            <p:cNvSpPr/>
            <p:nvPr/>
          </p:nvSpPr>
          <p:spPr>
            <a:xfrm>
              <a:off x="5791832" y="4572000"/>
              <a:ext cx="1066168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5777552" y="4038600"/>
              <a:ext cx="1066168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3251200" y="4114800"/>
            <a:ext cx="1424517" cy="1447800"/>
            <a:chOff x="7237863" y="4038600"/>
            <a:chExt cx="1067937" cy="1447800"/>
          </a:xfrm>
        </p:grpSpPr>
        <p:sp>
          <p:nvSpPr>
            <p:cNvPr id="62" name="Bevel 61"/>
            <p:cNvSpPr/>
            <p:nvPr/>
          </p:nvSpPr>
          <p:spPr>
            <a:xfrm>
              <a:off x="7239450" y="4572000"/>
              <a:ext cx="1066350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  <p:sp>
          <p:nvSpPr>
            <p:cNvPr id="69" name="Isosceles Triangle 68"/>
            <p:cNvSpPr/>
            <p:nvPr/>
          </p:nvSpPr>
          <p:spPr>
            <a:xfrm>
              <a:off x="7237863" y="4038600"/>
              <a:ext cx="1066350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438400" y="381000"/>
            <a:ext cx="7518400" cy="63094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u="sng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NHÀ CHO MÂY </a:t>
            </a:r>
            <a:endParaRPr lang="en-US" sz="3500" b="1" u="sng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156 0.28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-0.04444 L -0.31893 0.244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875 0.299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4 0.0419 L 0.5 0.164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16185E-6 L 0.37795 0.221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5607E-7 L -0.48664 0.277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8539"/>
            <a:ext cx="10972800" cy="16085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họchôm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/>
          <p:cNvSpPr txBox="1">
            <a:spLocks noChangeArrowheads="1"/>
          </p:cNvSpPr>
          <p:nvPr/>
        </p:nvSpPr>
        <p:spPr bwMode="auto">
          <a:xfrm>
            <a:off x="1524000" y="609602"/>
            <a:ext cx="955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800"/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556000" y="2895600"/>
            <a:ext cx="701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01875" indent="-2301875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4445000" algn="ctr"/>
              </a:tabLst>
            </a:pPr>
            <a:endParaRPr lang="vi-VN" sz="2800"/>
          </a:p>
        </p:txBody>
      </p:sp>
      <p:pic>
        <p:nvPicPr>
          <p:cNvPr id="243716" name="Picture 4" descr="cap_diplo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0"/>
            <a:ext cx="213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935165"/>
            <a:ext cx="1212851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733800"/>
            <a:ext cx="2489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9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800" y="4343402"/>
            <a:ext cx="22352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0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3276602"/>
            <a:ext cx="3454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1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06400" y="4800602"/>
            <a:ext cx="18796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4" name="WordArt 12"/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121920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dồi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dào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3564" name="Picture 14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6" descr="Bunny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0" y="4038600"/>
            <a:ext cx="398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7" descr="Bunny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4133850"/>
            <a:ext cx="3302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8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9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solidFill>
            <a:srgbClr val="CCFF66"/>
          </a:solidFill>
          <a:ln w="9525">
            <a:solidFill>
              <a:srgbClr val="DFDA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Goodbye and see you again!</a:t>
            </a:r>
          </a:p>
        </p:txBody>
      </p:sp>
      <p:pic>
        <p:nvPicPr>
          <p:cNvPr id="23570" name="Picture 21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49" y="228600"/>
            <a:ext cx="121285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22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200" y="152400"/>
            <a:ext cx="121285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/>
      <p:bldP spid="243715" grpId="0"/>
      <p:bldP spid="2437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9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9" y="1790576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0532" y="689984"/>
              <a:ext cx="325231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90 :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500" y="52973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7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6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291353" y="5296609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68052" y="2737377"/>
              <a:ext cx="632066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8 x 7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181496" y="4086700"/>
            <a:ext cx="3062649" cy="1209909"/>
            <a:chOff x="1557446" y="2619367"/>
            <a:chExt cx="3063755" cy="1210349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721672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619367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81496" y="5352228"/>
            <a:ext cx="3269639" cy="1172116"/>
            <a:chOff x="1520756" y="2696377"/>
            <a:chExt cx="3270821" cy="1172543"/>
          </a:xfrm>
        </p:grpSpPr>
        <p:sp>
          <p:nvSpPr>
            <p:cNvPr id="39" name="Rounded Rectangle 38"/>
            <p:cNvSpPr/>
            <p:nvPr/>
          </p:nvSpPr>
          <p:spPr>
            <a:xfrm>
              <a:off x="2148137" y="2760875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20756" y="2696377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4818" y="2760875"/>
              <a:ext cx="603202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0532" y="689984"/>
              <a:ext cx="3252320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40 : 8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180648" y="39772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5848" y="2721672"/>
              <a:ext cx="535850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2497" y="5332599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6709" y="2699745"/>
              <a:ext cx="603202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1738</Words>
  <Application>Microsoft Office PowerPoint</Application>
  <PresentationFormat>Custom</PresentationFormat>
  <Paragraphs>933</Paragraphs>
  <Slides>33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2_Office Theme</vt:lpstr>
      <vt:lpstr>1_Office Theme</vt:lpstr>
      <vt:lpstr>3_Office Theme</vt:lpstr>
      <vt:lpstr>4_Office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 - Bài họchôm nay các em học được gì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178</cp:revision>
  <dcterms:created xsi:type="dcterms:W3CDTF">2022-07-01T06:48:54Z</dcterms:created>
  <dcterms:modified xsi:type="dcterms:W3CDTF">2024-10-12T01:39:54Z</dcterms:modified>
</cp:coreProperties>
</file>