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07" r:id="rId3"/>
    <p:sldId id="408" r:id="rId4"/>
    <p:sldId id="442" r:id="rId5"/>
    <p:sldId id="441" r:id="rId6"/>
    <p:sldId id="437"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99"/>
    <a:srgbClr val="FF0066"/>
    <a:srgbClr val="FF7C80"/>
    <a:srgbClr val="0000CC"/>
    <a:srgbClr val="EDF6F7"/>
    <a:srgbClr val="FF6600"/>
    <a:srgbClr val="6600CC"/>
    <a:srgbClr val="3333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p:scale>
          <a:sx n="60" d="100"/>
          <a:sy n="60" d="100"/>
        </p:scale>
        <p:origin x="-432" y="-53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gif"/><Relationship Id="rId4" Type="http://schemas.openxmlformats.org/officeDocument/2006/relationships/image" Target="../media/image4.wmf"/></Relationships>
</file>

<file path=ppt/slides/_rels/slide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118519" y="1530327"/>
            <a:ext cx="11878098" cy="182247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p>
          <a:p>
            <a:pPr algn="ctr" eaLnBrk="1" hangingPunct="1">
              <a:spcBef>
                <a:spcPts val="1800"/>
              </a:spcBef>
              <a:defRPr/>
            </a:pP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BÀI 16: NGÀY EM VÀO ĐỘI (</a:t>
            </a:r>
            <a:r>
              <a:rPr lang="en-US" sz="5400" b="1" dirty="0" err="1"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Tiết</a:t>
            </a:r>
            <a:r>
              <a:rPr lang="en-US" sz="5400" b="1" dirty="0" smtClean="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4</a:t>
            </a:r>
            <a:r>
              <a:rPr lang="en-US" sz="54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a:t>
            </a:r>
          </a:p>
        </p:txBody>
      </p:sp>
      <p:pic>
        <p:nvPicPr>
          <p:cNvPr id="2" name="Picture 5" descr="POINSET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Text Box 3"/>
          <p:cNvSpPr txBox="1">
            <a:spLocks noChangeArrowheads="1"/>
          </p:cNvSpPr>
          <p:nvPr/>
        </p:nvSpPr>
        <p:spPr bwMode="auto">
          <a:xfrm>
            <a:off x="5090319" y="542931"/>
            <a:ext cx="5638800" cy="4297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312" tIns="45156" rIns="90312" bIns="45156">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defTabSz="912952">
              <a:spcBef>
                <a:spcPct val="50000"/>
              </a:spcBef>
            </a:pPr>
            <a:r>
              <a:rPr lang="en-US" altLang="en-US" sz="2200" b="1" dirty="0">
                <a:solidFill>
                  <a:srgbClr val="FF0066"/>
                </a:solidFill>
                <a:latin typeface="Times New Roman" pitchFamily="18" charset="0"/>
              </a:rPr>
              <a:t>TRƯỜNG TIỂU HỌC AN HỒNG</a:t>
            </a:r>
          </a:p>
        </p:txBody>
      </p:sp>
      <p:sp>
        <p:nvSpPr>
          <p:cNvPr id="11" name="Rectangle 10"/>
          <p:cNvSpPr/>
          <p:nvPr/>
        </p:nvSpPr>
        <p:spPr>
          <a:xfrm>
            <a:off x="5471319" y="5963911"/>
            <a:ext cx="3807389" cy="523220"/>
          </a:xfrm>
          <a:prstGeom prst="rect">
            <a:avLst/>
          </a:prstGeom>
        </p:spPr>
        <p:txBody>
          <a:bodyPr wrap="none">
            <a:spAutoFit/>
          </a:bodyPr>
          <a:lstStyle/>
          <a:p>
            <a:pPr algn="ctr">
              <a:defRPr/>
            </a:pPr>
            <a:r>
              <a:rPr lang="en-US" sz="2800" b="1" dirty="0" err="1"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Giáo</a:t>
            </a:r>
            <a:r>
              <a:rPr lang="en-US" sz="2800" b="1" dirty="0"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800" b="1" dirty="0" err="1"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viên</a:t>
            </a:r>
            <a:r>
              <a:rPr lang="en-US" sz="2800" b="1" dirty="0"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800" b="1" dirty="0" err="1"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Ngô</a:t>
            </a:r>
            <a:r>
              <a:rPr lang="en-US" sz="2800" b="1" dirty="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a:t>
            </a:r>
            <a:r>
              <a:rPr lang="en-US" sz="2800" b="1" dirty="0" err="1"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Thị</a:t>
            </a:r>
            <a:r>
              <a:rPr lang="en-US" sz="2800" b="1" dirty="0" smtClean="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rPr>
              <a:t> Mai</a:t>
            </a:r>
            <a:endParaRPr lang="en-US" sz="2800" b="1" dirty="0">
              <a:ln w="1905"/>
              <a:solidFill>
                <a:srgbClr val="FF0066"/>
              </a:solidFill>
              <a:effectLst>
                <a:innerShdw blurRad="69850" dist="43180" dir="5400000">
                  <a:srgbClr val="000000">
                    <a:alpha val="65000"/>
                  </a:srgbClr>
                </a:innerShdw>
              </a:effectLst>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2" name="Group 31"/>
          <p:cNvGrpSpPr/>
          <p:nvPr/>
        </p:nvGrpSpPr>
        <p:grpSpPr>
          <a:xfrm>
            <a:off x="6765268" y="682143"/>
            <a:ext cx="2608984" cy="584775"/>
            <a:chOff x="6651116" y="743102"/>
            <a:chExt cx="2564962" cy="584775"/>
          </a:xfrm>
        </p:grpSpPr>
        <p:sp>
          <p:nvSpPr>
            <p:cNvPr id="37" name="TextBox 36"/>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34" name="Straight Connector 33"/>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pic>
        <p:nvPicPr>
          <p:cNvPr id="1026" name="Picture 2" descr="Tổ chức giải đấu cờ vua cho học sinh của 100 trường tiểu học | Giáo dục |  Vietnam+ (VietnamPlus)"/>
          <p:cNvPicPr>
            <a:picLocks noChangeAspect="1" noChangeArrowheads="1"/>
          </p:cNvPicPr>
          <p:nvPr/>
        </p:nvPicPr>
        <p:blipFill rotWithShape="1">
          <a:blip r:embed="rId2">
            <a:extLst>
              <a:ext uri="{28A0092B-C50C-407E-A947-70E740481C1C}">
                <a14:useLocalDpi xmlns:a14="http://schemas.microsoft.com/office/drawing/2010/main" val="0"/>
              </a:ext>
            </a:extLst>
          </a:blip>
          <a:srcRect t="21988"/>
          <a:stretch/>
        </p:blipFill>
        <p:spPr bwMode="auto">
          <a:xfrm>
            <a:off x="1813719" y="1447800"/>
            <a:ext cx="12320127" cy="720835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ransition spd="slow">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6765269" y="532570"/>
            <a:ext cx="2300566" cy="523220"/>
          </a:xfrm>
          <a:prstGeom prst="rect">
            <a:avLst/>
          </a:prstGeom>
          <a:noFill/>
        </p:spPr>
        <p:txBody>
          <a:bodyPr wrap="none" rtlCol="0">
            <a:spAutoFit/>
          </a:bodyPr>
          <a:lstStyle/>
          <a:p>
            <a:r>
              <a:rPr lang="en-US" sz="2800" b="1" dirty="0">
                <a:solidFill>
                  <a:srgbClr val="FF0066"/>
                </a:solidFill>
                <a:latin typeface="Times New Roman" pitchFamily="18" charset="0"/>
                <a:cs typeface="Times New Roman" pitchFamily="18" charset="0"/>
              </a:rPr>
              <a:t>TIẾNG VIỆT</a:t>
            </a:r>
          </a:p>
        </p:txBody>
      </p:sp>
      <p:sp>
        <p:nvSpPr>
          <p:cNvPr id="10" name="Rectangle 9"/>
          <p:cNvSpPr/>
          <p:nvPr/>
        </p:nvSpPr>
        <p:spPr>
          <a:xfrm>
            <a:off x="1508918" y="1645920"/>
            <a:ext cx="5434473" cy="1261884"/>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viết thông báo.</a:t>
            </a:r>
          </a:p>
        </p:txBody>
      </p:sp>
      <p:sp>
        <p:nvSpPr>
          <p:cNvPr id="12" name="Rectangle 11"/>
          <p:cNvSpPr/>
          <p:nvPr/>
        </p:nvSpPr>
        <p:spPr>
          <a:xfrm>
            <a:off x="1508919" y="2331720"/>
            <a:ext cx="13966284"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1. Đọc thông báo dưới đây và thực hiện các yêu cầu:</a:t>
            </a:r>
          </a:p>
        </p:txBody>
      </p:sp>
      <p:sp>
        <p:nvSpPr>
          <p:cNvPr id="21" name="Rectangle 95"/>
          <p:cNvSpPr>
            <a:spLocks noChangeArrowheads="1"/>
          </p:cNvSpPr>
          <p:nvPr/>
        </p:nvSpPr>
        <p:spPr bwMode="auto">
          <a:xfrm>
            <a:off x="4500025" y="990600"/>
            <a:ext cx="6988708"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200" b="1" dirty="0">
                <a:solidFill>
                  <a:srgbClr val="0000CC"/>
                </a:solidFill>
                <a:latin typeface="Times New Roman" pitchFamily="18" charset="0"/>
                <a:cs typeface="Times New Roman" pitchFamily="18" charset="0"/>
              </a:rPr>
              <a:t>BÀI 16: NGÀY EM VÀO ĐỘI ( </a:t>
            </a:r>
            <a:r>
              <a:rPr lang="en-GB" sz="3200" b="1" dirty="0" err="1">
                <a:solidFill>
                  <a:srgbClr val="0000CC"/>
                </a:solidFill>
                <a:latin typeface="Times New Roman" pitchFamily="18" charset="0"/>
                <a:cs typeface="Times New Roman" pitchFamily="18" charset="0"/>
              </a:rPr>
              <a:t>Tiết</a:t>
            </a:r>
            <a:r>
              <a:rPr lang="en-GB" sz="3200" b="1" dirty="0">
                <a:solidFill>
                  <a:srgbClr val="0000CC"/>
                </a:solidFill>
                <a:latin typeface="Times New Roman" pitchFamily="18" charset="0"/>
                <a:cs typeface="Times New Roman" pitchFamily="18" charset="0"/>
              </a:rPr>
              <a:t> 4)</a:t>
            </a:r>
          </a:p>
        </p:txBody>
      </p:sp>
      <p:pic>
        <p:nvPicPr>
          <p:cNvPr id="22" name="Picture 21" descr="Text&#10;&#10;Description automatically generated">
            <a:extLst>
              <a:ext uri="{FF2B5EF4-FFF2-40B4-BE49-F238E27FC236}">
                <a16:creationId xmlns:a16="http://schemas.microsoft.com/office/drawing/2014/main" xmlns="" id="{09DF1E88-DED4-43F9-01D9-8135D37D8E1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519" y="3063535"/>
            <a:ext cx="14880684" cy="5930891"/>
          </a:xfrm>
          <a:prstGeom prst="rect">
            <a:avLst/>
          </a:prstGeom>
        </p:spPr>
      </p:pic>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fade">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8" y="1645920"/>
            <a:ext cx="5434473" cy="1261884"/>
            <a:chOff x="1508919" y="1888664"/>
            <a:chExt cx="3733800" cy="1261884"/>
          </a:xfrm>
        </p:grpSpPr>
        <p:sp>
          <p:nvSpPr>
            <p:cNvPr id="10" name="Rectangle 9"/>
            <p:cNvSpPr/>
            <p:nvPr/>
          </p:nvSpPr>
          <p:spPr>
            <a:xfrm>
              <a:off x="1508919" y="1888664"/>
              <a:ext cx="3733800" cy="1261884"/>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viết thông báo.</a:t>
              </a:r>
            </a:p>
          </p:txBody>
        </p:sp>
        <p:cxnSp>
          <p:nvCxnSpPr>
            <p:cNvPr id="11" name="Straight Connector 10"/>
            <p:cNvCxnSpPr>
              <a:cxnSpLocks/>
            </p:cNvCxnSpPr>
            <p:nvPr/>
          </p:nvCxnSpPr>
          <p:spPr>
            <a:xfrm>
              <a:off x="1673234" y="2519755"/>
              <a:ext cx="313397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1508919" y="2331720"/>
            <a:ext cx="13966284"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1. Đọc thông báo dưới đây và thực hiện các yêu cầu:</a:t>
            </a:r>
          </a:p>
        </p:txBody>
      </p:sp>
      <p:sp>
        <p:nvSpPr>
          <p:cNvPr id="21" name="Rectangle 95"/>
          <p:cNvSpPr>
            <a:spLocks noChangeArrowheads="1"/>
          </p:cNvSpPr>
          <p:nvPr/>
        </p:nvSpPr>
        <p:spPr bwMode="auto">
          <a:xfrm>
            <a:off x="4075902" y="1249680"/>
            <a:ext cx="783695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BÀI 16: NGÀY EM VÀO ĐỘI ( Tiết 4)</a:t>
            </a:r>
          </a:p>
        </p:txBody>
      </p:sp>
      <p:sp>
        <p:nvSpPr>
          <p:cNvPr id="13" name="Rectangle 12">
            <a:extLst>
              <a:ext uri="{FF2B5EF4-FFF2-40B4-BE49-F238E27FC236}">
                <a16:creationId xmlns:a16="http://schemas.microsoft.com/office/drawing/2014/main" xmlns="" id="{E9DD6739-174E-D019-0E51-6DDC6933E7EE}"/>
              </a:ext>
            </a:extLst>
          </p:cNvPr>
          <p:cNvSpPr/>
          <p:nvPr/>
        </p:nvSpPr>
        <p:spPr>
          <a:xfrm>
            <a:off x="1485669" y="3105983"/>
            <a:ext cx="13966284" cy="677108"/>
          </a:xfrm>
          <a:prstGeom prst="rect">
            <a:avLst/>
          </a:prstGeom>
        </p:spPr>
        <p:txBody>
          <a:bodyPr wrap="square">
            <a:spAutoFit/>
          </a:bodyPr>
          <a:lstStyle/>
          <a:p>
            <a:pPr marL="742950" indent="-742950" algn="just">
              <a:buAutoNum type="alphaLcPeriod"/>
            </a:pPr>
            <a:r>
              <a:rPr lang="en-US" sz="3800" b="1">
                <a:solidFill>
                  <a:srgbClr val="0000CC"/>
                </a:solidFill>
                <a:latin typeface="Times New Roman" pitchFamily="18" charset="0"/>
                <a:cs typeface="Times New Roman" pitchFamily="18" charset="0"/>
              </a:rPr>
              <a:t>Sắp xếp các phần sau theo thứ tự của bản thông báo.</a:t>
            </a:r>
          </a:p>
        </p:txBody>
      </p:sp>
      <p:sp>
        <p:nvSpPr>
          <p:cNvPr id="2" name="Rectangle: Rounded Corners 1">
            <a:extLst>
              <a:ext uri="{FF2B5EF4-FFF2-40B4-BE49-F238E27FC236}">
                <a16:creationId xmlns:a16="http://schemas.microsoft.com/office/drawing/2014/main" xmlns="" id="{0FD104E1-1000-ACF5-8F26-43795B075536}"/>
              </a:ext>
            </a:extLst>
          </p:cNvPr>
          <p:cNvSpPr/>
          <p:nvPr/>
        </p:nvSpPr>
        <p:spPr>
          <a:xfrm>
            <a:off x="2107969" y="4151828"/>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Nội dung</a:t>
            </a:r>
          </a:p>
        </p:txBody>
      </p:sp>
      <p:sp>
        <p:nvSpPr>
          <p:cNvPr id="20" name="Rectangle: Rounded Corners 19">
            <a:extLst>
              <a:ext uri="{FF2B5EF4-FFF2-40B4-BE49-F238E27FC236}">
                <a16:creationId xmlns:a16="http://schemas.microsoft.com/office/drawing/2014/main" xmlns="" id="{4941DB61-7F55-ADB5-B431-858A268DC5D8}"/>
              </a:ext>
            </a:extLst>
          </p:cNvPr>
          <p:cNvSpPr/>
          <p:nvPr/>
        </p:nvSpPr>
        <p:spPr>
          <a:xfrm>
            <a:off x="5882505" y="4151828"/>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Tiêu đề</a:t>
            </a:r>
          </a:p>
        </p:txBody>
      </p:sp>
      <p:sp>
        <p:nvSpPr>
          <p:cNvPr id="23" name="Rectangle: Rounded Corners 22">
            <a:extLst>
              <a:ext uri="{FF2B5EF4-FFF2-40B4-BE49-F238E27FC236}">
                <a16:creationId xmlns:a16="http://schemas.microsoft.com/office/drawing/2014/main" xmlns="" id="{52115C05-A3B1-6D7D-B131-40575D424F3A}"/>
              </a:ext>
            </a:extLst>
          </p:cNvPr>
          <p:cNvSpPr/>
          <p:nvPr/>
        </p:nvSpPr>
        <p:spPr>
          <a:xfrm>
            <a:off x="9657041" y="4151828"/>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Người viết</a:t>
            </a:r>
          </a:p>
        </p:txBody>
      </p:sp>
      <p:sp>
        <p:nvSpPr>
          <p:cNvPr id="24" name="Rectangle: Rounded Corners 23">
            <a:extLst>
              <a:ext uri="{FF2B5EF4-FFF2-40B4-BE49-F238E27FC236}">
                <a16:creationId xmlns:a16="http://schemas.microsoft.com/office/drawing/2014/main" xmlns="" id="{57F19EF3-89DA-9F70-26BF-D0083B7AC6EB}"/>
              </a:ext>
            </a:extLst>
          </p:cNvPr>
          <p:cNvSpPr/>
          <p:nvPr/>
        </p:nvSpPr>
        <p:spPr>
          <a:xfrm>
            <a:off x="1814472" y="5858450"/>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Tiêu đề</a:t>
            </a:r>
          </a:p>
        </p:txBody>
      </p:sp>
      <p:sp>
        <p:nvSpPr>
          <p:cNvPr id="25" name="Rectangle: Rounded Corners 24">
            <a:extLst>
              <a:ext uri="{FF2B5EF4-FFF2-40B4-BE49-F238E27FC236}">
                <a16:creationId xmlns:a16="http://schemas.microsoft.com/office/drawing/2014/main" xmlns="" id="{7A157372-1B82-6597-EE1D-9F5D9A2550C9}"/>
              </a:ext>
            </a:extLst>
          </p:cNvPr>
          <p:cNvSpPr/>
          <p:nvPr/>
        </p:nvSpPr>
        <p:spPr>
          <a:xfrm>
            <a:off x="6620391" y="5858450"/>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Nội dung</a:t>
            </a:r>
          </a:p>
        </p:txBody>
      </p:sp>
      <p:sp>
        <p:nvSpPr>
          <p:cNvPr id="26" name="Rectangle: Rounded Corners 25">
            <a:extLst>
              <a:ext uri="{FF2B5EF4-FFF2-40B4-BE49-F238E27FC236}">
                <a16:creationId xmlns:a16="http://schemas.microsoft.com/office/drawing/2014/main" xmlns="" id="{D8C8FCBE-AA18-F4C9-32DE-DFCF9E2FDDA1}"/>
              </a:ext>
            </a:extLst>
          </p:cNvPr>
          <p:cNvSpPr/>
          <p:nvPr/>
        </p:nvSpPr>
        <p:spPr>
          <a:xfrm>
            <a:off x="11426310" y="5858450"/>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Người viết</a:t>
            </a:r>
          </a:p>
        </p:txBody>
      </p:sp>
      <p:sp>
        <p:nvSpPr>
          <p:cNvPr id="5" name="Arrow: Right 4">
            <a:extLst>
              <a:ext uri="{FF2B5EF4-FFF2-40B4-BE49-F238E27FC236}">
                <a16:creationId xmlns:a16="http://schemas.microsoft.com/office/drawing/2014/main" xmlns="" id="{6E1F5358-745B-E633-5FD7-B4C3566FEBDC}"/>
              </a:ext>
            </a:extLst>
          </p:cNvPr>
          <p:cNvSpPr/>
          <p:nvPr/>
        </p:nvSpPr>
        <p:spPr>
          <a:xfrm>
            <a:off x="5331111" y="614953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xmlns="" id="{17DF37DA-42C8-70C5-B2E5-9D9A82C028CF}"/>
              </a:ext>
            </a:extLst>
          </p:cNvPr>
          <p:cNvSpPr/>
          <p:nvPr/>
        </p:nvSpPr>
        <p:spPr>
          <a:xfrm>
            <a:off x="10177792" y="6149534"/>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17477816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fade">
                                      <p:cBhvr>
                                        <p:cTn id="12" dur="500"/>
                                        <p:tgtEl>
                                          <p:spTgt spid="1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
                                        </p:tgtEl>
                                        <p:attrNameLst>
                                          <p:attrName>style.visibility</p:attrName>
                                        </p:attrNameLst>
                                      </p:cBhvr>
                                      <p:to>
                                        <p:strVal val="visible"/>
                                      </p:to>
                                    </p:set>
                                    <p:animEffect transition="in" filter="fade">
                                      <p:cBhvr>
                                        <p:cTn id="17" dur="500"/>
                                        <p:tgtEl>
                                          <p:spTgt spid="1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gtEl>
                                        <p:attrNameLst>
                                          <p:attrName>style.visibility</p:attrName>
                                        </p:attrNameLst>
                                      </p:cBhvr>
                                      <p:to>
                                        <p:strVal val="visible"/>
                                      </p:to>
                                    </p:set>
                                    <p:animEffect transition="in" filter="fade">
                                      <p:cBhvr>
                                        <p:cTn id="22" dur="500"/>
                                        <p:tgtEl>
                                          <p:spTgt spid="2"/>
                                        </p:tgtEl>
                                      </p:cBhvr>
                                    </p:animEffec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 calcmode="lin" valueType="num">
                                      <p:cBhvr additive="base">
                                        <p:cTn id="27" dur="500" fill="hold"/>
                                        <p:tgtEl>
                                          <p:spTgt spid="20"/>
                                        </p:tgtEl>
                                        <p:attrNameLst>
                                          <p:attrName>ppt_x</p:attrName>
                                        </p:attrNameLst>
                                      </p:cBhvr>
                                      <p:tavLst>
                                        <p:tav tm="0">
                                          <p:val>
                                            <p:strVal val="#ppt_x"/>
                                          </p:val>
                                        </p:tav>
                                        <p:tav tm="100000">
                                          <p:val>
                                            <p:strVal val="#ppt_x"/>
                                          </p:val>
                                        </p:tav>
                                      </p:tavLst>
                                    </p:anim>
                                    <p:anim calcmode="lin" valueType="num">
                                      <p:cBhvr additive="base">
                                        <p:cTn id="2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grpId="0" nodeType="click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1000"/>
                                        <p:tgtEl>
                                          <p:spTgt spid="23"/>
                                        </p:tgtEl>
                                      </p:cBhvr>
                                    </p:animEffect>
                                    <p:anim calcmode="lin" valueType="num">
                                      <p:cBhvr>
                                        <p:cTn id="34" dur="1000" fill="hold"/>
                                        <p:tgtEl>
                                          <p:spTgt spid="23"/>
                                        </p:tgtEl>
                                        <p:attrNameLst>
                                          <p:attrName>ppt_x</p:attrName>
                                        </p:attrNameLst>
                                      </p:cBhvr>
                                      <p:tavLst>
                                        <p:tav tm="0">
                                          <p:val>
                                            <p:strVal val="#ppt_x"/>
                                          </p:val>
                                        </p:tav>
                                        <p:tav tm="100000">
                                          <p:val>
                                            <p:strVal val="#ppt_x"/>
                                          </p:val>
                                        </p:tav>
                                      </p:tavLst>
                                    </p:anim>
                                    <p:anim calcmode="lin" valueType="num">
                                      <p:cBhvr>
                                        <p:cTn id="35" dur="1000" fill="hold"/>
                                        <p:tgtEl>
                                          <p:spTgt spid="23"/>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2" presetClass="entr" presetSubtype="4" fill="hold" grpId="0" nodeType="clickEffect">
                                  <p:stCondLst>
                                    <p:cond delay="0"/>
                                  </p:stCondLst>
                                  <p:childTnLst>
                                    <p:set>
                                      <p:cBhvr>
                                        <p:cTn id="39" dur="1" fill="hold">
                                          <p:stCondLst>
                                            <p:cond delay="0"/>
                                          </p:stCondLst>
                                        </p:cTn>
                                        <p:tgtEl>
                                          <p:spTgt spid="24"/>
                                        </p:tgtEl>
                                        <p:attrNameLst>
                                          <p:attrName>style.visibility</p:attrName>
                                        </p:attrNameLst>
                                      </p:cBhvr>
                                      <p:to>
                                        <p:strVal val="visible"/>
                                      </p:to>
                                    </p:set>
                                    <p:anim calcmode="lin" valueType="num">
                                      <p:cBhvr additive="base">
                                        <p:cTn id="40" dur="500" fill="hold"/>
                                        <p:tgtEl>
                                          <p:spTgt spid="24"/>
                                        </p:tgtEl>
                                        <p:attrNameLst>
                                          <p:attrName>ppt_x</p:attrName>
                                        </p:attrNameLst>
                                      </p:cBhvr>
                                      <p:tavLst>
                                        <p:tav tm="0">
                                          <p:val>
                                            <p:strVal val="#ppt_x"/>
                                          </p:val>
                                        </p:tav>
                                        <p:tav tm="100000">
                                          <p:val>
                                            <p:strVal val="#ppt_x"/>
                                          </p:val>
                                        </p:tav>
                                      </p:tavLst>
                                    </p:anim>
                                    <p:anim calcmode="lin" valueType="num">
                                      <p:cBhvr additive="base">
                                        <p:cTn id="41"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42" fill="hold">
                      <p:stCondLst>
                        <p:cond delay="indefinite"/>
                      </p:stCondLst>
                      <p:childTnLst>
                        <p:par>
                          <p:cTn id="43" fill="hold">
                            <p:stCondLst>
                              <p:cond delay="0"/>
                            </p:stCondLst>
                            <p:childTnLst>
                              <p:par>
                                <p:cTn id="44" presetID="2" presetClass="entr" presetSubtype="4"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 calcmode="lin" valueType="num">
                                      <p:cBhvr additive="base">
                                        <p:cTn id="46" dur="500" fill="hold"/>
                                        <p:tgtEl>
                                          <p:spTgt spid="5"/>
                                        </p:tgtEl>
                                        <p:attrNameLst>
                                          <p:attrName>ppt_x</p:attrName>
                                        </p:attrNameLst>
                                      </p:cBhvr>
                                      <p:tavLst>
                                        <p:tav tm="0">
                                          <p:val>
                                            <p:strVal val="#ppt_x"/>
                                          </p:val>
                                        </p:tav>
                                        <p:tav tm="100000">
                                          <p:val>
                                            <p:strVal val="#ppt_x"/>
                                          </p:val>
                                        </p:tav>
                                      </p:tavLst>
                                    </p:anim>
                                    <p:anim calcmode="lin" valueType="num">
                                      <p:cBhvr additive="base">
                                        <p:cTn id="47"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25"/>
                                        </p:tgtEl>
                                        <p:attrNameLst>
                                          <p:attrName>style.visibility</p:attrName>
                                        </p:attrNameLst>
                                      </p:cBhvr>
                                      <p:to>
                                        <p:strVal val="visible"/>
                                      </p:to>
                                    </p:set>
                                    <p:anim calcmode="lin" valueType="num">
                                      <p:cBhvr additive="base">
                                        <p:cTn id="52" dur="500" fill="hold"/>
                                        <p:tgtEl>
                                          <p:spTgt spid="25"/>
                                        </p:tgtEl>
                                        <p:attrNameLst>
                                          <p:attrName>ppt_x</p:attrName>
                                        </p:attrNameLst>
                                      </p:cBhvr>
                                      <p:tavLst>
                                        <p:tav tm="0">
                                          <p:val>
                                            <p:strVal val="#ppt_x"/>
                                          </p:val>
                                        </p:tav>
                                        <p:tav tm="100000">
                                          <p:val>
                                            <p:strVal val="#ppt_x"/>
                                          </p:val>
                                        </p:tav>
                                      </p:tavLst>
                                    </p:anim>
                                    <p:anim calcmode="lin" valueType="num">
                                      <p:cBhvr additive="base">
                                        <p:cTn id="53"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54" fill="hold">
                      <p:stCondLst>
                        <p:cond delay="indefinite"/>
                      </p:stCondLst>
                      <p:childTnLst>
                        <p:par>
                          <p:cTn id="55" fill="hold">
                            <p:stCondLst>
                              <p:cond delay="0"/>
                            </p:stCondLst>
                            <p:childTnLst>
                              <p:par>
                                <p:cTn id="56" presetID="2" presetClass="entr" presetSubtype="4" fill="hold" grpId="0" nodeType="clickEffect">
                                  <p:stCondLst>
                                    <p:cond delay="0"/>
                                  </p:stCondLst>
                                  <p:childTnLst>
                                    <p:set>
                                      <p:cBhvr>
                                        <p:cTn id="57" dur="1" fill="hold">
                                          <p:stCondLst>
                                            <p:cond delay="0"/>
                                          </p:stCondLst>
                                        </p:cTn>
                                        <p:tgtEl>
                                          <p:spTgt spid="6"/>
                                        </p:tgtEl>
                                        <p:attrNameLst>
                                          <p:attrName>style.visibility</p:attrName>
                                        </p:attrNameLst>
                                      </p:cBhvr>
                                      <p:to>
                                        <p:strVal val="visible"/>
                                      </p:to>
                                    </p:set>
                                    <p:anim calcmode="lin" valueType="num">
                                      <p:cBhvr additive="base">
                                        <p:cTn id="58" dur="500" fill="hold"/>
                                        <p:tgtEl>
                                          <p:spTgt spid="6"/>
                                        </p:tgtEl>
                                        <p:attrNameLst>
                                          <p:attrName>ppt_x</p:attrName>
                                        </p:attrNameLst>
                                      </p:cBhvr>
                                      <p:tavLst>
                                        <p:tav tm="0">
                                          <p:val>
                                            <p:strVal val="#ppt_x"/>
                                          </p:val>
                                        </p:tav>
                                        <p:tav tm="100000">
                                          <p:val>
                                            <p:strVal val="#ppt_x"/>
                                          </p:val>
                                        </p:tav>
                                      </p:tavLst>
                                    </p:anim>
                                    <p:anim calcmode="lin" valueType="num">
                                      <p:cBhvr additive="base">
                                        <p:cTn id="59"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2" presetClass="entr" presetSubtype="4" fill="hold" grpId="0" nodeType="clickEffect">
                                  <p:stCondLst>
                                    <p:cond delay="0"/>
                                  </p:stCondLst>
                                  <p:childTnLst>
                                    <p:set>
                                      <p:cBhvr>
                                        <p:cTn id="63" dur="1" fill="hold">
                                          <p:stCondLst>
                                            <p:cond delay="0"/>
                                          </p:stCondLst>
                                        </p:cTn>
                                        <p:tgtEl>
                                          <p:spTgt spid="26"/>
                                        </p:tgtEl>
                                        <p:attrNameLst>
                                          <p:attrName>style.visibility</p:attrName>
                                        </p:attrNameLst>
                                      </p:cBhvr>
                                      <p:to>
                                        <p:strVal val="visible"/>
                                      </p:to>
                                    </p:set>
                                    <p:anim calcmode="lin" valueType="num">
                                      <p:cBhvr additive="base">
                                        <p:cTn id="64" dur="500" fill="hold"/>
                                        <p:tgtEl>
                                          <p:spTgt spid="26"/>
                                        </p:tgtEl>
                                        <p:attrNameLst>
                                          <p:attrName>ppt_x</p:attrName>
                                        </p:attrNameLst>
                                      </p:cBhvr>
                                      <p:tavLst>
                                        <p:tav tm="0">
                                          <p:val>
                                            <p:strVal val="#ppt_x"/>
                                          </p:val>
                                        </p:tav>
                                        <p:tav tm="100000">
                                          <p:val>
                                            <p:strVal val="#ppt_x"/>
                                          </p:val>
                                        </p:tav>
                                      </p:tavLst>
                                    </p:anim>
                                    <p:anim calcmode="lin" valueType="num">
                                      <p:cBhvr additive="base">
                                        <p:cTn id="65"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P spid="2" grpId="0" animBg="1"/>
      <p:bldP spid="20" grpId="0" animBg="1"/>
      <p:bldP spid="23" grpId="0" animBg="1"/>
      <p:bldP spid="24" grpId="0" animBg="1"/>
      <p:bldP spid="25" grpId="0" animBg="1"/>
      <p:bldP spid="26" grpId="0" animBg="1"/>
      <p:bldP spid="5"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508918" y="1645920"/>
            <a:ext cx="5434473" cy="1261884"/>
            <a:chOff x="1508919" y="1888664"/>
            <a:chExt cx="3733800" cy="1261884"/>
          </a:xfrm>
        </p:grpSpPr>
        <p:sp>
          <p:nvSpPr>
            <p:cNvPr id="10" name="Rectangle 9"/>
            <p:cNvSpPr/>
            <p:nvPr/>
          </p:nvSpPr>
          <p:spPr>
            <a:xfrm>
              <a:off x="1508919" y="1888664"/>
              <a:ext cx="3733800" cy="1261884"/>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viết thông báo.</a:t>
              </a:r>
            </a:p>
          </p:txBody>
        </p:sp>
        <p:cxnSp>
          <p:nvCxnSpPr>
            <p:cNvPr id="11" name="Straight Connector 10"/>
            <p:cNvCxnSpPr>
              <a:cxnSpLocks/>
            </p:cNvCxnSpPr>
            <p:nvPr/>
          </p:nvCxnSpPr>
          <p:spPr>
            <a:xfrm>
              <a:off x="1673234" y="2519755"/>
              <a:ext cx="3133978"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975519" y="2331720"/>
            <a:ext cx="14499684"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1. Đọc thông báo dưới đây và thực hiện các yêu cầu:</a:t>
            </a:r>
          </a:p>
        </p:txBody>
      </p:sp>
      <p:sp>
        <p:nvSpPr>
          <p:cNvPr id="21" name="Rectangle 95"/>
          <p:cNvSpPr>
            <a:spLocks noChangeArrowheads="1"/>
          </p:cNvSpPr>
          <p:nvPr/>
        </p:nvSpPr>
        <p:spPr bwMode="auto">
          <a:xfrm>
            <a:off x="4075902" y="1249680"/>
            <a:ext cx="783695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BÀI 16: NGÀY EM VÀO ĐỘI ( Tiết 4)</a:t>
            </a:r>
          </a:p>
        </p:txBody>
      </p:sp>
      <p:sp>
        <p:nvSpPr>
          <p:cNvPr id="13" name="Rectangle 12">
            <a:extLst>
              <a:ext uri="{FF2B5EF4-FFF2-40B4-BE49-F238E27FC236}">
                <a16:creationId xmlns:a16="http://schemas.microsoft.com/office/drawing/2014/main" xmlns="" id="{E9DD6739-174E-D019-0E51-6DDC6933E7EE}"/>
              </a:ext>
            </a:extLst>
          </p:cNvPr>
          <p:cNvSpPr/>
          <p:nvPr/>
        </p:nvSpPr>
        <p:spPr>
          <a:xfrm>
            <a:off x="975519" y="3105983"/>
            <a:ext cx="14476434" cy="677108"/>
          </a:xfrm>
          <a:prstGeom prst="rect">
            <a:avLst/>
          </a:prstGeom>
        </p:spPr>
        <p:txBody>
          <a:bodyPr wrap="square">
            <a:spAutoFit/>
          </a:bodyPr>
          <a:lstStyle/>
          <a:p>
            <a:pPr marL="742950" indent="-742950" algn="just">
              <a:buAutoNum type="alphaLcPeriod"/>
            </a:pPr>
            <a:r>
              <a:rPr lang="en-US" sz="3800" b="1">
                <a:solidFill>
                  <a:srgbClr val="0000CC"/>
                </a:solidFill>
                <a:latin typeface="Times New Roman" pitchFamily="18" charset="0"/>
                <a:cs typeface="Times New Roman" pitchFamily="18" charset="0"/>
              </a:rPr>
              <a:t>Sắp xếp các phần sau theo thứ tự của bản thông báo.</a:t>
            </a:r>
          </a:p>
        </p:txBody>
      </p:sp>
      <p:sp>
        <p:nvSpPr>
          <p:cNvPr id="24" name="Rectangle: Rounded Corners 23">
            <a:extLst>
              <a:ext uri="{FF2B5EF4-FFF2-40B4-BE49-F238E27FC236}">
                <a16:creationId xmlns:a16="http://schemas.microsoft.com/office/drawing/2014/main" xmlns="" id="{57F19EF3-89DA-9F70-26BF-D0083B7AC6EB}"/>
              </a:ext>
            </a:extLst>
          </p:cNvPr>
          <p:cNvSpPr/>
          <p:nvPr/>
        </p:nvSpPr>
        <p:spPr>
          <a:xfrm>
            <a:off x="1759888" y="3796553"/>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Tiêu đề</a:t>
            </a:r>
          </a:p>
        </p:txBody>
      </p:sp>
      <p:sp>
        <p:nvSpPr>
          <p:cNvPr id="25" name="Rectangle: Rounded Corners 24">
            <a:extLst>
              <a:ext uri="{FF2B5EF4-FFF2-40B4-BE49-F238E27FC236}">
                <a16:creationId xmlns:a16="http://schemas.microsoft.com/office/drawing/2014/main" xmlns="" id="{7A157372-1B82-6597-EE1D-9F5D9A2550C9}"/>
              </a:ext>
            </a:extLst>
          </p:cNvPr>
          <p:cNvSpPr/>
          <p:nvPr/>
        </p:nvSpPr>
        <p:spPr>
          <a:xfrm>
            <a:off x="6732258" y="3783091"/>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Nội dung</a:t>
            </a:r>
          </a:p>
        </p:txBody>
      </p:sp>
      <p:sp>
        <p:nvSpPr>
          <p:cNvPr id="26" name="Rectangle: Rounded Corners 25">
            <a:extLst>
              <a:ext uri="{FF2B5EF4-FFF2-40B4-BE49-F238E27FC236}">
                <a16:creationId xmlns:a16="http://schemas.microsoft.com/office/drawing/2014/main" xmlns="" id="{D8C8FCBE-AA18-F4C9-32DE-DFCF9E2FDDA1}"/>
              </a:ext>
            </a:extLst>
          </p:cNvPr>
          <p:cNvSpPr/>
          <p:nvPr/>
        </p:nvSpPr>
        <p:spPr>
          <a:xfrm>
            <a:off x="11479306" y="3766625"/>
            <a:ext cx="3037444" cy="10668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a:solidFill>
                  <a:srgbClr val="0000FF"/>
                </a:solidFill>
                <a:latin typeface="Times New Roman" panose="02020603050405020304" pitchFamily="18" charset="0"/>
                <a:cs typeface="Times New Roman" panose="02020603050405020304" pitchFamily="18" charset="0"/>
              </a:rPr>
              <a:t>Người viết</a:t>
            </a:r>
          </a:p>
        </p:txBody>
      </p:sp>
      <p:sp>
        <p:nvSpPr>
          <p:cNvPr id="5" name="Arrow: Right 4">
            <a:extLst>
              <a:ext uri="{FF2B5EF4-FFF2-40B4-BE49-F238E27FC236}">
                <a16:creationId xmlns:a16="http://schemas.microsoft.com/office/drawing/2014/main" xmlns="" id="{6E1F5358-745B-E633-5FD7-B4C3566FEBDC}"/>
              </a:ext>
            </a:extLst>
          </p:cNvPr>
          <p:cNvSpPr/>
          <p:nvPr/>
        </p:nvSpPr>
        <p:spPr>
          <a:xfrm>
            <a:off x="5331111" y="405770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Arrow: Right 5">
            <a:extLst>
              <a:ext uri="{FF2B5EF4-FFF2-40B4-BE49-F238E27FC236}">
                <a16:creationId xmlns:a16="http://schemas.microsoft.com/office/drawing/2014/main" xmlns="" id="{17DF37DA-42C8-70C5-B2E5-9D9A82C028CF}"/>
              </a:ext>
            </a:extLst>
          </p:cNvPr>
          <p:cNvSpPr/>
          <p:nvPr/>
        </p:nvSpPr>
        <p:spPr>
          <a:xfrm>
            <a:off x="10043921" y="4057709"/>
            <a:ext cx="978408"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xmlns="" id="{0FF1E848-9173-489A-DD6F-9C6F4001163A}"/>
              </a:ext>
            </a:extLst>
          </p:cNvPr>
          <p:cNvSpPr/>
          <p:nvPr/>
        </p:nvSpPr>
        <p:spPr>
          <a:xfrm>
            <a:off x="823119" y="4809292"/>
            <a:ext cx="15240000" cy="677108"/>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 Nêu rõ những thông tin được thể hiện trong nội dung của thông báo.</a:t>
            </a:r>
          </a:p>
        </p:txBody>
      </p:sp>
      <p:sp>
        <p:nvSpPr>
          <p:cNvPr id="20" name="Rectangle 19">
            <a:extLst>
              <a:ext uri="{FF2B5EF4-FFF2-40B4-BE49-F238E27FC236}">
                <a16:creationId xmlns:a16="http://schemas.microsoft.com/office/drawing/2014/main" xmlns="" id="{B0A47129-88A8-C382-53DB-7A3D5451FCB5}"/>
              </a:ext>
            </a:extLst>
          </p:cNvPr>
          <p:cNvSpPr/>
          <p:nvPr/>
        </p:nvSpPr>
        <p:spPr>
          <a:xfrm>
            <a:off x="823119" y="5647492"/>
            <a:ext cx="15240000" cy="677108"/>
          </a:xfrm>
          <a:prstGeom prst="rect">
            <a:avLst/>
          </a:prstGeom>
        </p:spPr>
        <p:txBody>
          <a:bodyPr wrap="square">
            <a:spAutoFit/>
          </a:bodyPr>
          <a:lstStyle/>
          <a:p>
            <a:pPr algn="just"/>
            <a:r>
              <a:rPr lang="en-US" sz="3800" b="1">
                <a:solidFill>
                  <a:srgbClr val="FF0000"/>
                </a:solidFill>
                <a:latin typeface="Times New Roman" pitchFamily="18" charset="0"/>
                <a:cs typeface="Times New Roman" pitchFamily="18" charset="0"/>
              </a:rPr>
              <a:t>+ Thời gian thành lập câu lạc bộ: ngày 15/10/2022 .</a:t>
            </a:r>
          </a:p>
        </p:txBody>
      </p:sp>
      <p:sp>
        <p:nvSpPr>
          <p:cNvPr id="22" name="Rectangle 21">
            <a:extLst>
              <a:ext uri="{FF2B5EF4-FFF2-40B4-BE49-F238E27FC236}">
                <a16:creationId xmlns:a16="http://schemas.microsoft.com/office/drawing/2014/main" xmlns="" id="{760D1513-7D38-3AC6-079D-3501F9B2ABB9}"/>
              </a:ext>
            </a:extLst>
          </p:cNvPr>
          <p:cNvSpPr/>
          <p:nvPr/>
        </p:nvSpPr>
        <p:spPr>
          <a:xfrm>
            <a:off x="823119" y="6333292"/>
            <a:ext cx="15240000" cy="677108"/>
          </a:xfrm>
          <a:prstGeom prst="rect">
            <a:avLst/>
          </a:prstGeom>
        </p:spPr>
        <p:txBody>
          <a:bodyPr wrap="square">
            <a:spAutoFit/>
          </a:bodyPr>
          <a:lstStyle/>
          <a:p>
            <a:pPr algn="just"/>
            <a:r>
              <a:rPr lang="vi-VN" sz="3800" b="1">
                <a:solidFill>
                  <a:srgbClr val="FF0000"/>
                </a:solidFill>
                <a:latin typeface="Times New Roman" pitchFamily="18" charset="0"/>
                <a:cs typeface="Times New Roman" pitchFamily="18" charset="0"/>
              </a:rPr>
              <a:t>+ Nơi tìm hiểu thông tin: trên trang mạng của trường.</a:t>
            </a:r>
            <a:endParaRPr lang="en-US" sz="3800" b="1">
              <a:solidFill>
                <a:srgbClr val="FF0000"/>
              </a:solidFill>
              <a:latin typeface="Times New Roman" pitchFamily="18" charset="0"/>
              <a:cs typeface="Times New Roman" pitchFamily="18" charset="0"/>
            </a:endParaRPr>
          </a:p>
        </p:txBody>
      </p:sp>
      <p:sp>
        <p:nvSpPr>
          <p:cNvPr id="23" name="Rectangle 22">
            <a:extLst>
              <a:ext uri="{FF2B5EF4-FFF2-40B4-BE49-F238E27FC236}">
                <a16:creationId xmlns:a16="http://schemas.microsoft.com/office/drawing/2014/main" xmlns="" id="{CFDBC84F-CBB2-2C3B-E605-461EA77CEBDE}"/>
              </a:ext>
            </a:extLst>
          </p:cNvPr>
          <p:cNvSpPr/>
          <p:nvPr/>
        </p:nvSpPr>
        <p:spPr>
          <a:xfrm>
            <a:off x="823119" y="7095292"/>
            <a:ext cx="15240000" cy="677108"/>
          </a:xfrm>
          <a:prstGeom prst="rect">
            <a:avLst/>
          </a:prstGeom>
        </p:spPr>
        <p:txBody>
          <a:bodyPr wrap="square">
            <a:spAutoFit/>
          </a:bodyPr>
          <a:lstStyle/>
          <a:p>
            <a:pPr algn="just"/>
            <a:r>
              <a:rPr lang="vi-VN" sz="3800" b="1">
                <a:solidFill>
                  <a:srgbClr val="FF0000"/>
                </a:solidFill>
                <a:latin typeface="Times New Roman" pitchFamily="18" charset="0"/>
                <a:cs typeface="Times New Roman" pitchFamily="18" charset="0"/>
              </a:rPr>
              <a:t>+ Nơi đăng kí tham gia: văn phòng nhà trường</a:t>
            </a:r>
            <a:endParaRPr lang="en-US" sz="3800" b="1">
              <a:solidFill>
                <a:srgbClr val="FF0000"/>
              </a:solidFill>
              <a:latin typeface="Times New Roman" pitchFamily="18" charset="0"/>
              <a:cs typeface="Times New Roman" pitchFamily="18" charset="0"/>
            </a:endParaRPr>
          </a:p>
        </p:txBody>
      </p:sp>
      <p:sp>
        <p:nvSpPr>
          <p:cNvPr id="28" name="Rectangle 27">
            <a:extLst>
              <a:ext uri="{FF2B5EF4-FFF2-40B4-BE49-F238E27FC236}">
                <a16:creationId xmlns:a16="http://schemas.microsoft.com/office/drawing/2014/main" xmlns="" id="{1CC77F3E-F866-05C1-63E8-C6B70B8CCEE9}"/>
              </a:ext>
            </a:extLst>
          </p:cNvPr>
          <p:cNvSpPr/>
          <p:nvPr/>
        </p:nvSpPr>
        <p:spPr>
          <a:xfrm>
            <a:off x="823119" y="7933492"/>
            <a:ext cx="15240000" cy="677108"/>
          </a:xfrm>
          <a:prstGeom prst="rect">
            <a:avLst/>
          </a:prstGeom>
        </p:spPr>
        <p:txBody>
          <a:bodyPr wrap="square">
            <a:spAutoFit/>
          </a:bodyPr>
          <a:lstStyle/>
          <a:p>
            <a:pPr algn="just"/>
            <a:r>
              <a:rPr lang="en-US" sz="3800" b="1">
                <a:solidFill>
                  <a:srgbClr val="FF0000"/>
                </a:solidFill>
                <a:latin typeface="Times New Roman" pitchFamily="18" charset="0"/>
                <a:cs typeface="Times New Roman" pitchFamily="18" charset="0"/>
              </a:rPr>
              <a:t>+ Thời hạn đăng kí: từ 1/10/2022 đến 10/10/2022. </a:t>
            </a:r>
          </a:p>
        </p:txBody>
      </p:sp>
    </p:spTree>
    <p:extLst>
      <p:ext uri="{BB962C8B-B14F-4D97-AF65-F5344CB8AC3E}">
        <p14:creationId xmlns:p14="http://schemas.microsoft.com/office/powerpoint/2010/main" val="67212145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fade">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2"/>
                                        </p:tgtEl>
                                        <p:attrNameLst>
                                          <p:attrName>style.visibility</p:attrName>
                                        </p:attrNameLst>
                                      </p:cBhvr>
                                      <p:to>
                                        <p:strVal val="visible"/>
                                      </p:to>
                                    </p:set>
                                    <p:animEffect transition="in" filter="fade">
                                      <p:cBhvr>
                                        <p:cTn id="12" dur="500"/>
                                        <p:tgtEl>
                                          <p:spTgt spid="22"/>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fade">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
                                        </p:tgtEl>
                                        <p:attrNameLst>
                                          <p:attrName>style.visibility</p:attrName>
                                        </p:attrNameLst>
                                      </p:cBhvr>
                                      <p:to>
                                        <p:strVal val="visible"/>
                                      </p:to>
                                    </p:set>
                                    <p:animEffect transition="in" filter="fade">
                                      <p:cBhvr>
                                        <p:cTn id="22" dur="5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p:bldP spid="22" grpId="0"/>
      <p:bldP spid="23" grpId="0"/>
      <p:bldP spid="2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6765268" y="682143"/>
            <a:ext cx="2608984" cy="584775"/>
            <a:chOff x="6651116" y="743102"/>
            <a:chExt cx="2564962" cy="584775"/>
          </a:xfrm>
        </p:grpSpPr>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grpSp>
        <p:nvGrpSpPr>
          <p:cNvPr id="9" name="Group 8"/>
          <p:cNvGrpSpPr/>
          <p:nvPr/>
        </p:nvGrpSpPr>
        <p:grpSpPr>
          <a:xfrm>
            <a:off x="1204119" y="1837492"/>
            <a:ext cx="4191000" cy="677108"/>
            <a:chOff x="1508919" y="1888664"/>
            <a:chExt cx="3733800" cy="677108"/>
          </a:xfrm>
        </p:grpSpPr>
        <p:sp>
          <p:nvSpPr>
            <p:cNvPr id="10" name="Rectangle 9"/>
            <p:cNvSpPr/>
            <p:nvPr/>
          </p:nvSpPr>
          <p:spPr>
            <a:xfrm>
              <a:off x="1508919" y="1888664"/>
              <a:ext cx="3733800" cy="677108"/>
            </a:xfrm>
            <a:prstGeom prst="rect">
              <a:avLst/>
            </a:prstGeom>
          </p:spPr>
          <p:txBody>
            <a:bodyPr wrap="square">
              <a:spAutoFit/>
            </a:bodyPr>
            <a:lstStyle/>
            <a:p>
              <a:r>
                <a:rPr lang="en-US" sz="3800" b="1">
                  <a:solidFill>
                    <a:srgbClr val="FF0066"/>
                  </a:solidFill>
                  <a:latin typeface="Times New Roman" pitchFamily="18" charset="0"/>
                  <a:cs typeface="Times New Roman" pitchFamily="18" charset="0"/>
                </a:rPr>
                <a:t>1. Luyện tập.</a:t>
              </a:r>
            </a:p>
          </p:txBody>
        </p:sp>
        <p:cxnSp>
          <p:nvCxnSpPr>
            <p:cNvPr id="11" name="Straight Connector 10"/>
            <p:cNvCxnSpPr/>
            <p:nvPr/>
          </p:nvCxnSpPr>
          <p:spPr>
            <a:xfrm>
              <a:off x="1673234" y="2519755"/>
              <a:ext cx="2281012" cy="0"/>
            </a:xfrm>
            <a:prstGeom prst="line">
              <a:avLst/>
            </a:prstGeom>
            <a:ln>
              <a:solidFill>
                <a:srgbClr val="FF0066"/>
              </a:solidFill>
            </a:ln>
          </p:spPr>
          <p:style>
            <a:lnRef idx="3">
              <a:schemeClr val="dk1"/>
            </a:lnRef>
            <a:fillRef idx="0">
              <a:schemeClr val="dk1"/>
            </a:fillRef>
            <a:effectRef idx="2">
              <a:schemeClr val="dk1"/>
            </a:effectRef>
            <a:fontRef idx="minor">
              <a:schemeClr val="tx1"/>
            </a:fontRef>
          </p:style>
        </p:cxnSp>
      </p:grpSp>
      <p:sp>
        <p:nvSpPr>
          <p:cNvPr id="12" name="Rectangle 11"/>
          <p:cNvSpPr/>
          <p:nvPr/>
        </p:nvSpPr>
        <p:spPr>
          <a:xfrm>
            <a:off x="975519" y="2692400"/>
            <a:ext cx="14782800" cy="3831818"/>
          </a:xfrm>
          <a:prstGeom prst="rect">
            <a:avLst/>
          </a:prstGeom>
        </p:spPr>
        <p:txBody>
          <a:bodyPr wrap="square">
            <a:spAutoFit/>
          </a:bodyPr>
          <a:lstStyle/>
          <a:p>
            <a:pPr algn="just">
              <a:spcBef>
                <a:spcPts val="600"/>
              </a:spcBef>
            </a:pPr>
            <a:r>
              <a:rPr lang="en-US" sz="3800" b="1">
                <a:solidFill>
                  <a:srgbClr val="0000CC"/>
                </a:solidFill>
                <a:latin typeface="Times New Roman" pitchFamily="18" charset="0"/>
                <a:cs typeface="Times New Roman" pitchFamily="18" charset="0"/>
              </a:rPr>
              <a:t>     Bài 2. Viết một thông báo của lớp về việc đăng ký tham gia một cuộc thi cấp trường (thi cờ vua, thi bơi lội…). Trong nội dung thông báo, chú ý những thông tin sau:</a:t>
            </a:r>
          </a:p>
          <a:p>
            <a:pPr indent="914400" algn="just">
              <a:spcBef>
                <a:spcPts val="600"/>
              </a:spcBef>
            </a:pPr>
            <a:r>
              <a:rPr lang="en-US" sz="3800" b="1">
                <a:solidFill>
                  <a:srgbClr val="0000CC"/>
                </a:solidFill>
                <a:latin typeface="Times New Roman" pitchFamily="18" charset="0"/>
                <a:cs typeface="Times New Roman" pitchFamily="18" charset="0"/>
              </a:rPr>
              <a:t>a. Cuộc thi được tổ chức vào thời gian nào? Ở đâu?</a:t>
            </a:r>
          </a:p>
          <a:p>
            <a:pPr indent="914400" algn="just">
              <a:spcBef>
                <a:spcPts val="600"/>
              </a:spcBef>
            </a:pPr>
            <a:r>
              <a:rPr lang="en-US" sz="3800" b="1">
                <a:solidFill>
                  <a:srgbClr val="0000CC"/>
                </a:solidFill>
                <a:latin typeface="Times New Roman" pitchFamily="18" charset="0"/>
                <a:cs typeface="Times New Roman" pitchFamily="18" charset="0"/>
              </a:rPr>
              <a:t>b. Ai được đăng kí tham gia?</a:t>
            </a:r>
          </a:p>
          <a:p>
            <a:pPr indent="914400" algn="just">
              <a:spcBef>
                <a:spcPts val="600"/>
              </a:spcBef>
            </a:pPr>
            <a:r>
              <a:rPr lang="en-US" sz="3800" b="1">
                <a:solidFill>
                  <a:srgbClr val="0000CC"/>
                </a:solidFill>
                <a:latin typeface="Times New Roman" pitchFamily="18" charset="0"/>
                <a:cs typeface="Times New Roman" pitchFamily="18" charset="0"/>
              </a:rPr>
              <a:t>c. Thời hạn và cách đăng kí tham gia.</a:t>
            </a:r>
          </a:p>
        </p:txBody>
      </p:sp>
      <p:sp>
        <p:nvSpPr>
          <p:cNvPr id="37" name="Rectangle 36"/>
          <p:cNvSpPr/>
          <p:nvPr/>
        </p:nvSpPr>
        <p:spPr>
          <a:xfrm>
            <a:off x="1172970" y="6624918"/>
            <a:ext cx="14554200" cy="677108"/>
          </a:xfrm>
          <a:prstGeom prst="rect">
            <a:avLst/>
          </a:prstGeom>
        </p:spPr>
        <p:txBody>
          <a:bodyPr wrap="square">
            <a:spAutoFit/>
          </a:bodyPr>
          <a:lstStyle/>
          <a:p>
            <a:pPr indent="914400" algn="just">
              <a:spcBef>
                <a:spcPts val="600"/>
              </a:spcBef>
            </a:pPr>
            <a:r>
              <a:rPr lang="en-US" sz="3800" b="1">
                <a:solidFill>
                  <a:srgbClr val="FF3399"/>
                </a:solidFill>
                <a:latin typeface="Times New Roman" pitchFamily="18" charset="0"/>
                <a:cs typeface="Times New Roman" pitchFamily="18" charset="0"/>
              </a:rPr>
              <a:t>Làm việc cá nhân suy nghĩ làm vào vở</a:t>
            </a:r>
            <a:endParaRPr lang="en-US" sz="3800" b="1" i="1">
              <a:solidFill>
                <a:srgbClr val="FF3399"/>
              </a:solidFill>
              <a:latin typeface="Times New Roman" pitchFamily="18" charset="0"/>
              <a:cs typeface="Times New Roman" pitchFamily="18" charset="0"/>
            </a:endParaRPr>
          </a:p>
        </p:txBody>
      </p:sp>
      <p:sp>
        <p:nvSpPr>
          <p:cNvPr id="38" name="Rectangle 37"/>
          <p:cNvSpPr/>
          <p:nvPr/>
        </p:nvSpPr>
        <p:spPr>
          <a:xfrm>
            <a:off x="1198230" y="7402726"/>
            <a:ext cx="14554200" cy="1261884"/>
          </a:xfrm>
          <a:prstGeom prst="rect">
            <a:avLst/>
          </a:prstGeom>
        </p:spPr>
        <p:txBody>
          <a:bodyPr wrap="square">
            <a:spAutoFit/>
          </a:bodyPr>
          <a:lstStyle/>
          <a:p>
            <a:pPr algn="just"/>
            <a:r>
              <a:rPr lang="en-US" sz="3800" b="1">
                <a:solidFill>
                  <a:srgbClr val="0000CC"/>
                </a:solidFill>
                <a:latin typeface="Times New Roman" pitchFamily="18" charset="0"/>
                <a:cs typeface="Times New Roman" pitchFamily="18" charset="0"/>
              </a:rPr>
              <a:t>Bài 3. Đọc lại thông báo của em viết, phát hiện lỗi và sửa lỗi (dùng từ đặt câu, sắp xếp ý,…)</a:t>
            </a:r>
          </a:p>
        </p:txBody>
      </p:sp>
      <p:sp>
        <p:nvSpPr>
          <p:cNvPr id="19" name="Rectangle 95">
            <a:extLst>
              <a:ext uri="{FF2B5EF4-FFF2-40B4-BE49-F238E27FC236}">
                <a16:creationId xmlns:a16="http://schemas.microsoft.com/office/drawing/2014/main" xmlns="" id="{EC53727D-F27B-523C-0FF4-4D55C485DC18}"/>
              </a:ext>
            </a:extLst>
          </p:cNvPr>
          <p:cNvSpPr>
            <a:spLocks noChangeArrowheads="1"/>
          </p:cNvSpPr>
          <p:nvPr/>
        </p:nvSpPr>
        <p:spPr bwMode="auto">
          <a:xfrm>
            <a:off x="4075902" y="1249680"/>
            <a:ext cx="7836954"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en-GB" sz="3600" b="1">
                <a:solidFill>
                  <a:srgbClr val="0000CC"/>
                </a:solidFill>
                <a:latin typeface="Times New Roman" pitchFamily="18" charset="0"/>
                <a:cs typeface="Times New Roman" pitchFamily="18" charset="0"/>
              </a:rPr>
              <a:t>BÀI 16: NGÀY EM VÀO ĐỘI ( Tiết 4)</a:t>
            </a:r>
          </a:p>
        </p:txBody>
      </p:sp>
    </p:spTree>
    <p:extLst>
      <p:ext uri="{BB962C8B-B14F-4D97-AF65-F5344CB8AC3E}">
        <p14:creationId xmlns:p14="http://schemas.microsoft.com/office/powerpoint/2010/main" val="426134198"/>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8"/>
                                        </p:tgtEl>
                                        <p:attrNameLst>
                                          <p:attrName>style.visibility</p:attrName>
                                        </p:attrNameLst>
                                      </p:cBhvr>
                                      <p:to>
                                        <p:strVal val="visible"/>
                                      </p:to>
                                    </p:set>
                                    <p:animEffect transition="in" filter="fade">
                                      <p:cBhvr>
                                        <p:cTn id="12" dur="5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 grpId="0"/>
      <p:bldP spid="38" grpId="0"/>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9780</TotalTime>
  <Words>372</Words>
  <Application>Microsoft Office PowerPoint</Application>
  <PresentationFormat>Custom</PresentationFormat>
  <Paragraphs>42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ADMIN</cp:lastModifiedBy>
  <cp:revision>1068</cp:revision>
  <dcterms:created xsi:type="dcterms:W3CDTF">2008-09-09T22:52:10Z</dcterms:created>
  <dcterms:modified xsi:type="dcterms:W3CDTF">2025-04-11T01:18:56Z</dcterms:modified>
</cp:coreProperties>
</file>