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27" r:id="rId2"/>
    <p:sldId id="407" r:id="rId3"/>
    <p:sldId id="408" r:id="rId4"/>
    <p:sldId id="441" r:id="rId5"/>
    <p:sldId id="442" r:id="rId6"/>
    <p:sldId id="443" r:id="rId7"/>
  </p:sldIdLst>
  <p:sldSz cx="16276638" cy="9144000"/>
  <p:notesSz cx="6858000" cy="9144000"/>
  <p:custDataLst>
    <p:tags r:id="rId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p:scale>
          <a:sx n="58" d="100"/>
          <a:sy n="58" d="100"/>
        </p:scale>
        <p:origin x="-354" y="-19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AN HỒNG</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153263" y="4343401"/>
            <a:ext cx="12385855"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3A3</a:t>
            </a:r>
          </a:p>
          <a:p>
            <a:pPr algn="ctr" eaLnBrk="1" hangingPunct="1">
              <a:spcBef>
                <a:spcPts val="1800"/>
              </a:spcBef>
              <a:defRPr/>
            </a:pP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TẬP LÀM VĂN TUẦN 20</a:t>
            </a:r>
            <a:endPar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058378"/>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612310"/>
            <a:ext cx="3580054" cy="293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5014119" y="6324600"/>
            <a:ext cx="5082964" cy="697627"/>
          </a:xfrm>
          <a:prstGeom prst="rect">
            <a:avLst/>
          </a:prstGeom>
        </p:spPr>
        <p:txBody>
          <a:bodyPr wrap="none" lIns="122018" tIns="61009" rIns="122018" bIns="61009">
            <a:spAutoFit/>
          </a:bodyPr>
          <a:lstStyle/>
          <a:p>
            <a:pPr algn="ctr">
              <a:defRPr/>
            </a:pPr>
            <a:r>
              <a:rPr lang="en-US" sz="3700" b="1" dirty="0" err="1">
                <a:ln w="1905"/>
                <a:solidFill>
                  <a:srgbClr val="FF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Giáo</a:t>
            </a:r>
            <a:r>
              <a:rPr lang="en-US" sz="3700" b="1" dirty="0">
                <a:ln w="1905"/>
                <a:solidFill>
                  <a:srgbClr val="FF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700" b="1" dirty="0" err="1">
                <a:ln w="1905"/>
                <a:solidFill>
                  <a:srgbClr val="FF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viên</a:t>
            </a:r>
            <a:r>
              <a:rPr lang="en-US" sz="3700" b="1" dirty="0">
                <a:ln w="1905"/>
                <a:solidFill>
                  <a:srgbClr val="FF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700" b="1" dirty="0" err="1">
                <a:ln w="1905"/>
                <a:solidFill>
                  <a:srgbClr val="FF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Ngô</a:t>
            </a:r>
            <a:r>
              <a:rPr lang="en-US" sz="3700" b="1" dirty="0">
                <a:ln w="1905"/>
                <a:solidFill>
                  <a:srgbClr val="FF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700" b="1" dirty="0" err="1">
                <a:ln w="1905"/>
                <a:solidFill>
                  <a:srgbClr val="FF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Thị</a:t>
            </a:r>
            <a:r>
              <a:rPr lang="en-US" sz="3700" b="1">
                <a:ln w="1905"/>
                <a:solidFill>
                  <a:srgbClr val="FF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Mai</a:t>
            </a:r>
            <a:endParaRPr lang="en-US" sz="3700" b="1" dirty="0">
              <a:ln w="1905"/>
              <a:solidFill>
                <a:srgbClr val="FF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Rectangle 95"/>
          <p:cNvSpPr>
            <a:spLocks noChangeArrowheads="1"/>
          </p:cNvSpPr>
          <p:nvPr/>
        </p:nvSpPr>
        <p:spPr bwMode="auto">
          <a:xfrm>
            <a:off x="4874186" y="1258669"/>
            <a:ext cx="6079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TRÒ CHƠI: Ô CỬA BÍ MẬT</a:t>
            </a:r>
          </a:p>
        </p:txBody>
      </p:sp>
      <p:grpSp>
        <p:nvGrpSpPr>
          <p:cNvPr id="14" name="Group 13"/>
          <p:cNvGrpSpPr/>
          <p:nvPr/>
        </p:nvGrpSpPr>
        <p:grpSpPr>
          <a:xfrm>
            <a:off x="10330625" y="2862294"/>
            <a:ext cx="2148131" cy="2712606"/>
            <a:chOff x="990600" y="2621280"/>
            <a:chExt cx="2438400" cy="3011385"/>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16" name="TextBox 15"/>
            <p:cNvSpPr txBox="1"/>
            <p:nvPr/>
          </p:nvSpPr>
          <p:spPr>
            <a:xfrm>
              <a:off x="1187035" y="4983480"/>
              <a:ext cx="2045529" cy="649185"/>
            </a:xfrm>
            <a:prstGeom prst="rect">
              <a:avLst/>
            </a:prstGeom>
            <a:noFill/>
          </p:spPr>
          <p:txBody>
            <a:bodyPr wrap="square" rtlCol="0">
              <a:spAutoFit/>
            </a:bodyPr>
            <a:lstStyle/>
            <a:p>
              <a:pPr algn="ctr"/>
              <a:r>
                <a:rPr lang="en-US" sz="3200" b="1" smtClean="0">
                  <a:solidFill>
                    <a:srgbClr val="0000CC"/>
                  </a:solidFill>
                  <a:latin typeface="VNI-Avo" pitchFamily="2" charset="0"/>
                  <a:ea typeface="Arial-Rounded" panose="020B0500000000000000" pitchFamily="34" charset="0"/>
                  <a:cs typeface="Arial" pitchFamily="34" charset="0"/>
                </a:rPr>
                <a:t>SOÁ 1</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grpSp>
        <p:nvGrpSpPr>
          <p:cNvPr id="17" name="Group 16"/>
          <p:cNvGrpSpPr/>
          <p:nvPr/>
        </p:nvGrpSpPr>
        <p:grpSpPr>
          <a:xfrm>
            <a:off x="13240400" y="2834641"/>
            <a:ext cx="2148131" cy="2712606"/>
            <a:chOff x="990600" y="2621280"/>
            <a:chExt cx="2438400" cy="3011385"/>
          </a:xfrm>
        </p:grpSpPr>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19" name="TextBox 18"/>
            <p:cNvSpPr txBox="1"/>
            <p:nvPr/>
          </p:nvSpPr>
          <p:spPr>
            <a:xfrm>
              <a:off x="1187035" y="4983480"/>
              <a:ext cx="2045529" cy="649185"/>
            </a:xfrm>
            <a:prstGeom prst="rect">
              <a:avLst/>
            </a:prstGeom>
            <a:noFill/>
          </p:spPr>
          <p:txBody>
            <a:bodyPr wrap="square" rtlCol="0">
              <a:spAutoFit/>
            </a:bodyPr>
            <a:lstStyle/>
            <a:p>
              <a:pPr algn="ctr"/>
              <a:r>
                <a:rPr lang="en-US" sz="3200" b="1" smtClean="0">
                  <a:solidFill>
                    <a:srgbClr val="0000CC"/>
                  </a:solidFill>
                  <a:latin typeface="VNI-Avo" pitchFamily="2" charset="0"/>
                  <a:ea typeface="Arial-Rounded" panose="020B0500000000000000" pitchFamily="34" charset="0"/>
                  <a:cs typeface="Arial" pitchFamily="34" charset="0"/>
                </a:rPr>
                <a:t>SOÁ 2</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grpSp>
        <p:nvGrpSpPr>
          <p:cNvPr id="20" name="Group 19"/>
          <p:cNvGrpSpPr/>
          <p:nvPr/>
        </p:nvGrpSpPr>
        <p:grpSpPr>
          <a:xfrm>
            <a:off x="10330624" y="5961669"/>
            <a:ext cx="2148131" cy="2712606"/>
            <a:chOff x="990600" y="2621280"/>
            <a:chExt cx="2438400" cy="3011385"/>
          </a:xfrm>
        </p:grpSpPr>
        <p:pic>
          <p:nvPicPr>
            <p:cNvPr id="26" name="Picture 25"/>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27" name="TextBox 26"/>
            <p:cNvSpPr txBox="1"/>
            <p:nvPr/>
          </p:nvSpPr>
          <p:spPr>
            <a:xfrm>
              <a:off x="1187035" y="4983480"/>
              <a:ext cx="2045529" cy="649185"/>
            </a:xfrm>
            <a:prstGeom prst="rect">
              <a:avLst/>
            </a:prstGeom>
            <a:noFill/>
          </p:spPr>
          <p:txBody>
            <a:bodyPr wrap="square" rtlCol="0">
              <a:spAutoFit/>
            </a:bodyPr>
            <a:lstStyle/>
            <a:p>
              <a:pPr algn="ctr"/>
              <a:r>
                <a:rPr lang="en-US" sz="3200" b="1" smtClean="0">
                  <a:solidFill>
                    <a:srgbClr val="0000CC"/>
                  </a:solidFill>
                  <a:latin typeface="VNI-Avo" pitchFamily="2" charset="0"/>
                  <a:ea typeface="Arial-Rounded" panose="020B0500000000000000" pitchFamily="34" charset="0"/>
                  <a:cs typeface="Arial" pitchFamily="34" charset="0"/>
                </a:rPr>
                <a:t>SOÁ 3</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grpSp>
        <p:nvGrpSpPr>
          <p:cNvPr id="28" name="Group 27"/>
          <p:cNvGrpSpPr/>
          <p:nvPr/>
        </p:nvGrpSpPr>
        <p:grpSpPr>
          <a:xfrm>
            <a:off x="13240399" y="5943601"/>
            <a:ext cx="2148131" cy="2712606"/>
            <a:chOff x="990600" y="2621280"/>
            <a:chExt cx="2438400" cy="3011385"/>
          </a:xfrm>
        </p:grpSpPr>
        <p:pic>
          <p:nvPicPr>
            <p:cNvPr id="29" name="Picture 28"/>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30" name="TextBox 29"/>
            <p:cNvSpPr txBox="1"/>
            <p:nvPr/>
          </p:nvSpPr>
          <p:spPr>
            <a:xfrm>
              <a:off x="1187035" y="4983480"/>
              <a:ext cx="2045529" cy="649185"/>
            </a:xfrm>
            <a:prstGeom prst="rect">
              <a:avLst/>
            </a:prstGeom>
            <a:noFill/>
          </p:spPr>
          <p:txBody>
            <a:bodyPr wrap="square" rtlCol="0">
              <a:spAutoFit/>
            </a:bodyPr>
            <a:lstStyle/>
            <a:p>
              <a:pPr algn="ctr"/>
              <a:r>
                <a:rPr lang="en-US" sz="3200" b="1" smtClean="0">
                  <a:solidFill>
                    <a:srgbClr val="0000CC"/>
                  </a:solidFill>
                  <a:latin typeface="VNI-Avo" pitchFamily="2" charset="0"/>
                  <a:ea typeface="Arial-Rounded" panose="020B0500000000000000" pitchFamily="34" charset="0"/>
                  <a:cs typeface="Arial" pitchFamily="34" charset="0"/>
                </a:rPr>
                <a:t>SOÁ 4</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sp>
        <p:nvSpPr>
          <p:cNvPr id="24" name="Rectangle 23"/>
          <p:cNvSpPr/>
          <p:nvPr/>
        </p:nvSpPr>
        <p:spPr>
          <a:xfrm>
            <a:off x="595480" y="2862746"/>
            <a:ext cx="3794015" cy="1446550"/>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smtClean="0">
                <a:solidFill>
                  <a:srgbClr val="0000CC"/>
                </a:solidFill>
                <a:latin typeface="Times New Roman" pitchFamily="18" charset="0"/>
                <a:cs typeface="Times New Roman" pitchFamily="18" charset="0"/>
              </a:rPr>
              <a:t>Điền ât hay âc:</a:t>
            </a:r>
          </a:p>
          <a:p>
            <a:pPr algn="ctr"/>
            <a:r>
              <a:rPr lang="en-US" sz="4400" b="1" smtClean="0">
                <a:solidFill>
                  <a:srgbClr val="0000CC"/>
                </a:solidFill>
                <a:latin typeface="Times New Roman" pitchFamily="18" charset="0"/>
                <a:cs typeface="Times New Roman" pitchFamily="18" charset="0"/>
              </a:rPr>
              <a:t>v</a:t>
            </a:r>
            <a:r>
              <a:rPr lang="en-US" sz="4400" smtClean="0">
                <a:solidFill>
                  <a:srgbClr val="0000CC"/>
                </a:solidFill>
                <a:latin typeface="Times New Roman" pitchFamily="18" charset="0"/>
                <a:cs typeface="Times New Roman" pitchFamily="18" charset="0"/>
              </a:rPr>
              <a:t>…...</a:t>
            </a:r>
            <a:r>
              <a:rPr lang="en-US" sz="4400" b="1" smtClean="0">
                <a:solidFill>
                  <a:srgbClr val="0000CC"/>
                </a:solidFill>
                <a:latin typeface="Times New Roman" pitchFamily="18" charset="0"/>
                <a:cs typeface="Times New Roman" pitchFamily="18" charset="0"/>
              </a:rPr>
              <a:t> vả</a:t>
            </a:r>
            <a:endParaRPr lang="en-US" sz="4400" b="1">
              <a:solidFill>
                <a:srgbClr val="0000CC"/>
              </a:solidFill>
              <a:latin typeface="Times New Roman" pitchFamily="18" charset="0"/>
              <a:cs typeface="Times New Roman" pitchFamily="18" charset="0"/>
            </a:endParaRPr>
          </a:p>
        </p:txBody>
      </p:sp>
      <p:sp>
        <p:nvSpPr>
          <p:cNvPr id="25" name="Rectangle 24"/>
          <p:cNvSpPr/>
          <p:nvPr/>
        </p:nvSpPr>
        <p:spPr>
          <a:xfrm>
            <a:off x="1604390" y="3547356"/>
            <a:ext cx="822215" cy="769441"/>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smtClean="0">
                <a:solidFill>
                  <a:srgbClr val="FF0000"/>
                </a:solidFill>
                <a:latin typeface="Times New Roman" pitchFamily="18" charset="0"/>
                <a:cs typeface="Times New Roman" pitchFamily="18" charset="0"/>
              </a:rPr>
              <a:t>ất</a:t>
            </a:r>
            <a:endParaRPr lang="en-US" sz="4400" b="1">
              <a:solidFill>
                <a:srgbClr val="FF0000"/>
              </a:solidFill>
              <a:latin typeface="Times New Roman" pitchFamily="18" charset="0"/>
              <a:cs typeface="Times New Roman" pitchFamily="18" charset="0"/>
            </a:endParaRPr>
          </a:p>
        </p:txBody>
      </p:sp>
      <p:sp>
        <p:nvSpPr>
          <p:cNvPr id="40" name="Rectangle 39"/>
          <p:cNvSpPr/>
          <p:nvPr/>
        </p:nvSpPr>
        <p:spPr>
          <a:xfrm>
            <a:off x="5166519" y="2891792"/>
            <a:ext cx="4511566" cy="1446550"/>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smtClean="0">
                <a:solidFill>
                  <a:srgbClr val="0000CC"/>
                </a:solidFill>
                <a:latin typeface="Times New Roman" pitchFamily="18" charset="0"/>
                <a:cs typeface="Times New Roman" pitchFamily="18" charset="0"/>
              </a:rPr>
              <a:t>Điền ơn hay ơng:</a:t>
            </a:r>
          </a:p>
          <a:p>
            <a:pPr algn="ctr"/>
            <a:r>
              <a:rPr lang="en-US" sz="4400" b="1" smtClean="0">
                <a:solidFill>
                  <a:srgbClr val="0000CC"/>
                </a:solidFill>
                <a:latin typeface="Times New Roman" pitchFamily="18" charset="0"/>
                <a:cs typeface="Times New Roman" pitchFamily="18" charset="0"/>
              </a:rPr>
              <a:t>chập ch</a:t>
            </a:r>
            <a:r>
              <a:rPr lang="en-US" sz="4400" smtClean="0">
                <a:solidFill>
                  <a:srgbClr val="0000CC"/>
                </a:solidFill>
                <a:latin typeface="Times New Roman" pitchFamily="18" charset="0"/>
                <a:cs typeface="Times New Roman" pitchFamily="18" charset="0"/>
              </a:rPr>
              <a:t>…...</a:t>
            </a:r>
            <a:r>
              <a:rPr lang="en-US" sz="4400" b="1" smtClean="0">
                <a:solidFill>
                  <a:srgbClr val="0000CC"/>
                </a:solidFill>
                <a:latin typeface="Times New Roman" pitchFamily="18" charset="0"/>
                <a:cs typeface="Times New Roman" pitchFamily="18" charset="0"/>
              </a:rPr>
              <a:t> </a:t>
            </a:r>
            <a:endParaRPr lang="en-US" sz="4400" b="1">
              <a:solidFill>
                <a:srgbClr val="0000CC"/>
              </a:solidFill>
              <a:latin typeface="Times New Roman" pitchFamily="18" charset="0"/>
              <a:cs typeface="Times New Roman" pitchFamily="18" charset="0"/>
            </a:endParaRPr>
          </a:p>
        </p:txBody>
      </p:sp>
      <p:sp>
        <p:nvSpPr>
          <p:cNvPr id="41" name="Rectangle 40"/>
          <p:cNvSpPr/>
          <p:nvPr/>
        </p:nvSpPr>
        <p:spPr>
          <a:xfrm>
            <a:off x="7802399" y="3551466"/>
            <a:ext cx="822215" cy="769441"/>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smtClean="0">
                <a:solidFill>
                  <a:srgbClr val="FF0000"/>
                </a:solidFill>
                <a:latin typeface="Times New Roman" pitchFamily="18" charset="0"/>
                <a:cs typeface="Times New Roman" pitchFamily="18" charset="0"/>
              </a:rPr>
              <a:t>ờn</a:t>
            </a:r>
            <a:endParaRPr lang="en-US" sz="4400" b="1">
              <a:solidFill>
                <a:srgbClr val="FF0000"/>
              </a:solidFill>
              <a:latin typeface="Times New Roman" pitchFamily="18" charset="0"/>
              <a:cs typeface="Times New Roman" pitchFamily="18" charset="0"/>
            </a:endParaRPr>
          </a:p>
        </p:txBody>
      </p:sp>
      <p:sp>
        <p:nvSpPr>
          <p:cNvPr id="42" name="Rectangle 41"/>
          <p:cNvSpPr/>
          <p:nvPr/>
        </p:nvSpPr>
        <p:spPr>
          <a:xfrm>
            <a:off x="616494" y="5867400"/>
            <a:ext cx="3794015" cy="1446550"/>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smtClean="0">
                <a:solidFill>
                  <a:srgbClr val="0000CC"/>
                </a:solidFill>
                <a:latin typeface="Times New Roman" pitchFamily="18" charset="0"/>
                <a:cs typeface="Times New Roman" pitchFamily="18" charset="0"/>
              </a:rPr>
              <a:t>Điền ? hay ~:</a:t>
            </a:r>
          </a:p>
          <a:p>
            <a:pPr algn="ctr"/>
            <a:r>
              <a:rPr lang="en-US" sz="4400" b="1" smtClean="0">
                <a:solidFill>
                  <a:srgbClr val="0000CC"/>
                </a:solidFill>
                <a:latin typeface="Times New Roman" pitchFamily="18" charset="0"/>
                <a:cs typeface="Times New Roman" pitchFamily="18" charset="0"/>
              </a:rPr>
              <a:t>nhê nhại</a:t>
            </a:r>
            <a:endParaRPr lang="en-US" sz="4400" b="1">
              <a:solidFill>
                <a:srgbClr val="0000CC"/>
              </a:solidFill>
              <a:latin typeface="Times New Roman" pitchFamily="18" charset="0"/>
              <a:cs typeface="Times New Roman" pitchFamily="18" charset="0"/>
            </a:endParaRPr>
          </a:p>
        </p:txBody>
      </p:sp>
      <p:sp>
        <p:nvSpPr>
          <p:cNvPr id="43" name="Rectangle 42"/>
          <p:cNvSpPr/>
          <p:nvPr/>
        </p:nvSpPr>
        <p:spPr>
          <a:xfrm>
            <a:off x="1930086" y="6220836"/>
            <a:ext cx="822215" cy="769441"/>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smtClean="0">
                <a:solidFill>
                  <a:srgbClr val="FF0000"/>
                </a:solidFill>
                <a:latin typeface="Times New Roman" pitchFamily="18" charset="0"/>
                <a:cs typeface="Times New Roman" pitchFamily="18" charset="0"/>
              </a:rPr>
              <a:t>~</a:t>
            </a:r>
            <a:endParaRPr lang="en-US" sz="4400" b="1">
              <a:solidFill>
                <a:srgbClr val="FF0000"/>
              </a:solidFill>
              <a:latin typeface="Times New Roman" pitchFamily="18" charset="0"/>
              <a:cs typeface="Times New Roman" pitchFamily="18" charset="0"/>
            </a:endParaRPr>
          </a:p>
        </p:txBody>
      </p:sp>
      <p:sp>
        <p:nvSpPr>
          <p:cNvPr id="44" name="Rectangle 43"/>
          <p:cNvSpPr/>
          <p:nvPr/>
        </p:nvSpPr>
        <p:spPr>
          <a:xfrm>
            <a:off x="5525294" y="5821686"/>
            <a:ext cx="3794015" cy="1446550"/>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smtClean="0">
                <a:solidFill>
                  <a:srgbClr val="0000CC"/>
                </a:solidFill>
                <a:latin typeface="Times New Roman" pitchFamily="18" charset="0"/>
                <a:cs typeface="Times New Roman" pitchFamily="18" charset="0"/>
              </a:rPr>
              <a:t>Điền at hay ac:</a:t>
            </a:r>
          </a:p>
          <a:p>
            <a:pPr algn="ctr"/>
            <a:r>
              <a:rPr lang="en-US" sz="4400" b="1" smtClean="0">
                <a:solidFill>
                  <a:srgbClr val="0000CC"/>
                </a:solidFill>
                <a:latin typeface="Times New Roman" pitchFamily="18" charset="0"/>
                <a:cs typeface="Times New Roman" pitchFamily="18" charset="0"/>
              </a:rPr>
              <a:t>qu</a:t>
            </a:r>
            <a:r>
              <a:rPr lang="en-US" sz="4400" smtClean="0">
                <a:solidFill>
                  <a:srgbClr val="0000CC"/>
                </a:solidFill>
                <a:latin typeface="Times New Roman" pitchFamily="18" charset="0"/>
                <a:cs typeface="Times New Roman" pitchFamily="18" charset="0"/>
              </a:rPr>
              <a:t>…..</a:t>
            </a:r>
            <a:r>
              <a:rPr lang="en-US" sz="4400" b="1" smtClean="0">
                <a:solidFill>
                  <a:srgbClr val="0000CC"/>
                </a:solidFill>
                <a:latin typeface="Times New Roman" pitchFamily="18" charset="0"/>
                <a:cs typeface="Times New Roman" pitchFamily="18" charset="0"/>
              </a:rPr>
              <a:t> liền tay</a:t>
            </a:r>
            <a:endParaRPr lang="en-US" sz="4400" b="1">
              <a:solidFill>
                <a:srgbClr val="0000CC"/>
              </a:solidFill>
              <a:latin typeface="Times New Roman" pitchFamily="18" charset="0"/>
              <a:cs typeface="Times New Roman" pitchFamily="18" charset="0"/>
            </a:endParaRPr>
          </a:p>
        </p:txBody>
      </p:sp>
      <p:sp>
        <p:nvSpPr>
          <p:cNvPr id="45" name="Rectangle 44"/>
          <p:cNvSpPr/>
          <p:nvPr/>
        </p:nvSpPr>
        <p:spPr>
          <a:xfrm>
            <a:off x="6249304" y="6482232"/>
            <a:ext cx="822215" cy="769441"/>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smtClean="0">
                <a:solidFill>
                  <a:srgbClr val="FF0000"/>
                </a:solidFill>
                <a:latin typeface="Times New Roman" pitchFamily="18" charset="0"/>
                <a:cs typeface="Times New Roman" pitchFamily="18" charset="0"/>
              </a:rPr>
              <a:t>ạt</a:t>
            </a:r>
            <a:endParaRPr lang="en-US" sz="4400" b="1">
              <a:solidFill>
                <a:srgbClr val="FF0000"/>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28"/>
                                        </p:tgtEl>
                                      </p:cBhvr>
                                    </p:animEffect>
                                    <p:set>
                                      <p:cBhvr>
                                        <p:cTn id="4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42" restart="whenNotActive" fill="hold" evtFilter="cancelBubble" nodeType="interactiveSeq">
                <p:stCondLst>
                  <p:cond evt="onClick" delay="0">
                    <p:tgtEl>
                      <p:spTgt spid="24"/>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childTnLst>
              </p:cTn>
              <p:nextCondLst>
                <p:cond evt="onClick" delay="0">
                  <p:tgtEl>
                    <p:spTgt spid="24"/>
                  </p:tgtEl>
                </p:cond>
              </p:nextCondLst>
            </p:seq>
            <p:seq concurrent="1" nextAc="seek">
              <p:cTn id="48" restart="whenNotActive" fill="hold" evtFilter="cancelBubble" nodeType="interactiveSeq">
                <p:stCondLst>
                  <p:cond evt="onClick" delay="0">
                    <p:tgtEl>
                      <p:spTgt spid="40"/>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childTnLst>
                          </p:cTn>
                        </p:par>
                      </p:childTnLst>
                    </p:cTn>
                  </p:par>
                </p:childTnLst>
              </p:cTn>
              <p:nextCondLst>
                <p:cond evt="onClick" delay="0">
                  <p:tgtEl>
                    <p:spTgt spid="40"/>
                  </p:tgtEl>
                </p:cond>
              </p:nextCondLst>
            </p:seq>
            <p:seq concurrent="1" nextAc="seek">
              <p:cTn id="54" restart="whenNotActive" fill="hold" evtFilter="cancelBubble" nodeType="interactiveSeq">
                <p:stCondLst>
                  <p:cond evt="onClick" delay="0">
                    <p:tgtEl>
                      <p:spTgt spid="42"/>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4"/>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500"/>
                                        <p:tgtEl>
                                          <p:spTgt spid="45"/>
                                        </p:tgtEl>
                                      </p:cBhvr>
                                    </p:animEffect>
                                  </p:childTnLst>
                                </p:cTn>
                              </p:par>
                            </p:childTnLst>
                          </p:cTn>
                        </p:par>
                      </p:childTnLst>
                    </p:cTn>
                  </p:par>
                </p:childTnLst>
              </p:cTn>
              <p:nextCondLst>
                <p:cond evt="onClick" delay="0">
                  <p:tgtEl>
                    <p:spTgt spid="44"/>
                  </p:tgtEl>
                </p:cond>
              </p:nextCondLst>
            </p:seq>
          </p:childTnLst>
        </p:cTn>
      </p:par>
    </p:tnLst>
    <p:bldLst>
      <p:bldP spid="24" grpId="0"/>
      <p:bldP spid="25" grpId="0"/>
      <p:bldP spid="40" grpId="0"/>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0319" y="1828800"/>
            <a:ext cx="7556915" cy="646331"/>
          </a:xfrm>
          <a:prstGeom prst="rect">
            <a:avLst/>
          </a:prstGeom>
        </p:spPr>
        <p:txBody>
          <a:bodyPr wrap="square">
            <a:spAutoFit/>
          </a:bodyPr>
          <a:lstStyle/>
          <a:p>
            <a:r>
              <a:rPr lang="en-US" sz="3600" b="1" u="sng" smtClean="0">
                <a:solidFill>
                  <a:srgbClr val="FF0066"/>
                </a:solidFill>
                <a:latin typeface="Times New Roman" pitchFamily="18" charset="0"/>
                <a:cs typeface="Times New Roman" pitchFamily="18" charset="0"/>
              </a:rPr>
              <a:t>1. Tìm hiểu về hoạt động trồng cây.</a:t>
            </a:r>
            <a:endParaRPr lang="en-US" sz="3600" b="1" u="sng">
              <a:solidFill>
                <a:srgbClr val="FF0066"/>
              </a:solidFill>
              <a:latin typeface="Times New Roman" pitchFamily="18" charset="0"/>
              <a:cs typeface="Times New Roman" pitchFamily="18" charset="0"/>
            </a:endParaRPr>
          </a:p>
        </p:txBody>
      </p:sp>
      <p:grpSp>
        <p:nvGrpSpPr>
          <p:cNvPr id="2" name="Group 1"/>
          <p:cNvGrpSpPr/>
          <p:nvPr/>
        </p:nvGrpSpPr>
        <p:grpSpPr>
          <a:xfrm>
            <a:off x="4664908" y="682143"/>
            <a:ext cx="6658938" cy="1063412"/>
            <a:chOff x="4664908" y="682143"/>
            <a:chExt cx="6658938" cy="1063412"/>
          </a:xfrm>
        </p:grpSpPr>
        <p:sp>
          <p:nvSpPr>
            <p:cNvPr id="18" name="TextBox 17"/>
            <p:cNvSpPr txBox="1"/>
            <p:nvPr/>
          </p:nvSpPr>
          <p:spPr>
            <a:xfrm>
              <a:off x="6765269" y="682143"/>
              <a:ext cx="2300566" cy="523220"/>
            </a:xfrm>
            <a:prstGeom prst="rect">
              <a:avLst/>
            </a:prstGeom>
            <a:noFill/>
          </p:spPr>
          <p:txBody>
            <a:bodyPr wrap="none" rtlCol="0">
              <a:spAutoFit/>
            </a:bodyPr>
            <a:lstStyle/>
            <a:p>
              <a:r>
                <a:rPr lang="en-US" sz="2800" b="1" u="sng" smtClean="0">
                  <a:solidFill>
                    <a:srgbClr val="FF0066"/>
                  </a:solidFill>
                  <a:latin typeface="Times New Roman" pitchFamily="18" charset="0"/>
                  <a:cs typeface="Times New Roman" pitchFamily="18" charset="0"/>
                </a:rPr>
                <a:t>TIẾNG VIỆT</a:t>
              </a:r>
              <a:endParaRPr lang="en-US" sz="2800" b="1" u="sng">
                <a:solidFill>
                  <a:srgbClr val="FF0066"/>
                </a:solidFill>
                <a:latin typeface="Times New Roman" pitchFamily="18" charset="0"/>
                <a:cs typeface="Times New Roman" pitchFamily="18" charset="0"/>
              </a:endParaRPr>
            </a:p>
          </p:txBody>
        </p:sp>
        <p:sp>
          <p:nvSpPr>
            <p:cNvPr id="21" name="Rectangle 95"/>
            <p:cNvSpPr>
              <a:spLocks noChangeArrowheads="1"/>
            </p:cNvSpPr>
            <p:nvPr/>
          </p:nvSpPr>
          <p:spPr bwMode="auto">
            <a:xfrm>
              <a:off x="4664908" y="1160780"/>
              <a:ext cx="66589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smtClean="0">
                  <a:solidFill>
                    <a:srgbClr val="0000CC"/>
                  </a:solidFill>
                  <a:latin typeface="Times New Roman" pitchFamily="18" charset="0"/>
                  <a:cs typeface="Times New Roman" pitchFamily="18" charset="0"/>
                </a:rPr>
                <a:t>NHỮNG CÁI TÊN ĐÁNG YÊU (T4)</a:t>
              </a:r>
            </a:p>
          </p:txBody>
        </p:sp>
      </p:gr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0319" y="1828800"/>
            <a:ext cx="14173200" cy="646331"/>
          </a:xfrm>
          <a:prstGeom prst="rect">
            <a:avLst/>
          </a:prstGeom>
        </p:spPr>
        <p:txBody>
          <a:bodyPr wrap="square">
            <a:spAutoFit/>
          </a:bodyPr>
          <a:lstStyle/>
          <a:p>
            <a:r>
              <a:rPr lang="en-US" sz="3600" b="1" u="sng" smtClean="0">
                <a:solidFill>
                  <a:srgbClr val="FF0066"/>
                </a:solidFill>
                <a:latin typeface="Times New Roman" pitchFamily="18" charset="0"/>
                <a:cs typeface="Times New Roman" pitchFamily="18" charset="0"/>
              </a:rPr>
              <a:t>2. Tìm hiểu về các bước viết đoạn văn kể về các hoạt động theo tranh</a:t>
            </a:r>
            <a:endParaRPr lang="en-US" sz="3600" b="1" u="sng">
              <a:solidFill>
                <a:srgbClr val="FF0066"/>
              </a:solidFill>
              <a:latin typeface="Times New Roman" pitchFamily="18" charset="0"/>
              <a:cs typeface="Times New Roman" pitchFamily="18" charset="0"/>
            </a:endParaRPr>
          </a:p>
        </p:txBody>
      </p:sp>
      <p:grpSp>
        <p:nvGrpSpPr>
          <p:cNvPr id="2" name="Group 1"/>
          <p:cNvGrpSpPr/>
          <p:nvPr/>
        </p:nvGrpSpPr>
        <p:grpSpPr>
          <a:xfrm>
            <a:off x="5008310" y="149573"/>
            <a:ext cx="5909816" cy="1364247"/>
            <a:chOff x="5008310" y="149573"/>
            <a:chExt cx="5909816" cy="1364247"/>
          </a:xfrm>
        </p:grpSpPr>
        <p:grpSp>
          <p:nvGrpSpPr>
            <p:cNvPr id="15" name="Group 14"/>
            <p:cNvGrpSpPr/>
            <p:nvPr/>
          </p:nvGrpSpPr>
          <p:grpSpPr>
            <a:xfrm>
              <a:off x="5008310" y="149573"/>
              <a:ext cx="5492209" cy="883592"/>
              <a:chOff x="4923803" y="210532"/>
              <a:chExt cx="5399539" cy="883592"/>
            </a:xfrm>
          </p:grpSpPr>
          <p:sp>
            <p:nvSpPr>
              <p:cNvPr id="17" name="TextBox 16"/>
              <p:cNvSpPr txBox="1"/>
              <p:nvPr/>
            </p:nvSpPr>
            <p:spPr>
              <a:xfrm>
                <a:off x="4923803"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651116" y="632459"/>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21" name="Rectangle 95"/>
            <p:cNvSpPr>
              <a:spLocks noChangeArrowheads="1"/>
            </p:cNvSpPr>
            <p:nvPr/>
          </p:nvSpPr>
          <p:spPr bwMode="auto">
            <a:xfrm>
              <a:off x="5070628" y="990600"/>
              <a:ext cx="58474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smtClean="0">
                  <a:solidFill>
                    <a:srgbClr val="0000CC"/>
                  </a:solidFill>
                  <a:latin typeface="Times New Roman" pitchFamily="18" charset="0"/>
                  <a:cs typeface="Times New Roman" pitchFamily="18" charset="0"/>
                </a:rPr>
                <a:t>NHỮNG CÁI TÊN ĐÁNG YÊU (T4)</a:t>
              </a: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7" t="27222" r="47265" b="18704"/>
          <a:stretch/>
        </p:blipFill>
        <p:spPr bwMode="auto">
          <a:xfrm>
            <a:off x="1740202" y="2475131"/>
            <a:ext cx="13253434" cy="6272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7475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0319" y="1828800"/>
            <a:ext cx="14173200" cy="646331"/>
          </a:xfrm>
          <a:prstGeom prst="rect">
            <a:avLst/>
          </a:prstGeom>
        </p:spPr>
        <p:txBody>
          <a:bodyPr wrap="square">
            <a:spAutoFit/>
          </a:bodyPr>
          <a:lstStyle/>
          <a:p>
            <a:r>
              <a:rPr lang="en-US" sz="3600" b="1" u="sng" smtClean="0">
                <a:solidFill>
                  <a:srgbClr val="FF0066"/>
                </a:solidFill>
                <a:latin typeface="Times New Roman" pitchFamily="18" charset="0"/>
                <a:cs typeface="Times New Roman" pitchFamily="18" charset="0"/>
              </a:rPr>
              <a:t>2. Tìm hiểu về các bước viết đoạn văn kể về các hoạt động theo tranh</a:t>
            </a:r>
            <a:endParaRPr lang="en-US" sz="3600" b="1" u="sng">
              <a:solidFill>
                <a:srgbClr val="FF0066"/>
              </a:solidFill>
              <a:latin typeface="Times New Roman" pitchFamily="18" charset="0"/>
              <a:cs typeface="Times New Roman" pitchFamily="18" charset="0"/>
            </a:endParaRPr>
          </a:p>
        </p:txBody>
      </p:sp>
      <p:grpSp>
        <p:nvGrpSpPr>
          <p:cNvPr id="2" name="Group 1"/>
          <p:cNvGrpSpPr/>
          <p:nvPr/>
        </p:nvGrpSpPr>
        <p:grpSpPr>
          <a:xfrm>
            <a:off x="5070628" y="571500"/>
            <a:ext cx="5847498" cy="942320"/>
            <a:chOff x="5070628" y="571500"/>
            <a:chExt cx="5847498" cy="942320"/>
          </a:xfrm>
        </p:grpSpPr>
        <p:sp>
          <p:nvSpPr>
            <p:cNvPr id="18" name="TextBox 17"/>
            <p:cNvSpPr txBox="1"/>
            <p:nvPr/>
          </p:nvSpPr>
          <p:spPr>
            <a:xfrm>
              <a:off x="6765269" y="571500"/>
              <a:ext cx="2001702"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sp>
          <p:nvSpPr>
            <p:cNvPr id="21" name="Rectangle 95"/>
            <p:cNvSpPr>
              <a:spLocks noChangeArrowheads="1"/>
            </p:cNvSpPr>
            <p:nvPr/>
          </p:nvSpPr>
          <p:spPr bwMode="auto">
            <a:xfrm>
              <a:off x="5070628" y="990600"/>
              <a:ext cx="58474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smtClean="0">
                  <a:solidFill>
                    <a:srgbClr val="0000CC"/>
                  </a:solidFill>
                  <a:latin typeface="Times New Roman" pitchFamily="18" charset="0"/>
                  <a:cs typeface="Times New Roman" pitchFamily="18" charset="0"/>
                </a:rPr>
                <a:t>NHỮNG CÁI TÊN ĐÁNG YÊU (T4)</a:t>
              </a: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7" t="27222" r="47265" b="18704"/>
          <a:stretch/>
        </p:blipFill>
        <p:spPr bwMode="auto">
          <a:xfrm>
            <a:off x="8900319" y="3048000"/>
            <a:ext cx="6999259" cy="509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45419" y="2819400"/>
            <a:ext cx="3484928"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a. Tên hoạt động</a:t>
            </a:r>
            <a:endParaRPr lang="en-US" sz="3600" b="1">
              <a:solidFill>
                <a:srgbClr val="0000CC"/>
              </a:solidFill>
              <a:latin typeface="Times New Roman" pitchFamily="18" charset="0"/>
              <a:cs typeface="Times New Roman" pitchFamily="18" charset="0"/>
            </a:endParaRPr>
          </a:p>
        </p:txBody>
      </p:sp>
      <p:sp>
        <p:nvSpPr>
          <p:cNvPr id="11" name="TextBox 10"/>
          <p:cNvSpPr txBox="1"/>
          <p:nvPr/>
        </p:nvSpPr>
        <p:spPr>
          <a:xfrm>
            <a:off x="1432719" y="3708737"/>
            <a:ext cx="3634328"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b. Các việc cụ thể</a:t>
            </a:r>
            <a:endParaRPr lang="en-US" sz="3600" b="1">
              <a:solidFill>
                <a:srgbClr val="0000CC"/>
              </a:solidFill>
              <a:latin typeface="Times New Roman" pitchFamily="18" charset="0"/>
              <a:cs typeface="Times New Roman" pitchFamily="18" charset="0"/>
            </a:endParaRPr>
          </a:p>
        </p:txBody>
      </p:sp>
      <p:sp>
        <p:nvSpPr>
          <p:cNvPr id="12" name="TextBox 11"/>
          <p:cNvSpPr txBox="1"/>
          <p:nvPr/>
        </p:nvSpPr>
        <p:spPr>
          <a:xfrm>
            <a:off x="1966119" y="4495800"/>
            <a:ext cx="1646797"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 Việc 1</a:t>
            </a:r>
            <a:endParaRPr lang="en-US" sz="3600" b="1">
              <a:solidFill>
                <a:srgbClr val="0000CC"/>
              </a:solidFill>
              <a:latin typeface="Times New Roman" pitchFamily="18" charset="0"/>
              <a:cs typeface="Times New Roman" pitchFamily="18" charset="0"/>
            </a:endParaRPr>
          </a:p>
        </p:txBody>
      </p:sp>
      <p:sp>
        <p:nvSpPr>
          <p:cNvPr id="13" name="TextBox 12"/>
          <p:cNvSpPr txBox="1"/>
          <p:nvPr/>
        </p:nvSpPr>
        <p:spPr>
          <a:xfrm>
            <a:off x="1976438" y="5142131"/>
            <a:ext cx="1646797"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 Việc 2</a:t>
            </a:r>
            <a:endParaRPr lang="en-US" sz="3600" b="1">
              <a:solidFill>
                <a:srgbClr val="0000CC"/>
              </a:solidFill>
              <a:latin typeface="Times New Roman" pitchFamily="18" charset="0"/>
              <a:cs typeface="Times New Roman" pitchFamily="18" charset="0"/>
            </a:endParaRPr>
          </a:p>
        </p:txBody>
      </p:sp>
      <p:sp>
        <p:nvSpPr>
          <p:cNvPr id="14" name="TextBox 13"/>
          <p:cNvSpPr txBox="1"/>
          <p:nvPr/>
        </p:nvSpPr>
        <p:spPr>
          <a:xfrm>
            <a:off x="1963738" y="5788462"/>
            <a:ext cx="1646797"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 Việc 3</a:t>
            </a:r>
            <a:endParaRPr lang="en-US" sz="3600" b="1">
              <a:solidFill>
                <a:srgbClr val="0000CC"/>
              </a:solidFill>
              <a:latin typeface="Times New Roman" pitchFamily="18" charset="0"/>
              <a:cs typeface="Times New Roman" pitchFamily="18" charset="0"/>
            </a:endParaRPr>
          </a:p>
        </p:txBody>
      </p:sp>
      <p:sp>
        <p:nvSpPr>
          <p:cNvPr id="16" name="TextBox 15"/>
          <p:cNvSpPr txBox="1"/>
          <p:nvPr/>
        </p:nvSpPr>
        <p:spPr>
          <a:xfrm>
            <a:off x="1963737" y="6417986"/>
            <a:ext cx="1646605"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19" name="TextBox 18"/>
          <p:cNvSpPr txBox="1"/>
          <p:nvPr/>
        </p:nvSpPr>
        <p:spPr>
          <a:xfrm>
            <a:off x="1534319" y="7049869"/>
            <a:ext cx="4275529"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c. Kết quả hoạt động</a:t>
            </a:r>
            <a:endParaRPr lang="en-US" sz="3600" b="1">
              <a:solidFill>
                <a:srgbClr val="0000CC"/>
              </a:solidFill>
              <a:latin typeface="Times New Roman" pitchFamily="18" charset="0"/>
              <a:cs typeface="Times New Roman" pitchFamily="18" charset="0"/>
            </a:endParaRPr>
          </a:p>
        </p:txBody>
      </p:sp>
      <p:sp>
        <p:nvSpPr>
          <p:cNvPr id="20" name="TextBox 19"/>
          <p:cNvSpPr txBox="1"/>
          <p:nvPr/>
        </p:nvSpPr>
        <p:spPr>
          <a:xfrm>
            <a:off x="1537861" y="7924800"/>
            <a:ext cx="3967753"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d. Nhận xét của em</a:t>
            </a:r>
            <a:endParaRPr lang="en-US" sz="36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224877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14" grpId="0"/>
      <p:bldP spid="16"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0319" y="1828800"/>
            <a:ext cx="14173200" cy="646331"/>
          </a:xfrm>
          <a:prstGeom prst="rect">
            <a:avLst/>
          </a:prstGeom>
        </p:spPr>
        <p:txBody>
          <a:bodyPr wrap="square">
            <a:spAutoFit/>
          </a:bodyPr>
          <a:lstStyle/>
          <a:p>
            <a:r>
              <a:rPr lang="en-US" sz="3600" b="1" u="sng" smtClean="0">
                <a:solidFill>
                  <a:srgbClr val="FF0066"/>
                </a:solidFill>
                <a:latin typeface="Times New Roman" pitchFamily="18" charset="0"/>
                <a:cs typeface="Times New Roman" pitchFamily="18" charset="0"/>
              </a:rPr>
              <a:t>3. Nghe bài tham khảo</a:t>
            </a:r>
            <a:endParaRPr lang="en-US" sz="3600" b="1" u="sng">
              <a:solidFill>
                <a:srgbClr val="FF0066"/>
              </a:solidFill>
              <a:latin typeface="Times New Roman" pitchFamily="18" charset="0"/>
              <a:cs typeface="Times New Roman" pitchFamily="18" charset="0"/>
            </a:endParaRPr>
          </a:p>
        </p:txBody>
      </p:sp>
      <p:grpSp>
        <p:nvGrpSpPr>
          <p:cNvPr id="2" name="Group 1"/>
          <p:cNvGrpSpPr/>
          <p:nvPr/>
        </p:nvGrpSpPr>
        <p:grpSpPr>
          <a:xfrm>
            <a:off x="5070628" y="571500"/>
            <a:ext cx="5847498" cy="942320"/>
            <a:chOff x="5070628" y="571500"/>
            <a:chExt cx="5847498" cy="942320"/>
          </a:xfrm>
        </p:grpSpPr>
        <p:sp>
          <p:nvSpPr>
            <p:cNvPr id="18" name="TextBox 17"/>
            <p:cNvSpPr txBox="1"/>
            <p:nvPr/>
          </p:nvSpPr>
          <p:spPr>
            <a:xfrm>
              <a:off x="6765269" y="571500"/>
              <a:ext cx="2001702"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sp>
          <p:nvSpPr>
            <p:cNvPr id="21" name="Rectangle 95"/>
            <p:cNvSpPr>
              <a:spLocks noChangeArrowheads="1"/>
            </p:cNvSpPr>
            <p:nvPr/>
          </p:nvSpPr>
          <p:spPr bwMode="auto">
            <a:xfrm>
              <a:off x="5070628" y="990600"/>
              <a:ext cx="58474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smtClean="0">
                  <a:solidFill>
                    <a:srgbClr val="0000CC"/>
                  </a:solidFill>
                  <a:latin typeface="Times New Roman" pitchFamily="18" charset="0"/>
                  <a:cs typeface="Times New Roman" pitchFamily="18" charset="0"/>
                </a:rPr>
                <a:t>NHỮNG CÁI TÊN ĐÁNG YÊU (T4)</a:t>
              </a:r>
            </a:p>
          </p:txBody>
        </p:sp>
      </p:grpSp>
      <p:sp>
        <p:nvSpPr>
          <p:cNvPr id="3" name="TextBox 2"/>
          <p:cNvSpPr txBox="1"/>
          <p:nvPr/>
        </p:nvSpPr>
        <p:spPr>
          <a:xfrm>
            <a:off x="1127919" y="2781300"/>
            <a:ext cx="14325600" cy="2862322"/>
          </a:xfrm>
          <a:prstGeom prst="rect">
            <a:avLst/>
          </a:prstGeom>
          <a:noFill/>
        </p:spPr>
        <p:txBody>
          <a:bodyPr wrap="square" rtlCol="0">
            <a:spAutoFit/>
          </a:bodyPr>
          <a:lstStyle/>
          <a:p>
            <a:pPr indent="863600" algn="just"/>
            <a:r>
              <a:rPr lang="vi-VN" sz="3600" b="1">
                <a:solidFill>
                  <a:srgbClr val="0000CC"/>
                </a:solidFill>
                <a:latin typeface="Times New Roman" pitchFamily="18" charset="0"/>
                <a:cs typeface="Times New Roman" pitchFamily="18" charset="0"/>
              </a:rPr>
              <a:t>Trong bức tranh, các bạn nhỏ đang trồng cây. </a:t>
            </a:r>
            <a:r>
              <a:rPr lang="en-US" sz="3600" b="1" smtClean="0">
                <a:solidFill>
                  <a:srgbClr val="0000CC"/>
                </a:solidFill>
                <a:latin typeface="Times New Roman" pitchFamily="18" charset="0"/>
                <a:cs typeface="Times New Roman" pitchFamily="18" charset="0"/>
              </a:rPr>
              <a:t>Đầu tiên các bạn cùng nhau đào hố. Tiếp theo các bạn đưa cây vào hố sau đó lấp đất lại cho cây đứng vững. Cuối cùng các bạn đã cùng nhau tưới nước cho cây để thây bén rễ và nhanh tốt. </a:t>
            </a:r>
            <a:r>
              <a:rPr lang="vi-VN" sz="3600" b="1" smtClean="0">
                <a:solidFill>
                  <a:srgbClr val="0000CC"/>
                </a:solidFill>
                <a:latin typeface="Times New Roman" pitchFamily="18" charset="0"/>
                <a:cs typeface="Times New Roman" pitchFamily="18" charset="0"/>
              </a:rPr>
              <a:t>Chắc </a:t>
            </a:r>
            <a:r>
              <a:rPr lang="vi-VN" sz="3600" b="1">
                <a:solidFill>
                  <a:srgbClr val="0000CC"/>
                </a:solidFill>
                <a:latin typeface="Times New Roman" pitchFamily="18" charset="0"/>
                <a:cs typeface="Times New Roman" pitchFamily="18" charset="0"/>
              </a:rPr>
              <a:t>chắn, cây sẽ ngày càng phát triển. Em đã đặt tên cho bức tranh là “Ngày hội trồng cây ”.</a:t>
            </a:r>
            <a:endParaRPr lang="en-US" sz="3600" b="1">
              <a:solidFill>
                <a:srgbClr val="0000CC"/>
              </a:solidFill>
              <a:latin typeface="Times New Roman" pitchFamily="18" charset="0"/>
              <a:cs typeface="Times New Roman" pitchFamily="18" charset="0"/>
            </a:endParaRPr>
          </a:p>
        </p:txBody>
      </p:sp>
      <p:sp>
        <p:nvSpPr>
          <p:cNvPr id="22" name="Rectangle 21"/>
          <p:cNvSpPr/>
          <p:nvPr/>
        </p:nvSpPr>
        <p:spPr>
          <a:xfrm>
            <a:off x="1280319" y="6096000"/>
            <a:ext cx="14173200" cy="646331"/>
          </a:xfrm>
          <a:prstGeom prst="rect">
            <a:avLst/>
          </a:prstGeom>
        </p:spPr>
        <p:txBody>
          <a:bodyPr wrap="square">
            <a:spAutoFit/>
          </a:bodyPr>
          <a:lstStyle/>
          <a:p>
            <a:r>
              <a:rPr lang="en-US" sz="3600" b="1" u="sng" smtClean="0">
                <a:solidFill>
                  <a:srgbClr val="FF0066"/>
                </a:solidFill>
                <a:latin typeface="Times New Roman" pitchFamily="18" charset="0"/>
                <a:cs typeface="Times New Roman" pitchFamily="18" charset="0"/>
              </a:rPr>
              <a:t>4. Chia sẻ bài viết trước lớp.</a:t>
            </a:r>
            <a:endParaRPr lang="en-US" sz="3600" b="1" u="sng">
              <a:solidFill>
                <a:srgbClr val="FF0066"/>
              </a:solidFill>
              <a:latin typeface="Times New Roman" pitchFamily="18" charset="0"/>
              <a:cs typeface="Times New Roman" pitchFamily="18" charset="0"/>
            </a:endParaRPr>
          </a:p>
        </p:txBody>
      </p:sp>
      <p:sp>
        <p:nvSpPr>
          <p:cNvPr id="4" name="Cloud 3"/>
          <p:cNvSpPr/>
          <p:nvPr/>
        </p:nvSpPr>
        <p:spPr>
          <a:xfrm>
            <a:off x="3947319" y="6858000"/>
            <a:ext cx="9601200" cy="2133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0000CC"/>
                </a:solidFill>
                <a:latin typeface="Times New Roman" pitchFamily="18" charset="0"/>
                <a:cs typeface="Times New Roman" pitchFamily="18" charset="0"/>
              </a:rPr>
              <a:t>Cùng nhau chia sẻ bài làm của mình để các bạn góp ý, bổ sung</a:t>
            </a:r>
            <a:endParaRPr lang="en-US" sz="32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9184448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9858</TotalTime>
  <Words>329</Words>
  <Application>Microsoft Office PowerPoint</Application>
  <PresentationFormat>Custom</PresentationFormat>
  <Paragraphs>49</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1088</cp:revision>
  <dcterms:created xsi:type="dcterms:W3CDTF">2008-09-09T22:52:10Z</dcterms:created>
  <dcterms:modified xsi:type="dcterms:W3CDTF">2025-04-03T07:23:39Z</dcterms:modified>
</cp:coreProperties>
</file>