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7" r:id="rId1"/>
  </p:sldMasterIdLst>
  <p:notesMasterIdLst>
    <p:notesMasterId r:id="rId36"/>
  </p:notesMasterIdLst>
  <p:sldIdLst>
    <p:sldId id="257" r:id="rId2"/>
    <p:sldId id="273" r:id="rId3"/>
    <p:sldId id="256" r:id="rId4"/>
    <p:sldId id="315" r:id="rId5"/>
    <p:sldId id="258" r:id="rId6"/>
    <p:sldId id="259" r:id="rId7"/>
    <p:sldId id="260" r:id="rId8"/>
    <p:sldId id="318" r:id="rId9"/>
    <p:sldId id="293" r:id="rId10"/>
    <p:sldId id="316" r:id="rId11"/>
    <p:sldId id="317" r:id="rId12"/>
    <p:sldId id="319" r:id="rId13"/>
    <p:sldId id="320" r:id="rId14"/>
    <p:sldId id="322" r:id="rId15"/>
    <p:sldId id="323" r:id="rId16"/>
    <p:sldId id="324" r:id="rId17"/>
    <p:sldId id="321" r:id="rId18"/>
    <p:sldId id="325" r:id="rId19"/>
    <p:sldId id="326" r:id="rId20"/>
    <p:sldId id="327" r:id="rId21"/>
    <p:sldId id="328" r:id="rId22"/>
    <p:sldId id="329" r:id="rId23"/>
    <p:sldId id="330" r:id="rId24"/>
    <p:sldId id="766" r:id="rId25"/>
    <p:sldId id="331" r:id="rId26"/>
    <p:sldId id="333" r:id="rId27"/>
    <p:sldId id="336" r:id="rId28"/>
    <p:sldId id="762" r:id="rId29"/>
    <p:sldId id="763" r:id="rId30"/>
    <p:sldId id="765" r:id="rId31"/>
    <p:sldId id="764" r:id="rId32"/>
    <p:sldId id="335" r:id="rId33"/>
    <p:sldId id="337"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22373-7B6C-4E30-A9E6-CCDA810D0D85}"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BF095-1EAA-4EF4-9F69-E3D17932D3D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hòm kho báu để đến câu hỏi.</a:t>
            </a:r>
          </a:p>
          <a:p>
            <a:r>
              <a:rPr lang="en-US"/>
              <a:t>Nhấn vào dòng chữ Treasure Hunt để đến trò chơi thứ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028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3.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jpeg"/><Relationship Id="rId1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90.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95.jpe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54.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29.png"/><Relationship Id="rId26" Type="http://schemas.openxmlformats.org/officeDocument/2006/relationships/image" Target="../media/image36.png"/><Relationship Id="rId3" Type="http://schemas.openxmlformats.org/officeDocument/2006/relationships/slideLayout" Target="../slideLayouts/slideLayout1.xml"/><Relationship Id="rId21" Type="http://schemas.openxmlformats.org/officeDocument/2006/relationships/image" Target="../media/image31.png"/><Relationship Id="rId34" Type="http://schemas.openxmlformats.org/officeDocument/2006/relationships/image" Target="../media/image42.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8.png"/><Relationship Id="rId25" Type="http://schemas.openxmlformats.org/officeDocument/2006/relationships/image" Target="../media/image35.png"/><Relationship Id="rId33"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27.png"/><Relationship Id="rId20" Type="http://schemas.microsoft.com/office/2007/relationships/hdphoto" Target="../media/hdphoto4.wdp"/><Relationship Id="rId29" Type="http://schemas.openxmlformats.org/officeDocument/2006/relationships/image" Target="../media/image38.GIF"/><Relationship Id="rId1" Type="http://schemas.microsoft.com/office/2007/relationships/media" Target="../media/media1.wav"/><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4.png"/><Relationship Id="rId32" Type="http://schemas.openxmlformats.org/officeDocument/2006/relationships/image" Target="../media/image41.png"/><Relationship Id="rId5" Type="http://schemas.openxmlformats.org/officeDocument/2006/relationships/image" Target="../media/image17.png"/><Relationship Id="rId15" Type="http://schemas.microsoft.com/office/2007/relationships/hdphoto" Target="../media/hdphoto3.wdp"/><Relationship Id="rId23" Type="http://schemas.openxmlformats.org/officeDocument/2006/relationships/image" Target="../media/image33.png"/><Relationship Id="rId28" Type="http://schemas.microsoft.com/office/2007/relationships/hdphoto" Target="../media/hdphoto5.wdp"/><Relationship Id="rId10" Type="http://schemas.openxmlformats.org/officeDocument/2006/relationships/image" Target="../media/image22.png"/><Relationship Id="rId19" Type="http://schemas.openxmlformats.org/officeDocument/2006/relationships/image" Target="../media/image30.png"/><Relationship Id="rId31"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39.png"/><Relationship Id="rId8"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98.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emf"/><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jpeg"/><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100.png"/><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54.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png"/><Relationship Id="rId18" Type="http://schemas.openxmlformats.org/officeDocument/2006/relationships/image" Target="../media/image38.GIF"/><Relationship Id="rId26" Type="http://schemas.openxmlformats.org/officeDocument/2006/relationships/image" Target="../media/image47.png"/><Relationship Id="rId3" Type="http://schemas.openxmlformats.org/officeDocument/2006/relationships/image" Target="../media/image43.jpeg"/><Relationship Id="rId21" Type="http://schemas.openxmlformats.org/officeDocument/2006/relationships/slide" Target="slide5.xml"/><Relationship Id="rId7" Type="http://schemas.openxmlformats.org/officeDocument/2006/relationships/image" Target="../media/image23.png"/><Relationship Id="rId12" Type="http://schemas.openxmlformats.org/officeDocument/2006/relationships/image" Target="../media/image29.png"/><Relationship Id="rId17" Type="http://schemas.openxmlformats.org/officeDocument/2006/relationships/image" Target="../media/image36.png"/><Relationship Id="rId25"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8.png"/><Relationship Id="rId24" Type="http://schemas.openxmlformats.org/officeDocument/2006/relationships/image" Target="../media/image46.png"/><Relationship Id="rId5" Type="http://schemas.openxmlformats.org/officeDocument/2006/relationships/image" Target="../media/image18.png"/><Relationship Id="rId15" Type="http://schemas.openxmlformats.org/officeDocument/2006/relationships/image" Target="../media/image32.png"/><Relationship Id="rId23" Type="http://schemas.openxmlformats.org/officeDocument/2006/relationships/slide" Target="slide6.xml"/><Relationship Id="rId10" Type="http://schemas.microsoft.com/office/2007/relationships/hdphoto" Target="../media/hdphoto3.wdp"/><Relationship Id="rId19" Type="http://schemas.openxmlformats.org/officeDocument/2006/relationships/image" Target="../media/image42.png"/><Relationship Id="rId4" Type="http://schemas.openxmlformats.org/officeDocument/2006/relationships/slide" Target="slide9.xml"/><Relationship Id="rId9" Type="http://schemas.openxmlformats.org/officeDocument/2006/relationships/image" Target="../media/image26.png"/><Relationship Id="rId14" Type="http://schemas.microsoft.com/office/2007/relationships/hdphoto" Target="../media/hdphoto4.wdp"/><Relationship Id="rId22" Type="http://schemas.openxmlformats.org/officeDocument/2006/relationships/image" Target="../media/image45.png"/><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49.png"/><Relationship Id="rId12" Type="http://schemas.openxmlformats.org/officeDocument/2006/relationships/image" Target="../media/image38.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7.wdp"/><Relationship Id="rId11" Type="http://schemas.openxmlformats.org/officeDocument/2006/relationships/slide" Target="slide4.xml"/><Relationship Id="rId5" Type="http://schemas.openxmlformats.org/officeDocument/2006/relationships/image" Target="../media/image48.png"/><Relationship Id="rId10" Type="http://schemas.microsoft.com/office/2007/relationships/hdphoto" Target="../media/hdphoto9.wdp"/><Relationship Id="rId4" Type="http://schemas.openxmlformats.org/officeDocument/2006/relationships/image" Target="../media/image43.jpe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7.wdp"/><Relationship Id="rId11" Type="http://schemas.openxmlformats.org/officeDocument/2006/relationships/image" Target="../media/image38.GIF"/><Relationship Id="rId5" Type="http://schemas.openxmlformats.org/officeDocument/2006/relationships/image" Target="../media/image48.png"/><Relationship Id="rId10" Type="http://schemas.openxmlformats.org/officeDocument/2006/relationships/slide" Target="slide4.xml"/><Relationship Id="rId4" Type="http://schemas.openxmlformats.org/officeDocument/2006/relationships/image" Target="../media/image43.jpe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7.wdp"/><Relationship Id="rId11" Type="http://schemas.openxmlformats.org/officeDocument/2006/relationships/image" Target="../media/image38.GIF"/><Relationship Id="rId5" Type="http://schemas.openxmlformats.org/officeDocument/2006/relationships/image" Target="../media/image48.png"/><Relationship Id="rId10" Type="http://schemas.openxmlformats.org/officeDocument/2006/relationships/slide" Target="slide4.xml"/><Relationship Id="rId4" Type="http://schemas.openxmlformats.org/officeDocument/2006/relationships/image" Target="../media/image43.jpeg"/><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69"/>
            <a:ext cx="9829800" cy="5878695"/>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a:fillRect/>
          </a:stretch>
        </p:blipFill>
        <p:spPr>
          <a:xfrm>
            <a:off x="9465696" y="2028695"/>
            <a:ext cx="2726304" cy="3734861"/>
          </a:xfrm>
          <a:prstGeom prst="rect">
            <a:avLst/>
          </a:prstGeom>
        </p:spPr>
      </p:pic>
      <p:pic>
        <p:nvPicPr>
          <p:cNvPr id="13" name="Picture 12"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p:cNvSpPr txBox="1"/>
          <p:nvPr/>
        </p:nvSpPr>
        <p:spPr>
          <a:xfrm>
            <a:off x="7493885" y="246765"/>
            <a:ext cx="6181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Nguyễn Thị Mai-Tiểu học An Hồng</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p:cNvPicPr>
            <a:picLocks noChangeAspect="1"/>
          </p:cNvPicPr>
          <p:nvPr/>
        </p:nvPicPr>
        <p:blipFill>
          <a:blip r:embed="rId10"/>
          <a:stretch>
            <a:fillRect/>
          </a:stretch>
        </p:blipFill>
        <p:spPr>
          <a:xfrm>
            <a:off x="2328217" y="2223327"/>
            <a:ext cx="7456054" cy="2828789"/>
          </a:xfrm>
          <a:prstGeom prst="rect">
            <a:avLst/>
          </a:prstGeom>
        </p:spPr>
      </p:pic>
      <p:sp>
        <p:nvSpPr>
          <p:cNvPr id="2" name="TextBox 1"/>
          <p:cNvSpPr txBox="1"/>
          <p:nvPr/>
        </p:nvSpPr>
        <p:spPr>
          <a:xfrm>
            <a:off x="5347253" y="4919870"/>
            <a:ext cx="2445026" cy="646331"/>
          </a:xfrm>
          <a:prstGeom prst="rect">
            <a:avLst/>
          </a:prstGeom>
          <a:noFill/>
        </p:spPr>
        <p:txBody>
          <a:bodyPr wrap="square" rtlCol="0">
            <a:spAutoFit/>
          </a:bodyPr>
          <a:lstStyle/>
          <a:p>
            <a:r>
              <a:rPr lang="en-US" sz="3600" b="1" dirty="0"/>
              <a:t>(</a:t>
            </a:r>
            <a:r>
              <a:rPr lang="en-US" sz="3600" b="1" dirty="0" err="1"/>
              <a:t>Tiết</a:t>
            </a:r>
            <a:r>
              <a:rPr lang="en-US" sz="3600" b="1" dirty="0"/>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a:fillRect/>
          </a:stretch>
        </p:blipFill>
        <p:spPr>
          <a:xfrm>
            <a:off x="-126704" y="0"/>
            <a:ext cx="12445408" cy="6858000"/>
          </a:xfrm>
          <a:prstGeom prst="rect">
            <a:avLst/>
          </a:prstGeom>
        </p:spPr>
      </p:pic>
      <p:sp>
        <p:nvSpPr>
          <p:cNvPr id="24" name="Rectangle: Diagonal Corners Rounded 2"/>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 name="Group 1"/>
          <p:cNvGrpSpPr/>
          <p:nvPr/>
        </p:nvGrpSpPr>
        <p:grpSpPr>
          <a:xfrm>
            <a:off x="6162924" y="3718639"/>
            <a:ext cx="6238626" cy="2834561"/>
            <a:chOff x="5875675" y="3566239"/>
            <a:chExt cx="6238626" cy="2834561"/>
          </a:xfrm>
        </p:grpSpPr>
        <p:pic>
          <p:nvPicPr>
            <p:cNvPr id="4" name="Picture 318"/>
            <p:cNvPicPr>
              <a:picLocks noChangeAspect="1"/>
            </p:cNvPicPr>
            <p:nvPr/>
          </p:nvPicPr>
          <p:blipFill>
            <a:blip r:embed="rId5"/>
            <a:stretch>
              <a:fillRect/>
            </a:stretch>
          </p:blipFill>
          <p:spPr>
            <a:xfrm>
              <a:off x="5875675" y="3566239"/>
              <a:ext cx="6238626" cy="2834561"/>
            </a:xfrm>
            <a:prstGeom prst="rect">
              <a:avLst/>
            </a:prstGeom>
          </p:spPr>
        </p:pic>
        <p:sp>
          <p:nvSpPr>
            <p:cNvPr id="5" name="TextBox 4"/>
            <p:cNvSpPr txBox="1"/>
            <p:nvPr/>
          </p:nvSpPr>
          <p:spPr>
            <a:xfrm>
              <a:off x="7562850" y="5829300"/>
              <a:ext cx="2638425" cy="492443"/>
            </a:xfrm>
            <a:prstGeom prst="rect">
              <a:avLst/>
            </a:prstGeom>
            <a:noFill/>
          </p:spPr>
          <p:txBody>
            <a:bodyPr wrap="square" rtlCol="0">
              <a:spAutoFit/>
            </a:bodyPr>
            <a:lstStyle/>
            <a:p>
              <a:pPr algn="ctr"/>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việc</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nhóm</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6" name="Group 5"/>
          <p:cNvGrpSpPr/>
          <p:nvPr/>
        </p:nvGrpSpPr>
        <p:grpSpPr>
          <a:xfrm>
            <a:off x="5981700" y="438150"/>
            <a:ext cx="5410200" cy="1493489"/>
            <a:chOff x="220394" y="27442"/>
            <a:chExt cx="4162483" cy="3094823"/>
          </a:xfrm>
          <a:solidFill>
            <a:schemeClr val="accent4">
              <a:lumMod val="20000"/>
              <a:lumOff val="80000"/>
            </a:schemeClr>
          </a:solidFill>
        </p:grpSpPr>
        <p:sp>
          <p:nvSpPr>
            <p:cNvPr id="7"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Nhắc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lại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tính</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chất</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của</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nước</a:t>
              </a:r>
              <a:endParaRPr lang="en-US" sz="4000" b="1" dirty="0">
                <a:ln w="0"/>
                <a:solidFill>
                  <a:srgbClr val="002060"/>
                </a:solidFill>
                <a:latin typeface="Calibri" panose="020F0502020204030204"/>
              </a:endParaRPr>
            </a:p>
          </p:txBody>
        </p:sp>
      </p:grpSp>
      <p:grpSp>
        <p:nvGrpSpPr>
          <p:cNvPr id="9" name="Group 8"/>
          <p:cNvGrpSpPr/>
          <p:nvPr/>
        </p:nvGrpSpPr>
        <p:grpSpPr>
          <a:xfrm>
            <a:off x="5991225" y="2276475"/>
            <a:ext cx="5410200" cy="1493489"/>
            <a:chOff x="220394" y="27442"/>
            <a:chExt cx="4162483" cy="3094823"/>
          </a:xfrm>
          <a:solidFill>
            <a:schemeClr val="accent4">
              <a:lumMod val="20000"/>
              <a:lumOff val="80000"/>
            </a:schemeClr>
          </a:solidFill>
        </p:grpSpPr>
        <p:sp>
          <p:nvSpPr>
            <p:cNvPr id="10"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23"/>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vào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phiếu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học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tập</a:t>
              </a:r>
              <a:endParaRPr lang="en-US" sz="4000" b="1" dirty="0">
                <a:ln w="0"/>
                <a:solidFill>
                  <a:srgbClr val="002060"/>
                </a:solidFill>
                <a:latin typeface="Calibri" panose="020F0502020204030204"/>
              </a:endParaRPr>
            </a:p>
          </p:txBody>
        </p:sp>
      </p:grpSp>
      <p:pic>
        <p:nvPicPr>
          <p:cNvPr id="14" name="Picture 13" descr="A screenshot of a cell phone&#10;&#10;Description automatically generated with low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3025" y="619017"/>
            <a:ext cx="4148328" cy="5867508"/>
          </a:xfrm>
          <a:prstGeom prst="rect">
            <a:avLst/>
          </a:prstGeom>
        </p:spPr>
      </p:pic>
      <p:pic>
        <p:nvPicPr>
          <p:cNvPr id="15" name="Picture 14" descr="A picture containing shape&#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sp>
        <p:nvSpPr>
          <p:cNvPr id="24" name="Rectangle: Diagonal Corners Rounded 2"/>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3" name="Table 12"/>
          <p:cNvGraphicFramePr>
            <a:graphicFrameLocks noGrp="1"/>
          </p:cNvGraphicFramePr>
          <p:nvPr/>
        </p:nvGraphicFramePr>
        <p:xfrm>
          <a:off x="1219200" y="719665"/>
          <a:ext cx="9991726" cy="5512648"/>
        </p:xfrm>
        <a:graphic>
          <a:graphicData uri="http://schemas.openxmlformats.org/drawingml/2006/table">
            <a:tbl>
              <a:tblPr firstRow="1" bandRow="1">
                <a:tableStyleId>{5C22544A-7EE6-4342-B048-85BDC9FD1C3A}</a:tableStyleId>
              </a:tblPr>
              <a:tblGrid>
                <a:gridCol w="5381625">
                  <a:extLst>
                    <a:ext uri="{9D8B030D-6E8A-4147-A177-3AD203B41FA5}">
                      <a16:colId xmlns:a16="http://schemas.microsoft.com/office/drawing/2014/main" val="20000"/>
                    </a:ext>
                  </a:extLst>
                </a:gridCol>
                <a:gridCol w="4610101">
                  <a:extLst>
                    <a:ext uri="{9D8B030D-6E8A-4147-A177-3AD203B41FA5}">
                      <a16:colId xmlns:a16="http://schemas.microsoft.com/office/drawing/2014/main" val="20001"/>
                    </a:ext>
                  </a:extLst>
                </a:gridCol>
              </a:tblGrid>
              <a:tr h="1050502">
                <a:tc>
                  <a:txBody>
                    <a:bodyPr/>
                    <a:lstStyle/>
                    <a:p>
                      <a:pPr algn="ct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4000" dirty="0" err="1">
                          <a:solidFill>
                            <a:srgbClr val="002060"/>
                          </a:solidFill>
                        </a:rPr>
                        <a:t>Hình</a:t>
                      </a:r>
                      <a:r>
                        <a:rPr lang="en-US" sz="4000" dirty="0">
                          <a:solidFill>
                            <a:srgbClr val="002060"/>
                          </a:solidFill>
                        </a:rPr>
                        <a:t> </a:t>
                      </a:r>
                      <a:r>
                        <a:rPr lang="en-US" sz="4000" dirty="0" err="1">
                          <a:solidFill>
                            <a:srgbClr val="002060"/>
                          </a:solidFill>
                        </a:rPr>
                        <a:t>ảnh</a:t>
                      </a:r>
                      <a:r>
                        <a:rPr lang="en-US" sz="4000" dirty="0">
                          <a:solidFill>
                            <a:srgbClr val="002060"/>
                          </a:solidFill>
                        </a:rPr>
                        <a:t> </a:t>
                      </a:r>
                      <a:r>
                        <a:rPr lang="en-US" sz="4000" dirty="0" err="1">
                          <a:solidFill>
                            <a:srgbClr val="002060"/>
                          </a:solidFill>
                        </a:rPr>
                        <a:t>vận</a:t>
                      </a:r>
                      <a:r>
                        <a:rPr lang="en-US" sz="4000" dirty="0">
                          <a:solidFill>
                            <a:srgbClr val="002060"/>
                          </a:solidFill>
                        </a:rPr>
                        <a:t> </a:t>
                      </a:r>
                      <a:r>
                        <a:rPr lang="en-US" sz="4000" dirty="0" err="1">
                          <a:solidFill>
                            <a:srgbClr val="002060"/>
                          </a:solidFill>
                        </a:rPr>
                        <a:t>dụng</a:t>
                      </a:r>
                      <a:r>
                        <a:rPr lang="en-US" sz="4000" dirty="0">
                          <a:solidFill>
                            <a:srgbClr val="002060"/>
                          </a:solidFill>
                        </a:rPr>
                        <a:t> </a:t>
                      </a: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1050502">
                <a:tc>
                  <a:txBody>
                    <a:bodyPr/>
                    <a:lstStyle/>
                    <a:p>
                      <a:pPr algn="just"/>
                      <a:r>
                        <a:rPr lang="en-US" sz="2800" dirty="0" err="1"/>
                        <a:t>Nước</a:t>
                      </a:r>
                      <a:r>
                        <a:rPr lang="en-US" sz="2800" dirty="0"/>
                        <a:t> </a:t>
                      </a:r>
                      <a:r>
                        <a:rPr lang="en-US" sz="2800" dirty="0" err="1"/>
                        <a:t>thấm</a:t>
                      </a:r>
                      <a:r>
                        <a:rPr lang="en-US" sz="2800" dirty="0"/>
                        <a:t> qua </a:t>
                      </a:r>
                      <a:r>
                        <a:rPr lang="en-US" sz="2800" dirty="0" err="1"/>
                        <a:t>một</a:t>
                      </a:r>
                      <a:r>
                        <a:rPr lang="en-US" sz="2800" dirty="0"/>
                        <a:t> </a:t>
                      </a:r>
                      <a:r>
                        <a:rPr lang="en-US" sz="2800" dirty="0" err="1"/>
                        <a:t>số</a:t>
                      </a:r>
                      <a:r>
                        <a:rPr lang="en-US" sz="2800" dirty="0"/>
                        <a:t> </a:t>
                      </a:r>
                      <a:r>
                        <a:rPr lang="en-US" sz="2800" dirty="0" err="1"/>
                        <a:t>vật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từ</a:t>
                      </a:r>
                      <a:r>
                        <a:rPr lang="en-US" sz="2800" dirty="0"/>
                        <a:t> </a:t>
                      </a:r>
                      <a:r>
                        <a:rPr lang="en-US" sz="2800" dirty="0" err="1"/>
                        <a:t>cao</a:t>
                      </a:r>
                      <a:r>
                        <a:rPr lang="en-US" sz="2800" dirty="0"/>
                        <a:t> </a:t>
                      </a:r>
                      <a:r>
                        <a:rPr lang="en-US" sz="2800" dirty="0" err="1"/>
                        <a:t>xuống</a:t>
                      </a:r>
                      <a:r>
                        <a:rPr lang="en-US" sz="2800" dirty="0"/>
                        <a:t> </a:t>
                      </a:r>
                      <a:r>
                        <a:rPr lang="en-US" sz="2800" dirty="0" err="1"/>
                        <a:t>thấp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50502">
                <a:tc>
                  <a:txBody>
                    <a:bodyPr/>
                    <a:lstStyle/>
                    <a:p>
                      <a:pPr algn="just"/>
                      <a:r>
                        <a:rPr lang="en-US" sz="2800" dirty="0" err="1"/>
                        <a:t>Nước</a:t>
                      </a:r>
                      <a:r>
                        <a:rPr lang="en-US" sz="2800" dirty="0"/>
                        <a:t> </a:t>
                      </a:r>
                      <a:r>
                        <a:rPr lang="en-US" sz="2800" dirty="0" err="1"/>
                        <a:t>hòa</a:t>
                      </a:r>
                      <a:r>
                        <a:rPr lang="en-US" sz="2800" dirty="0"/>
                        <a:t> tan </a:t>
                      </a:r>
                      <a:r>
                        <a:rPr lang="en-US" sz="2800" dirty="0" err="1"/>
                        <a:t>một</a:t>
                      </a:r>
                      <a:r>
                        <a:rPr lang="en-US" sz="2800" dirty="0"/>
                        <a:t> </a:t>
                      </a:r>
                      <a:r>
                        <a:rPr lang="en-US" sz="2800" dirty="0" err="1"/>
                        <a:t>số</a:t>
                      </a:r>
                      <a:r>
                        <a:rPr lang="en-US" sz="2800" dirty="0"/>
                        <a:t> </a:t>
                      </a:r>
                      <a:r>
                        <a:rPr lang="en-US" sz="2800" dirty="0" err="1"/>
                        <a:t>chất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lan</a:t>
                      </a:r>
                      <a:r>
                        <a:rPr lang="en-US" sz="2800" dirty="0"/>
                        <a:t> </a:t>
                      </a:r>
                      <a:r>
                        <a:rPr lang="en-US" sz="2800" dirty="0" err="1"/>
                        <a:t>ra</a:t>
                      </a:r>
                      <a:r>
                        <a:rPr lang="en-US" sz="2800" dirty="0"/>
                        <a:t> </a:t>
                      </a:r>
                      <a:r>
                        <a:rPr lang="en-US" sz="2800" dirty="0" err="1"/>
                        <a:t>khắp</a:t>
                      </a:r>
                      <a:r>
                        <a:rPr lang="en-US" sz="2800" dirty="0"/>
                        <a:t> </a:t>
                      </a:r>
                      <a:r>
                        <a:rPr lang="en-US" sz="2800" dirty="0" err="1"/>
                        <a:t>mọi</a:t>
                      </a:r>
                      <a:r>
                        <a:rPr lang="en-US" sz="2800" dirty="0"/>
                        <a:t> </a:t>
                      </a:r>
                      <a:r>
                        <a:rPr lang="en-US" sz="2800" dirty="0" err="1"/>
                        <a:t>phía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16" name="Picture 15"/>
          <p:cNvPicPr>
            <a:picLocks noChangeAspect="1"/>
          </p:cNvPicPr>
          <p:nvPr/>
        </p:nvPicPr>
        <p:blipFill>
          <a:blip r:embed="rId4"/>
          <a:stretch>
            <a:fillRect/>
          </a:stretch>
        </p:blipFill>
        <p:spPr>
          <a:xfrm>
            <a:off x="6915150" y="2057399"/>
            <a:ext cx="1495426" cy="974219"/>
          </a:xfrm>
          <a:prstGeom prst="rect">
            <a:avLst/>
          </a:prstGeom>
        </p:spPr>
      </p:pic>
      <p:pic>
        <p:nvPicPr>
          <p:cNvPr id="18" name="Picture 17"/>
          <p:cNvPicPr>
            <a:picLocks noChangeAspect="1"/>
          </p:cNvPicPr>
          <p:nvPr/>
        </p:nvPicPr>
        <p:blipFill>
          <a:blip r:embed="rId5"/>
          <a:stretch>
            <a:fillRect/>
          </a:stretch>
        </p:blipFill>
        <p:spPr>
          <a:xfrm>
            <a:off x="8801100" y="2079863"/>
            <a:ext cx="1376362" cy="934799"/>
          </a:xfrm>
          <a:prstGeom prst="rect">
            <a:avLst/>
          </a:prstGeom>
        </p:spPr>
      </p:pic>
      <p:pic>
        <p:nvPicPr>
          <p:cNvPr id="20" name="Picture 19"/>
          <p:cNvPicPr>
            <a:picLocks noChangeAspect="1"/>
          </p:cNvPicPr>
          <p:nvPr/>
        </p:nvPicPr>
        <p:blipFill>
          <a:blip r:embed="rId6"/>
          <a:stretch>
            <a:fillRect/>
          </a:stretch>
        </p:blipFill>
        <p:spPr>
          <a:xfrm>
            <a:off x="6905625" y="3108751"/>
            <a:ext cx="1457325" cy="966542"/>
          </a:xfrm>
          <a:prstGeom prst="rect">
            <a:avLst/>
          </a:prstGeom>
        </p:spPr>
      </p:pic>
      <p:pic>
        <p:nvPicPr>
          <p:cNvPr id="22" name="Picture 21"/>
          <p:cNvPicPr>
            <a:picLocks noChangeAspect="1"/>
          </p:cNvPicPr>
          <p:nvPr/>
        </p:nvPicPr>
        <p:blipFill>
          <a:blip r:embed="rId7"/>
          <a:stretch>
            <a:fillRect/>
          </a:stretch>
        </p:blipFill>
        <p:spPr>
          <a:xfrm>
            <a:off x="8848724" y="3160045"/>
            <a:ext cx="1466849" cy="907130"/>
          </a:xfrm>
          <a:prstGeom prst="rect">
            <a:avLst/>
          </a:prstGeom>
        </p:spPr>
      </p:pic>
      <p:pic>
        <p:nvPicPr>
          <p:cNvPr id="25" name="Picture 24"/>
          <p:cNvPicPr>
            <a:picLocks noChangeAspect="1"/>
          </p:cNvPicPr>
          <p:nvPr/>
        </p:nvPicPr>
        <p:blipFill>
          <a:blip r:embed="rId8"/>
          <a:stretch>
            <a:fillRect/>
          </a:stretch>
        </p:blipFill>
        <p:spPr>
          <a:xfrm>
            <a:off x="6915150" y="4168721"/>
            <a:ext cx="1466850" cy="969696"/>
          </a:xfrm>
          <a:prstGeom prst="rect">
            <a:avLst/>
          </a:prstGeom>
        </p:spPr>
      </p:pic>
      <p:pic>
        <p:nvPicPr>
          <p:cNvPr id="26" name="Picture 25"/>
          <p:cNvPicPr>
            <a:picLocks noChangeAspect="1"/>
          </p:cNvPicPr>
          <p:nvPr/>
        </p:nvPicPr>
        <p:blipFill>
          <a:blip r:embed="rId5"/>
          <a:stretch>
            <a:fillRect/>
          </a:stretch>
        </p:blipFill>
        <p:spPr>
          <a:xfrm>
            <a:off x="8943975" y="4222988"/>
            <a:ext cx="1376362" cy="934799"/>
          </a:xfrm>
          <a:prstGeom prst="rect">
            <a:avLst/>
          </a:prstGeom>
        </p:spPr>
      </p:pic>
      <p:pic>
        <p:nvPicPr>
          <p:cNvPr id="27" name="Picture 26"/>
          <p:cNvPicPr>
            <a:picLocks noChangeAspect="1"/>
          </p:cNvPicPr>
          <p:nvPr/>
        </p:nvPicPr>
        <p:blipFill>
          <a:blip r:embed="rId7"/>
          <a:stretch>
            <a:fillRect/>
          </a:stretch>
        </p:blipFill>
        <p:spPr>
          <a:xfrm>
            <a:off x="7820024" y="5226970"/>
            <a:ext cx="1466849" cy="907130"/>
          </a:xfrm>
          <a:prstGeom prst="rect">
            <a:avLst/>
          </a:prstGeom>
        </p:spPr>
      </p:pic>
      <p:pic>
        <p:nvPicPr>
          <p:cNvPr id="28" name="Picture 27" descr="A picture containing shape&#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 name="Picture 3"/>
          <p:cNvPicPr>
            <a:picLocks noChangeAspect="1"/>
          </p:cNvPicPr>
          <p:nvPr/>
        </p:nvPicPr>
        <p:blipFill>
          <a:blip r:embed="rId4"/>
          <a:stretch>
            <a:fillRect/>
          </a:stretch>
        </p:blipFill>
        <p:spPr>
          <a:xfrm>
            <a:off x="1343025" y="228600"/>
            <a:ext cx="10266426" cy="6858000"/>
          </a:xfrm>
          <a:prstGeom prst="rect">
            <a:avLst/>
          </a:prstGeom>
        </p:spPr>
      </p:pic>
      <p:sp>
        <p:nvSpPr>
          <p:cNvPr id="5" name="TextBox 4"/>
          <p:cNvSpPr txBox="1"/>
          <p:nvPr/>
        </p:nvSpPr>
        <p:spPr>
          <a:xfrm rot="21351650">
            <a:off x="1633965" y="756543"/>
            <a:ext cx="58578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descr="A picture containing shap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1876425"/>
            <a:ext cx="10901779" cy="48291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p:cNvGrpSpPr/>
          <p:nvPr/>
        </p:nvGrpSpPr>
        <p:grpSpPr>
          <a:xfrm>
            <a:off x="72160" y="211605"/>
            <a:ext cx="11910291" cy="1236195"/>
            <a:chOff x="889206" y="218253"/>
            <a:chExt cx="11910291" cy="1236195"/>
          </a:xfrm>
        </p:grpSpPr>
        <p:grpSp>
          <p:nvGrpSpPr>
            <p:cNvPr id="40" name="Group 39"/>
            <p:cNvGrpSpPr/>
            <p:nvPr/>
          </p:nvGrpSpPr>
          <p:grpSpPr>
            <a:xfrm>
              <a:off x="1319648" y="218253"/>
              <a:ext cx="11479849" cy="1236195"/>
              <a:chOff x="6719591" y="2584561"/>
              <a:chExt cx="6384298" cy="1799520"/>
            </a:xfrm>
          </p:grpSpPr>
          <p:sp>
            <p:nvSpPr>
              <p:cNvPr id="41" name="Rectangle: Rounded Corners 40"/>
              <p:cNvSpPr/>
              <p:nvPr/>
            </p:nvSpPr>
            <p:spPr>
              <a:xfrm>
                <a:off x="6719591" y="2584561"/>
                <a:ext cx="6384298" cy="179952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p:cNvSpPr txBox="1"/>
              <p:nvPr/>
            </p:nvSpPr>
            <p:spPr>
              <a:xfrm>
                <a:off x="6842335" y="2707679"/>
                <a:ext cx="6250959" cy="1568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và cho biết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trò</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6"/>
          <a:stretch>
            <a:fillRect/>
          </a:stretch>
        </p:blipFill>
        <p:spPr>
          <a:xfrm>
            <a:off x="3057525" y="2090737"/>
            <a:ext cx="5848350" cy="429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shape&#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3839464" y="711293"/>
            <a:ext cx="5846571" cy="768163"/>
          </a:xfrm>
          <a:prstGeom prst="rect">
            <a:avLst/>
          </a:prstGeom>
        </p:spPr>
      </p:pic>
      <p:pic>
        <p:nvPicPr>
          <p:cNvPr id="6" name="Picture 5"/>
          <p:cNvPicPr>
            <a:picLocks noChangeAspect="1"/>
          </p:cNvPicPr>
          <p:nvPr/>
        </p:nvPicPr>
        <p:blipFill>
          <a:blip r:embed="rId6"/>
          <a:stretch>
            <a:fillRect/>
          </a:stretch>
        </p:blipFill>
        <p:spPr>
          <a:xfrm>
            <a:off x="1614487" y="1838325"/>
            <a:ext cx="3091167"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Hình chữ nhật: Góc Tròn 48"/>
          <p:cNvSpPr/>
          <p:nvPr/>
        </p:nvSpPr>
        <p:spPr>
          <a:xfrm>
            <a:off x="5210176" y="3054045"/>
            <a:ext cx="4552950"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Là</a:t>
            </a:r>
            <a:r>
              <a:rPr lang="en-US" sz="4000" dirty="0"/>
              <a:t> </a:t>
            </a:r>
            <a:r>
              <a:rPr lang="en-US" sz="4000" dirty="0" err="1"/>
              <a:t>thức</a:t>
            </a:r>
            <a:r>
              <a:rPr lang="en-US" sz="4000" dirty="0"/>
              <a:t> </a:t>
            </a:r>
            <a:r>
              <a:rPr lang="en-US" sz="4000" dirty="0" err="1"/>
              <a:t>uống</a:t>
            </a:r>
            <a:r>
              <a:rPr lang="en-US" sz="4000" dirty="0"/>
              <a:t> </a:t>
            </a:r>
            <a:r>
              <a:rPr lang="en-US" sz="4000" dirty="0" err="1"/>
              <a:t>đối</a:t>
            </a:r>
            <a:r>
              <a:rPr lang="en-US" sz="4000" dirty="0"/>
              <a:t> </a:t>
            </a:r>
            <a:r>
              <a:rPr lang="en-US" sz="4000" dirty="0" err="1"/>
              <a:t>với</a:t>
            </a:r>
            <a:r>
              <a:rPr lang="en-US" sz="4000" dirty="0"/>
              <a:t> con </a:t>
            </a:r>
            <a:r>
              <a:rPr lang="en-US" sz="4000" dirty="0" err="1"/>
              <a:t>người</a:t>
            </a:r>
            <a:endParaRPr lang="en-US" sz="4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3839464" y="711293"/>
            <a:ext cx="5846571" cy="768163"/>
          </a:xfrm>
          <a:prstGeom prst="rect">
            <a:avLst/>
          </a:prstGeom>
        </p:spPr>
      </p:pic>
      <p:sp>
        <p:nvSpPr>
          <p:cNvPr id="7" name="Hình chữ nhật: Góc Tròn 48"/>
          <p:cNvSpPr/>
          <p:nvPr/>
        </p:nvSpPr>
        <p:spPr>
          <a:xfrm>
            <a:off x="5648326" y="3063570"/>
            <a:ext cx="4552950"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6"/>
          <a:stretch>
            <a:fillRect/>
          </a:stretch>
        </p:blipFill>
        <p:spPr>
          <a:xfrm>
            <a:off x="1200149" y="2695574"/>
            <a:ext cx="4092251"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3839464" y="711293"/>
            <a:ext cx="5846571" cy="768163"/>
          </a:xfrm>
          <a:prstGeom prst="rect">
            <a:avLst/>
          </a:prstGeom>
        </p:spPr>
      </p:pic>
      <p:sp>
        <p:nvSpPr>
          <p:cNvPr id="7" name="Hình chữ nhật: Góc Tròn 48"/>
          <p:cNvSpPr/>
          <p:nvPr/>
        </p:nvSpPr>
        <p:spPr>
          <a:xfrm>
            <a:off x="5210175" y="3054045"/>
            <a:ext cx="6191249"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môi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trường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6"/>
          <a:stretch>
            <a:fillRect/>
          </a:stretch>
        </p:blipFill>
        <p:spPr>
          <a:xfrm>
            <a:off x="857249" y="2543174"/>
            <a:ext cx="4004107"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8" name="Picture 7"/>
          <p:cNvPicPr>
            <a:picLocks noChangeAspect="1"/>
          </p:cNvPicPr>
          <p:nvPr/>
        </p:nvPicPr>
        <p:blipFill>
          <a:blip r:embed="rId4"/>
          <a:stretch>
            <a:fillRect/>
          </a:stretch>
        </p:blipFill>
        <p:spPr>
          <a:xfrm>
            <a:off x="419100" y="966787"/>
            <a:ext cx="3695700" cy="4931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5"/>
          <a:stretch>
            <a:fillRect/>
          </a:stretch>
        </p:blipFill>
        <p:spPr>
          <a:xfrm>
            <a:off x="5105400" y="1083406"/>
            <a:ext cx="6657975" cy="4774469"/>
          </a:xfrm>
          <a:prstGeom prst="rect">
            <a:avLst/>
          </a:prstGeom>
        </p:spPr>
      </p:pic>
      <p:pic>
        <p:nvPicPr>
          <p:cNvPr id="10" name="Picture 9" descr="A picture containing shape&#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1724025"/>
            <a:ext cx="10901779" cy="4981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p:cNvGrpSpPr/>
          <p:nvPr/>
        </p:nvGrpSpPr>
        <p:grpSpPr>
          <a:xfrm>
            <a:off x="0" y="173505"/>
            <a:ext cx="11910291" cy="1312395"/>
            <a:chOff x="889206" y="218253"/>
            <a:chExt cx="11910291" cy="1312395"/>
          </a:xfrm>
        </p:grpSpPr>
        <p:grpSp>
          <p:nvGrpSpPr>
            <p:cNvPr id="40" name="Group 39"/>
            <p:cNvGrpSpPr/>
            <p:nvPr/>
          </p:nvGrpSpPr>
          <p:grpSpPr>
            <a:xfrm>
              <a:off x="1319648" y="218253"/>
              <a:ext cx="11479849" cy="1312395"/>
              <a:chOff x="6719591" y="2584561"/>
              <a:chExt cx="6384298" cy="1910444"/>
            </a:xfrm>
          </p:grpSpPr>
          <p:sp>
            <p:nvSpPr>
              <p:cNvPr id="41" name="Rectangle: Rounded Corners 40"/>
              <p:cNvSpPr/>
              <p:nvPr/>
            </p:nvSpPr>
            <p:spPr>
              <a:xfrm>
                <a:off x="6719591" y="2584561"/>
                <a:ext cx="6384298" cy="1910444"/>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p:cNvSpPr txBox="1"/>
              <p:nvPr/>
            </p:nvSpPr>
            <p:spPr>
              <a:xfrm>
                <a:off x="6842335" y="2707679"/>
                <a:ext cx="6102639" cy="1747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sử</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6"/>
          <a:stretch>
            <a:fillRect/>
          </a:stretch>
        </p:blipFill>
        <p:spPr>
          <a:xfrm>
            <a:off x="2590800" y="1834229"/>
            <a:ext cx="6991350" cy="4663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picture containing shape&#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238876" y="3015945"/>
            <a:ext cx="4552950"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Tắm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gội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cơ</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sẽ</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3291203" y="780637"/>
            <a:ext cx="5895343" cy="743776"/>
          </a:xfrm>
          <a:prstGeom prst="rect">
            <a:avLst/>
          </a:prstGeom>
        </p:spPr>
      </p:pic>
      <p:pic>
        <p:nvPicPr>
          <p:cNvPr id="8" name="Picture 7"/>
          <p:cNvPicPr>
            <a:picLocks noChangeAspect="1"/>
          </p:cNvPicPr>
          <p:nvPr/>
        </p:nvPicPr>
        <p:blipFill>
          <a:blip r:embed="rId6"/>
          <a:stretch>
            <a:fillRect/>
          </a:stretch>
        </p:blipFill>
        <p:spPr>
          <a:xfrm>
            <a:off x="957261" y="2428874"/>
            <a:ext cx="4938713" cy="3169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shape&#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a:fillRect/>
          </a:stretch>
        </p:blipFill>
        <p:spPr>
          <a:xfrm>
            <a:off x="-132080" y="0"/>
            <a:ext cx="12425680" cy="68580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p:cNvPicPr>
            <a:picLocks noChangeAspect="1"/>
          </p:cNvPicPr>
          <p:nvPr/>
        </p:nvPicPr>
        <p:blipFill>
          <a:blip r:embed="rId7"/>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2909370" y="937880"/>
            <a:ext cx="7535309" cy="32677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238876" y="2495550"/>
            <a:ext cx="4924424" cy="2924175"/>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Nấu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chín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hàng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3291203" y="780637"/>
            <a:ext cx="5895343" cy="743776"/>
          </a:xfrm>
          <a:prstGeom prst="rect">
            <a:avLst/>
          </a:prstGeom>
        </p:spPr>
      </p:pic>
      <p:pic>
        <p:nvPicPr>
          <p:cNvPr id="3" name="Picture 2"/>
          <p:cNvPicPr>
            <a:picLocks noChangeAspect="1"/>
          </p:cNvPicPr>
          <p:nvPr/>
        </p:nvPicPr>
        <p:blipFill>
          <a:blip r:embed="rId6"/>
          <a:stretch>
            <a:fillRect/>
          </a:stretch>
        </p:blipFill>
        <p:spPr>
          <a:xfrm>
            <a:off x="900112" y="2176462"/>
            <a:ext cx="4935385"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shape&#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115050" y="2228850"/>
            <a:ext cx="5048250" cy="3190875"/>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Trồng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lúa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cung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cấp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lương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phẩm</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con </a:t>
            </a:r>
            <a:r>
              <a:rPr lang="en-US" sz="4000" dirty="0" err="1">
                <a:solidFill>
                  <a:prstClr val="black"/>
                </a:solidFill>
                <a:latin typeface="Calibri" panose="020F0502020204030204"/>
              </a:rPr>
              <a:t>người</a:t>
            </a:r>
            <a:r>
              <a:rPr lang="en-US" sz="4000" dirty="0">
                <a:solidFill>
                  <a:prstClr val="black"/>
                </a:solidFill>
                <a:latin typeface="Calibri" panose="020F0502020204030204"/>
              </a:rPr>
              <a:t> </a:t>
            </a:r>
            <a:r>
              <a:rPr lang="en-US" sz="4000" dirty="0" err="1">
                <a:solidFill>
                  <a:prstClr val="black"/>
                </a:solidFill>
                <a:latin typeface="Calibri" panose="020F0502020204030204"/>
              </a:rPr>
              <a:t>và</a:t>
            </a:r>
            <a:r>
              <a:rPr lang="en-US" sz="4000" dirty="0">
                <a:solidFill>
                  <a:prstClr val="black"/>
                </a:solidFill>
                <a:latin typeface="Calibri" panose="020F0502020204030204"/>
              </a:rPr>
              <a:t> </a:t>
            </a:r>
            <a:r>
              <a:rPr lang="en-US" sz="4000" dirty="0" err="1">
                <a:solidFill>
                  <a:prstClr val="black"/>
                </a:solidFill>
                <a:latin typeface="Calibri" panose="020F0502020204030204"/>
              </a:rPr>
              <a:t>phục</a:t>
            </a:r>
            <a:r>
              <a:rPr lang="en-US" sz="4000" dirty="0">
                <a:solidFill>
                  <a:prstClr val="black"/>
                </a:solidFill>
                <a:latin typeface="Calibri" panose="020F0502020204030204"/>
              </a:rPr>
              <a:t> </a:t>
            </a:r>
            <a:r>
              <a:rPr lang="en-US" sz="4000" dirty="0" err="1">
                <a:solidFill>
                  <a:prstClr val="black"/>
                </a:solidFill>
                <a:latin typeface="Calibri" panose="020F0502020204030204"/>
              </a:rPr>
              <a:t>vụ</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a:t>
            </a:r>
            <a:r>
              <a:rPr lang="en-US" sz="4000" dirty="0" err="1">
                <a:solidFill>
                  <a:prstClr val="black"/>
                </a:solidFill>
                <a:latin typeface="Calibri" panose="020F0502020204030204"/>
              </a:rPr>
              <a:t>việc</a:t>
            </a:r>
            <a:r>
              <a:rPr lang="en-US" sz="4000" dirty="0">
                <a:solidFill>
                  <a:prstClr val="black"/>
                </a:solidFill>
                <a:latin typeface="Calibri" panose="020F0502020204030204"/>
              </a:rPr>
              <a:t> </a:t>
            </a:r>
            <a:r>
              <a:rPr lang="en-US" sz="4000" dirty="0" err="1">
                <a:solidFill>
                  <a:prstClr val="black"/>
                </a:solidFill>
                <a:latin typeface="Calibri" panose="020F0502020204030204"/>
              </a:rPr>
              <a:t>chăn</a:t>
            </a:r>
            <a:r>
              <a:rPr lang="en-US" sz="4000" dirty="0">
                <a:solidFill>
                  <a:prstClr val="black"/>
                </a:solidFill>
                <a:latin typeface="Calibri" panose="020F0502020204030204"/>
              </a:rPr>
              <a:t> </a:t>
            </a:r>
            <a:r>
              <a:rPr lang="en-US" sz="4000" dirty="0" err="1">
                <a:solidFill>
                  <a:prstClr val="black"/>
                </a:solidFill>
                <a:latin typeface="Calibri" panose="020F0502020204030204"/>
              </a:rPr>
              <a:t>nuôi</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3291203" y="780637"/>
            <a:ext cx="5895343" cy="743776"/>
          </a:xfrm>
          <a:prstGeom prst="rect">
            <a:avLst/>
          </a:prstGeom>
        </p:spPr>
      </p:pic>
      <p:pic>
        <p:nvPicPr>
          <p:cNvPr id="5" name="Picture 4"/>
          <p:cNvPicPr>
            <a:picLocks noChangeAspect="1"/>
          </p:cNvPicPr>
          <p:nvPr/>
        </p:nvPicPr>
        <p:blipFill>
          <a:blip r:embed="rId6"/>
          <a:stretch>
            <a:fillRect/>
          </a:stretch>
        </p:blipFill>
        <p:spPr>
          <a:xfrm>
            <a:off x="885824" y="2190749"/>
            <a:ext cx="4837687" cy="311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105525" y="2800350"/>
            <a:ext cx="5048250" cy="2133600"/>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Sản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xuất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thắp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3291203" y="780637"/>
            <a:ext cx="5895343" cy="743776"/>
          </a:xfrm>
          <a:prstGeom prst="rect">
            <a:avLst/>
          </a:prstGeom>
        </p:spPr>
      </p:pic>
      <p:pic>
        <p:nvPicPr>
          <p:cNvPr id="3" name="Picture 2"/>
          <p:cNvPicPr>
            <a:picLocks noChangeAspect="1"/>
          </p:cNvPicPr>
          <p:nvPr/>
        </p:nvPicPr>
        <p:blipFill>
          <a:blip r:embed="rId6"/>
          <a:stretch>
            <a:fillRect/>
          </a:stretch>
        </p:blipFill>
        <p:spPr>
          <a:xfrm>
            <a:off x="1152525" y="2414587"/>
            <a:ext cx="4416540" cy="2871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icture containing shape&#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5" name="Rectangle: Rounded Corners 4"/>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cho biết con người, động vật và thực vật sẽ như thế nào nếu thiếu nước hoặc không có nước.</a:t>
            </a:r>
          </a:p>
        </p:txBody>
      </p:sp>
      <p:sp>
        <p:nvSpPr>
          <p:cNvPr id="9" name="Rectangle: Rounded Corners 8"/>
          <p:cNvSpPr/>
          <p:nvPr/>
        </p:nvSpPr>
        <p:spPr>
          <a:xfrm>
            <a:off x="936017" y="33076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kể các hoạt động khác trong đời sống, sản xuất và sinh hoạt cần đến nước</a:t>
            </a:r>
            <a:r>
              <a:rPr lang="en-US" sz="3200" b="1" dirty="0">
                <a:solidFill>
                  <a:schemeClr val="tx1"/>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ở gia đình và địa phương em.</a:t>
            </a:r>
          </a:p>
        </p:txBody>
      </p:sp>
      <p:pic>
        <p:nvPicPr>
          <p:cNvPr id="10" name="Picture 2"/>
          <p:cNvPicPr>
            <a:picLocks noChangeAspect="1"/>
          </p:cNvPicPr>
          <p:nvPr/>
        </p:nvPicPr>
        <p:blipFill>
          <a:blip r:embed="rId5"/>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sp>
        <p:nvSpPr>
          <p:cNvPr id="2" name="TextBox 1"/>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ln>
        </p:spPr>
        <p:txBody>
          <a:bodyPr wrap="square">
            <a:spAutoFit/>
          </a:bodyPr>
          <a:lstStyle/>
          <a:p>
            <a:pPr algn="ctr">
              <a:lnSpc>
                <a:spcPct val="130000"/>
              </a:lnSpc>
            </a:pPr>
            <a:r>
              <a:rPr lang="vi-VN" sz="3600" b="1" i="0" dirty="0">
                <a:solidFill>
                  <a:srgbClr val="FF0000"/>
                </a:solidFill>
                <a:effectLst/>
                <a:latin typeface="Calibri" panose="020F0502020204030204" pitchFamily="34" charset="0"/>
                <a:cs typeface="Calibri" panose="020F0502020204030204" pitchFamily="34" charset="0"/>
              </a:rPr>
              <a:t>Thiếu nước con người, động vật sẽ bị khát nước; cây trồng sẽ bị khô, héo và khó</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phát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triển</a:t>
            </a:r>
            <a:r>
              <a:rPr lang="en-US" sz="3600" b="1" i="0" dirty="0">
                <a:solidFill>
                  <a:srgbClr val="FF0000"/>
                </a:solidFill>
                <a:effectLst/>
                <a:latin typeface="Calibri" panose="020F0502020204030204" pitchFamily="34" charset="0"/>
                <a:cs typeface="Calibri" panose="020F0502020204030204" pitchFamily="34" charset="0"/>
              </a:rPr>
              <a:t>.</a:t>
            </a:r>
            <a:endParaRPr lang="vi-VN" sz="3600" b="1" i="0" dirty="0">
              <a:solidFill>
                <a:srgbClr val="FF0000"/>
              </a:solidFill>
              <a:effectLst/>
              <a:latin typeface="Calibri" panose="020F0502020204030204" pitchFamily="34" charset="0"/>
              <a:cs typeface="Calibri" panose="020F0502020204030204" pitchFamily="34" charset="0"/>
            </a:endParaRPr>
          </a:p>
        </p:txBody>
      </p:sp>
      <p:pic>
        <p:nvPicPr>
          <p:cNvPr id="1026" name="Picture 2" descr="Việt Nam thích ứng thế nào với một tương lai hạn h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4" y="2128838"/>
            <a:ext cx="6731297" cy="449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34225" y="2849110"/>
            <a:ext cx="5057775" cy="3225068"/>
          </a:xfrm>
          <a:custGeom>
            <a:avLst/>
            <a:gdLst>
              <a:gd name="connsiteX0" fmla="*/ 0 w 5057775"/>
              <a:gd name="connsiteY0" fmla="*/ 537522 h 3225068"/>
              <a:gd name="connsiteX1" fmla="*/ 537522 w 5057775"/>
              <a:gd name="connsiteY1" fmla="*/ 0 h 3225068"/>
              <a:gd name="connsiteX2" fmla="*/ 4520253 w 5057775"/>
              <a:gd name="connsiteY2" fmla="*/ 0 h 3225068"/>
              <a:gd name="connsiteX3" fmla="*/ 5057775 w 5057775"/>
              <a:gd name="connsiteY3" fmla="*/ 537522 h 3225068"/>
              <a:gd name="connsiteX4" fmla="*/ 5057775 w 5057775"/>
              <a:gd name="connsiteY4" fmla="*/ 2687546 h 3225068"/>
              <a:gd name="connsiteX5" fmla="*/ 4520253 w 5057775"/>
              <a:gd name="connsiteY5" fmla="*/ 3225068 h 3225068"/>
              <a:gd name="connsiteX6" fmla="*/ 537522 w 5057775"/>
              <a:gd name="connsiteY6" fmla="*/ 3225068 h 3225068"/>
              <a:gd name="connsiteX7" fmla="*/ 0 w 5057775"/>
              <a:gd name="connsiteY7" fmla="*/ 2687546 h 3225068"/>
              <a:gd name="connsiteX8" fmla="*/ 0 w 5057775"/>
              <a:gd name="connsiteY8" fmla="*/ 537522 h 32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225068" fill="none" extrusionOk="0">
                <a:moveTo>
                  <a:pt x="0" y="537522"/>
                </a:moveTo>
                <a:cubicBezTo>
                  <a:pt x="-3518" y="214104"/>
                  <a:pt x="226473" y="-1004"/>
                  <a:pt x="537522" y="0"/>
                </a:cubicBezTo>
                <a:cubicBezTo>
                  <a:pt x="1906202" y="87592"/>
                  <a:pt x="2593993" y="46549"/>
                  <a:pt x="4520253" y="0"/>
                </a:cubicBezTo>
                <a:cubicBezTo>
                  <a:pt x="4790817" y="-50535"/>
                  <a:pt x="5089595" y="238085"/>
                  <a:pt x="5057775" y="537522"/>
                </a:cubicBezTo>
                <a:cubicBezTo>
                  <a:pt x="5109259" y="843278"/>
                  <a:pt x="5158425" y="1699116"/>
                  <a:pt x="5057775" y="2687546"/>
                </a:cubicBezTo>
                <a:cubicBezTo>
                  <a:pt x="5024005" y="2957435"/>
                  <a:pt x="4774872" y="3208084"/>
                  <a:pt x="4520253" y="3225068"/>
                </a:cubicBezTo>
                <a:cubicBezTo>
                  <a:pt x="3760116" y="3059433"/>
                  <a:pt x="1940663" y="3305514"/>
                  <a:pt x="537522" y="3225068"/>
                </a:cubicBezTo>
                <a:cubicBezTo>
                  <a:pt x="278226" y="3211463"/>
                  <a:pt x="-29934" y="2941980"/>
                  <a:pt x="0" y="2687546"/>
                </a:cubicBezTo>
                <a:cubicBezTo>
                  <a:pt x="-147261" y="2139380"/>
                  <a:pt x="161274" y="919562"/>
                  <a:pt x="0" y="537522"/>
                </a:cubicBezTo>
                <a:close/>
              </a:path>
              <a:path w="5057775" h="3225068" stroke="0" extrusionOk="0">
                <a:moveTo>
                  <a:pt x="0" y="537522"/>
                </a:moveTo>
                <a:cubicBezTo>
                  <a:pt x="-51022" y="217219"/>
                  <a:pt x="266159" y="19567"/>
                  <a:pt x="537522" y="0"/>
                </a:cubicBezTo>
                <a:cubicBezTo>
                  <a:pt x="1632620" y="165973"/>
                  <a:pt x="4063026" y="17081"/>
                  <a:pt x="4520253" y="0"/>
                </a:cubicBezTo>
                <a:cubicBezTo>
                  <a:pt x="4815814" y="21324"/>
                  <a:pt x="5056531" y="253332"/>
                  <a:pt x="5057775" y="537522"/>
                </a:cubicBezTo>
                <a:cubicBezTo>
                  <a:pt x="5184159" y="1472542"/>
                  <a:pt x="4968912" y="1876668"/>
                  <a:pt x="5057775" y="2687546"/>
                </a:cubicBezTo>
                <a:cubicBezTo>
                  <a:pt x="5090761" y="2975093"/>
                  <a:pt x="4811089" y="3271470"/>
                  <a:pt x="4520253" y="3225068"/>
                </a:cubicBezTo>
                <a:cubicBezTo>
                  <a:pt x="2584650" y="3350981"/>
                  <a:pt x="1401569" y="3235489"/>
                  <a:pt x="537522" y="3225068"/>
                </a:cubicBezTo>
                <a:cubicBezTo>
                  <a:pt x="290942" y="3216548"/>
                  <a:pt x="-2361" y="2979298"/>
                  <a:pt x="0" y="2687546"/>
                </a:cubicBezTo>
                <a:cubicBezTo>
                  <a:pt x="54676" y="2349228"/>
                  <a:pt x="-29000" y="1213440"/>
                  <a:pt x="0" y="537522"/>
                </a:cubicBezTo>
                <a:close/>
              </a:path>
            </a:pathLst>
          </a:custGeom>
          <a:solidFill>
            <a:schemeClr val="accent4">
              <a:lumMod val="20000"/>
              <a:lumOff val="80000"/>
            </a:schemeClr>
          </a:solidFill>
          <a:ln w="38100">
            <a:solidFill>
              <a:srgbClr val="002060"/>
            </a:solidFill>
          </a:ln>
        </p:spPr>
        <p:txBody>
          <a:bodyPr wrap="square">
            <a:spAutoFit/>
          </a:bodyP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 Nếu mất từ 1/10 đến 1/5 lượng nước trong cơ thể thì động vật sẽ chết. </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shap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sp>
        <p:nvSpPr>
          <p:cNvPr id="2" name="TextBox 1"/>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ln>
        </p:spPr>
        <p:txBody>
          <a:bodyPr wrap="square">
            <a:spAutoFit/>
          </a:bodyPr>
          <a:lstStyle/>
          <a:p>
            <a:pPr lvl="0" algn="ctr">
              <a:lnSpc>
                <a:spcPct val="130000"/>
              </a:lnSpc>
            </a:pPr>
            <a:r>
              <a:rPr lang="vi-VN" sz="3600" b="1" dirty="0">
                <a:solidFill>
                  <a:srgbClr val="FF0000"/>
                </a:solidFill>
                <a:latin typeface="Calibri" panose="020F0502020204030204" pitchFamily="34" charset="0"/>
                <a:cs typeface="Calibri" panose="020F0502020204030204" pitchFamily="34" charset="0"/>
              </a:rPr>
              <a:t>Nước được dùng để pha chế các loại nước uống, rửa rau, giặt quần áo,...</a:t>
            </a:r>
          </a:p>
        </p:txBody>
      </p:sp>
      <p:pic>
        <p:nvPicPr>
          <p:cNvPr id="5122" name="Picture 2" descr="Tôi tự pha 14 món nước giải khát tại nhà - Lifesty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2124102"/>
            <a:ext cx="2916437" cy="4105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ẹo rửa rau đúng c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1825" y="2776538"/>
            <a:ext cx="4340596" cy="28908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 điều bạn cần lưu ý khi giặt khô quần 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0" y="2795588"/>
            <a:ext cx="4309270" cy="2852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1000"/>
                                        <p:tgtEl>
                                          <p:spTgt spid="5126"/>
                                        </p:tgtEl>
                                      </p:cBhvr>
                                    </p:animEffect>
                                    <p:anim calcmode="lin" valueType="num">
                                      <p:cBhvr>
                                        <p:cTn id="26" dur="1000" fill="hold"/>
                                        <p:tgtEl>
                                          <p:spTgt spid="5126"/>
                                        </p:tgtEl>
                                        <p:attrNameLst>
                                          <p:attrName>ppt_x</p:attrName>
                                        </p:attrNameLst>
                                      </p:cBhvr>
                                      <p:tavLst>
                                        <p:tav tm="0">
                                          <p:val>
                                            <p:strVal val="#ppt_x"/>
                                          </p:val>
                                        </p:tav>
                                        <p:tav tm="100000">
                                          <p:val>
                                            <p:strVal val="#ppt_x"/>
                                          </p:val>
                                        </p:tav>
                                      </p:tavLst>
                                    </p:anim>
                                    <p:anim calcmode="lin" valueType="num">
                                      <p:cBhvr>
                                        <p:cTn id="2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3" name="Picture 2"/>
          <p:cNvPicPr>
            <a:picLocks noChangeAspect="1"/>
          </p:cNvPicPr>
          <p:nvPr/>
        </p:nvPicPr>
        <p:blipFill>
          <a:blip r:embed="rId4"/>
          <a:stretch>
            <a:fillRect/>
          </a:stretch>
        </p:blipFill>
        <p:spPr>
          <a:xfrm>
            <a:off x="-119063" y="0"/>
            <a:ext cx="4629150" cy="30861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7170" name="Picture 2" descr="Đến năm 2050, Việt Nam trở thành nước có nền nông nghiệp hàng đầu thế gi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930" y="1766888"/>
            <a:ext cx="7375070" cy="38719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3"/>
          <a:srcRect l="1091" t="29953" r="17860" b="4322"/>
          <a:stretch>
            <a:fillRect/>
          </a:stretch>
        </p:blipFill>
        <p:spPr>
          <a:xfrm>
            <a:off x="-132080" y="0"/>
            <a:ext cx="12425680" cy="68580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p:cNvPicPr>
            <a:picLocks noChangeAspect="1"/>
          </p:cNvPicPr>
          <p:nvPr/>
        </p:nvPicPr>
        <p:blipFill>
          <a:blip r:embed="rId6"/>
          <a:stretch>
            <a:fillRect/>
          </a:stretch>
        </p:blipFill>
        <p:spPr>
          <a:xfrm>
            <a:off x="6159271" y="6193057"/>
            <a:ext cx="6220968" cy="658049"/>
          </a:xfrm>
          <a:prstGeom prst="rect">
            <a:avLst/>
          </a:prstGeom>
        </p:spPr>
      </p:pic>
      <p:pic>
        <p:nvPicPr>
          <p:cNvPr id="17" name="Picture 16"/>
          <p:cNvPicPr>
            <a:picLocks noChangeAspect="1"/>
          </p:cNvPicPr>
          <p:nvPr/>
        </p:nvPicPr>
        <p:blipFill>
          <a:blip r:embed="rId6"/>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3008842" y="1071270"/>
            <a:ext cx="6822015"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shap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
        <p:nvSpPr>
          <p:cNvPr id="8" name="Hình chữ nhật: Góc Tròn 48"/>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p:cNvSpPr txBox="1"/>
          <p:nvPr/>
        </p:nvSpPr>
        <p:spPr>
          <a:xfrm>
            <a:off x="1323975" y="3149227"/>
            <a:ext cx="9639300" cy="1446550"/>
          </a:xfrm>
          <a:prstGeom prst="rect">
            <a:avLst/>
          </a:prstGeom>
          <a:noFill/>
        </p:spPr>
        <p:txBody>
          <a:bodyPr wrap="square" rtlCol="0">
            <a:spAutoFit/>
          </a:bodyPr>
          <a:lstStyle/>
          <a:p>
            <a:pPr lvl="0" algn="ctr">
              <a:defRPr/>
            </a:pPr>
            <a:r>
              <a:rPr lang="vi-VN" sz="4400" b="1" dirty="0">
                <a:ln w="0"/>
                <a:latin typeface="Calibri" panose="020F0502020204030204" pitchFamily="34" charset="0"/>
                <a:cs typeface="Calibri" panose="020F0502020204030204" pitchFamily="34" charset="0"/>
              </a:rPr>
              <a:t>Giải thích việc làm khơi thông miệng hố ga góp phần chống ngập nước.</a:t>
            </a:r>
          </a:p>
        </p:txBody>
      </p:sp>
      <p:pic>
        <p:nvPicPr>
          <p:cNvPr id="10" name="Hình ảnh 58" descr="Ảnh có chứa đồ chơi, đồ họa véc-tơ&#10;&#10;Mô tả được tạo tự độ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5125" y="-46782"/>
            <a:ext cx="12416646" cy="6961965"/>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a:fillRect/>
          </a:stretch>
        </p:blipFill>
        <p:spPr>
          <a:xfrm>
            <a:off x="4371546" y="2820492"/>
            <a:ext cx="3427893" cy="1789609"/>
          </a:xfrm>
          <a:prstGeom prst="rect">
            <a:avLst/>
          </a:prstGeom>
        </p:spPr>
      </p:pic>
      <p:grpSp>
        <p:nvGrpSpPr>
          <p:cNvPr id="117" name="Group 116"/>
          <p:cNvGrpSpPr/>
          <p:nvPr/>
        </p:nvGrpSpPr>
        <p:grpSpPr>
          <a:xfrm>
            <a:off x="600660" y="791107"/>
            <a:ext cx="12675737" cy="1325907"/>
            <a:chOff x="1766870" y="987951"/>
            <a:chExt cx="9485618" cy="1325907"/>
          </a:xfrm>
        </p:grpSpPr>
        <p:sp>
          <p:nvSpPr>
            <p:cNvPr id="118" name="TextBox 117"/>
            <p:cNvSpPr txBox="1"/>
            <p:nvPr/>
          </p:nvSpPr>
          <p:spPr>
            <a:xfrm>
              <a:off x="1780986" y="987951"/>
              <a:ext cx="94715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sp>
          <p:nvSpPr>
            <p:cNvPr id="119" name="TextBox 118"/>
            <p:cNvSpPr txBox="1"/>
            <p:nvPr/>
          </p:nvSpPr>
          <p:spPr>
            <a:xfrm>
              <a:off x="1766870" y="990419"/>
              <a:ext cx="8542629"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grpSp>
      <p:sp>
        <p:nvSpPr>
          <p:cNvPr id="124" name="Title 1"/>
          <p:cNvSpPr txBox="1"/>
          <p:nvPr/>
        </p:nvSpPr>
        <p:spPr>
          <a:xfrm>
            <a:off x="10164373" y="-78740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32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32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0" name="Title 1"/>
          <p:cNvSpPr txBox="1"/>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sp>
        <p:nvSpPr>
          <p:cNvPr id="2" name="TextBox 1"/>
          <p:cNvSpPr txBox="1"/>
          <p:nvPr/>
        </p:nvSpPr>
        <p:spPr>
          <a:xfrm>
            <a:off x="419101" y="115435"/>
            <a:ext cx="11372850" cy="2531047"/>
          </a:xfrm>
          <a:custGeom>
            <a:avLst/>
            <a:gdLst>
              <a:gd name="connsiteX0" fmla="*/ 0 w 11372850"/>
              <a:gd name="connsiteY0" fmla="*/ 421850 h 2531047"/>
              <a:gd name="connsiteX1" fmla="*/ 421850 w 11372850"/>
              <a:gd name="connsiteY1" fmla="*/ 0 h 2531047"/>
              <a:gd name="connsiteX2" fmla="*/ 10951000 w 11372850"/>
              <a:gd name="connsiteY2" fmla="*/ 0 h 2531047"/>
              <a:gd name="connsiteX3" fmla="*/ 11372850 w 11372850"/>
              <a:gd name="connsiteY3" fmla="*/ 421850 h 2531047"/>
              <a:gd name="connsiteX4" fmla="*/ 11372850 w 11372850"/>
              <a:gd name="connsiteY4" fmla="*/ 2109197 h 2531047"/>
              <a:gd name="connsiteX5" fmla="*/ 10951000 w 11372850"/>
              <a:gd name="connsiteY5" fmla="*/ 2531047 h 2531047"/>
              <a:gd name="connsiteX6" fmla="*/ 421850 w 11372850"/>
              <a:gd name="connsiteY6" fmla="*/ 2531047 h 2531047"/>
              <a:gd name="connsiteX7" fmla="*/ 0 w 11372850"/>
              <a:gd name="connsiteY7" fmla="*/ 2109197 h 2531047"/>
              <a:gd name="connsiteX8" fmla="*/ 0 w 11372850"/>
              <a:gd name="connsiteY8" fmla="*/ 421850 h 25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50" h="2531047" fill="none" extrusionOk="0">
                <a:moveTo>
                  <a:pt x="0" y="421850"/>
                </a:moveTo>
                <a:cubicBezTo>
                  <a:pt x="-5902" y="144327"/>
                  <a:pt x="149437" y="-2791"/>
                  <a:pt x="421850" y="0"/>
                </a:cubicBezTo>
                <a:cubicBezTo>
                  <a:pt x="2859380" y="87592"/>
                  <a:pt x="7247608" y="46549"/>
                  <a:pt x="10951000" y="0"/>
                </a:cubicBezTo>
                <a:cubicBezTo>
                  <a:pt x="11176521" y="-14334"/>
                  <a:pt x="11381476" y="188172"/>
                  <a:pt x="11372850" y="421850"/>
                </a:cubicBezTo>
                <a:cubicBezTo>
                  <a:pt x="11303896" y="715455"/>
                  <a:pt x="11473976" y="1887021"/>
                  <a:pt x="11372850" y="2109197"/>
                </a:cubicBezTo>
                <a:cubicBezTo>
                  <a:pt x="11353410" y="2326650"/>
                  <a:pt x="11150315" y="2517512"/>
                  <a:pt x="10951000" y="2531047"/>
                </a:cubicBezTo>
                <a:cubicBezTo>
                  <a:pt x="7763573" y="2365412"/>
                  <a:pt x="2491733" y="2611493"/>
                  <a:pt x="421850" y="2531047"/>
                </a:cubicBezTo>
                <a:cubicBezTo>
                  <a:pt x="215122" y="2521540"/>
                  <a:pt x="-20388" y="2313278"/>
                  <a:pt x="0" y="2109197"/>
                </a:cubicBezTo>
                <a:cubicBezTo>
                  <a:pt x="-83220" y="1608568"/>
                  <a:pt x="-82905" y="1237166"/>
                  <a:pt x="0" y="421850"/>
                </a:cubicBezTo>
                <a:close/>
              </a:path>
              <a:path w="11372850" h="2531047" stroke="0" extrusionOk="0">
                <a:moveTo>
                  <a:pt x="0" y="421850"/>
                </a:moveTo>
                <a:cubicBezTo>
                  <a:pt x="-40813" y="170121"/>
                  <a:pt x="223015" y="26199"/>
                  <a:pt x="421850" y="0"/>
                </a:cubicBezTo>
                <a:cubicBezTo>
                  <a:pt x="2774429" y="165973"/>
                  <a:pt x="7418917" y="17081"/>
                  <a:pt x="10951000" y="0"/>
                </a:cubicBezTo>
                <a:cubicBezTo>
                  <a:pt x="11182159" y="29793"/>
                  <a:pt x="11370799" y="209765"/>
                  <a:pt x="11372850" y="421850"/>
                </a:cubicBezTo>
                <a:cubicBezTo>
                  <a:pt x="11381839" y="1017972"/>
                  <a:pt x="11523366" y="1615238"/>
                  <a:pt x="11372850" y="2109197"/>
                </a:cubicBezTo>
                <a:cubicBezTo>
                  <a:pt x="11405032" y="2333087"/>
                  <a:pt x="11180845" y="2555184"/>
                  <a:pt x="10951000" y="2531047"/>
                </a:cubicBezTo>
                <a:cubicBezTo>
                  <a:pt x="7836134" y="2656960"/>
                  <a:pt x="2457165" y="2541468"/>
                  <a:pt x="421850" y="2531047"/>
                </a:cubicBezTo>
                <a:cubicBezTo>
                  <a:pt x="198104" y="2529482"/>
                  <a:pt x="-5650" y="2329941"/>
                  <a:pt x="0" y="2109197"/>
                </a:cubicBezTo>
                <a:cubicBezTo>
                  <a:pt x="-50799" y="1785950"/>
                  <a:pt x="-77893" y="1049244"/>
                  <a:pt x="0" y="421850"/>
                </a:cubicBezTo>
                <a:close/>
              </a:path>
            </a:pathLst>
          </a:custGeom>
          <a:solidFill>
            <a:srgbClr val="CCFFFF"/>
          </a:solidFill>
          <a:ln w="38100">
            <a:solidFill>
              <a:srgbClr val="002060"/>
            </a:solidFill>
          </a:ln>
        </p:spPr>
        <p:txBody>
          <a:bodyPr wrap="square">
            <a:spAutoFit/>
          </a:bodyPr>
          <a:lstStyle/>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Nhiều nắp hố ga bị rác bịt kín, bị người dân dùng vải nhựa, ván ép, tôn kẽm bít lại để ngăn mùi hôi từ cống rãnh bốc lên gây ra ngập úng.</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Việc khơi thông miệng hố ga để đảm bảo nước có thể chảy xuống (thoát nước) để tránh tình trạng ngập úng.</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descr="A picture containing shap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pic>
        <p:nvPicPr>
          <p:cNvPr id="5" name="Picture 2" descr="Nạo Vét Hố Ga - HC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180" y="2765424"/>
            <a:ext cx="5657382" cy="378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4"/>
          <a:stretch>
            <a:fillRect/>
          </a:stretch>
        </p:blipFill>
        <p:spPr>
          <a:xfrm>
            <a:off x="10186973" y="915192"/>
            <a:ext cx="2066723" cy="1237595"/>
          </a:xfrm>
          <a:prstGeom prst="rect">
            <a:avLst/>
          </a:prstGeom>
        </p:spPr>
      </p:pic>
      <p:sp>
        <p:nvSpPr>
          <p:cNvPr id="5" name="Rectangle: Rounded Corners 4"/>
          <p:cNvSpPr/>
          <p:nvPr/>
        </p:nvSpPr>
        <p:spPr>
          <a:xfrm>
            <a:off x="447675" y="333375"/>
            <a:ext cx="11334750" cy="5991225"/>
          </a:xfrm>
          <a:custGeom>
            <a:avLst/>
            <a:gdLst>
              <a:gd name="connsiteX0" fmla="*/ 0 w 11334750"/>
              <a:gd name="connsiteY0" fmla="*/ 998557 h 5991225"/>
              <a:gd name="connsiteX1" fmla="*/ 998557 w 11334750"/>
              <a:gd name="connsiteY1" fmla="*/ 0 h 5991225"/>
              <a:gd name="connsiteX2" fmla="*/ 10336193 w 11334750"/>
              <a:gd name="connsiteY2" fmla="*/ 0 h 5991225"/>
              <a:gd name="connsiteX3" fmla="*/ 11334750 w 11334750"/>
              <a:gd name="connsiteY3" fmla="*/ 998557 h 5991225"/>
              <a:gd name="connsiteX4" fmla="*/ 11334750 w 11334750"/>
              <a:gd name="connsiteY4" fmla="*/ 4992668 h 5991225"/>
              <a:gd name="connsiteX5" fmla="*/ 10336193 w 11334750"/>
              <a:gd name="connsiteY5" fmla="*/ 5991225 h 5991225"/>
              <a:gd name="connsiteX6" fmla="*/ 998557 w 11334750"/>
              <a:gd name="connsiteY6" fmla="*/ 5991225 h 5991225"/>
              <a:gd name="connsiteX7" fmla="*/ 0 w 11334750"/>
              <a:gd name="connsiteY7" fmla="*/ 4992668 h 5991225"/>
              <a:gd name="connsiteX8" fmla="*/ 0 w 11334750"/>
              <a:gd name="connsiteY8" fmla="*/ 998557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5991225" fill="none" extrusionOk="0">
                <a:moveTo>
                  <a:pt x="0" y="998557"/>
                </a:moveTo>
                <a:cubicBezTo>
                  <a:pt x="-5377" y="542907"/>
                  <a:pt x="447774" y="12698"/>
                  <a:pt x="998557" y="0"/>
                </a:cubicBezTo>
                <a:cubicBezTo>
                  <a:pt x="4484972" y="-123866"/>
                  <a:pt x="8683723" y="81108"/>
                  <a:pt x="10336193" y="0"/>
                </a:cubicBezTo>
                <a:cubicBezTo>
                  <a:pt x="10892249" y="-7020"/>
                  <a:pt x="11281496" y="451462"/>
                  <a:pt x="11334750" y="998557"/>
                </a:cubicBezTo>
                <a:cubicBezTo>
                  <a:pt x="11502467" y="2288129"/>
                  <a:pt x="11204851" y="4437043"/>
                  <a:pt x="11334750" y="4992668"/>
                </a:cubicBezTo>
                <a:cubicBezTo>
                  <a:pt x="11364298" y="5465694"/>
                  <a:pt x="10905715" y="6023942"/>
                  <a:pt x="10336193" y="5991225"/>
                </a:cubicBezTo>
                <a:cubicBezTo>
                  <a:pt x="6687940" y="5973370"/>
                  <a:pt x="4971791" y="5881881"/>
                  <a:pt x="998557" y="5991225"/>
                </a:cubicBezTo>
                <a:cubicBezTo>
                  <a:pt x="452740" y="5977087"/>
                  <a:pt x="36035" y="5611444"/>
                  <a:pt x="0" y="4992668"/>
                </a:cubicBezTo>
                <a:cubicBezTo>
                  <a:pt x="118672" y="3934382"/>
                  <a:pt x="-34222" y="2345879"/>
                  <a:pt x="0" y="998557"/>
                </a:cubicBezTo>
                <a:close/>
              </a:path>
              <a:path w="11334750" h="5991225" stroke="0" extrusionOk="0">
                <a:moveTo>
                  <a:pt x="0" y="998557"/>
                </a:moveTo>
                <a:cubicBezTo>
                  <a:pt x="69274" y="451151"/>
                  <a:pt x="398795" y="95882"/>
                  <a:pt x="998557" y="0"/>
                </a:cubicBezTo>
                <a:cubicBezTo>
                  <a:pt x="5393242" y="96512"/>
                  <a:pt x="8330747" y="-165548"/>
                  <a:pt x="10336193" y="0"/>
                </a:cubicBezTo>
                <a:cubicBezTo>
                  <a:pt x="10937144" y="1240"/>
                  <a:pt x="11390828" y="456227"/>
                  <a:pt x="11334750" y="998557"/>
                </a:cubicBezTo>
                <a:cubicBezTo>
                  <a:pt x="11204537" y="1416590"/>
                  <a:pt x="11459723" y="4160531"/>
                  <a:pt x="11334750" y="4992668"/>
                </a:cubicBezTo>
                <a:cubicBezTo>
                  <a:pt x="11344322" y="5492699"/>
                  <a:pt x="10902130" y="5984683"/>
                  <a:pt x="10336193" y="5991225"/>
                </a:cubicBezTo>
                <a:cubicBezTo>
                  <a:pt x="8518049" y="6152937"/>
                  <a:pt x="4504165" y="6134847"/>
                  <a:pt x="998557" y="5991225"/>
                </a:cubicBezTo>
                <a:cubicBezTo>
                  <a:pt x="494676" y="5966091"/>
                  <a:pt x="7779" y="5540813"/>
                  <a:pt x="0" y="4992668"/>
                </a:cubicBezTo>
                <a:cubicBezTo>
                  <a:pt x="128997" y="3431908"/>
                  <a:pt x="-102252" y="2439256"/>
                  <a:pt x="0" y="998557"/>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p:cNvSpPr/>
          <p:nvPr/>
        </p:nvSpPr>
        <p:spPr>
          <a:xfrm>
            <a:off x="828675" y="2895600"/>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Em</a:t>
            </a:r>
            <a:r>
              <a:rPr lang="en-US" sz="4000" dirty="0">
                <a:solidFill>
                  <a:srgbClr val="FF0000"/>
                </a:solidFill>
              </a:rPr>
              <a:t> </a:t>
            </a:r>
            <a:r>
              <a:rPr lang="en-US" sz="4000" dirty="0" err="1">
                <a:solidFill>
                  <a:srgbClr val="FF0000"/>
                </a:solidFill>
              </a:rPr>
              <a:t>đã</a:t>
            </a:r>
            <a:r>
              <a:rPr lang="en-US" sz="4000" dirty="0">
                <a:solidFill>
                  <a:srgbClr val="FF0000"/>
                </a:solidFill>
              </a:rPr>
              <a:t> </a:t>
            </a:r>
            <a:r>
              <a:rPr lang="en-US" sz="4000" dirty="0" err="1">
                <a:solidFill>
                  <a:srgbClr val="FF0000"/>
                </a:solidFill>
              </a:rPr>
              <a:t>học</a:t>
            </a:r>
            <a:endParaRPr lang="en-US" sz="4000" dirty="0">
              <a:solidFill>
                <a:srgbClr val="FF0000"/>
              </a:solidFill>
            </a:endParaRPr>
          </a:p>
        </p:txBody>
      </p:sp>
      <p:cxnSp>
        <p:nvCxnSpPr>
          <p:cNvPr id="3" name="Straight Connector 2"/>
          <p:cNvCxnSpPr>
            <a:stCxn id="2" idx="3"/>
            <a:endCxn id="4" idx="1"/>
          </p:cNvCxnSpPr>
          <p:nvPr/>
        </p:nvCxnSpPr>
        <p:spPr>
          <a:xfrm flipV="1">
            <a:off x="3371850" y="1276351"/>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Rounded Corners 3"/>
          <p:cNvSpPr/>
          <p:nvPr/>
        </p:nvSpPr>
        <p:spPr>
          <a:xfrm>
            <a:off x="4457700" y="533401"/>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Nước có tính chất không màu, không mùi, không vị, không có hình dạng nhất định. Nước chảy từ cao xuống thấp, chảy lan ra khắp mọi phía. Nước thấm qua một số vật và hoà tan một số chất.</a:t>
            </a:r>
          </a:p>
        </p:txBody>
      </p:sp>
      <p:cxnSp>
        <p:nvCxnSpPr>
          <p:cNvPr id="6" name="Straight Connector 5"/>
          <p:cNvCxnSpPr>
            <a:stCxn id="2" idx="3"/>
            <a:endCxn id="7" idx="1"/>
          </p:cNvCxnSpPr>
          <p:nvPr/>
        </p:nvCxnSpPr>
        <p:spPr>
          <a:xfrm flipV="1">
            <a:off x="3371850" y="3257551"/>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4514851" y="2514601"/>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Nhờ hiểu biết tính chất của nước, con người đã vận dụng những tính chất đó vào trong đời sống và sản xuất.</a:t>
            </a:r>
            <a:endParaRPr lang="en-US" sz="2200" b="1" dirty="0"/>
          </a:p>
        </p:txBody>
      </p:sp>
      <p:cxnSp>
        <p:nvCxnSpPr>
          <p:cNvPr id="8" name="Straight Connector 7"/>
          <p:cNvCxnSpPr>
            <a:stCxn id="2" idx="3"/>
            <a:endCxn id="12" idx="1"/>
          </p:cNvCxnSpPr>
          <p:nvPr/>
        </p:nvCxnSpPr>
        <p:spPr>
          <a:xfrm>
            <a:off x="3371850" y="3414713"/>
            <a:ext cx="1143001" cy="1685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4514851" y="4467226"/>
            <a:ext cx="6953250" cy="12668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Con người, động vật và thực vật sẽ chết nếu không có nước. Nước không thể thiếu trong đời sống, sản xuất và sinh hoạt của chúng ta</a:t>
            </a:r>
            <a:endParaRPr lang="en-US" sz="2200" b="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par>
                          <p:cTn id="11" fill="hold">
                            <p:stCondLst>
                              <p:cond delay="3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srcRect l="1091" t="29953" r="17860" b="4322"/>
          <a:stretch>
            <a:fillRect/>
          </a:stretch>
        </p:blipFill>
        <p:spPr>
          <a:xfrm>
            <a:off x="-126704" y="0"/>
            <a:ext cx="12445408" cy="6858000"/>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4"/>
          <a:stretch>
            <a:fillRect/>
          </a:stretch>
        </p:blipFill>
        <p:spPr>
          <a:xfrm>
            <a:off x="2809874" y="2100262"/>
            <a:ext cx="7105023" cy="319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830" y="0"/>
            <a:ext cx="11417490" cy="6628887"/>
          </a:xfrm>
          <a:prstGeom prst="rect">
            <a:avLst/>
          </a:prstGeom>
        </p:spPr>
      </p:pic>
      <p:sp>
        <p:nvSpPr>
          <p:cNvPr id="39" name="AutoShape 3"/>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a:fillRect/>
          </a:stretch>
        </p:blipFill>
        <p:spPr>
          <a:xfrm rot="20851398">
            <a:off x="320883" y="-338876"/>
            <a:ext cx="2448479" cy="2251104"/>
          </a:xfrm>
          <a:prstGeom prst="rect">
            <a:avLst/>
          </a:prstGeom>
        </p:spPr>
      </p:pic>
      <p:pic>
        <p:nvPicPr>
          <p:cNvPr id="2" name="Picture 1"/>
          <p:cNvPicPr>
            <a:picLocks noChangeAspect="1"/>
          </p:cNvPicPr>
          <p:nvPr/>
        </p:nvPicPr>
        <p:blipFill>
          <a:blip r:embed="rId8"/>
          <a:stretch>
            <a:fillRect/>
          </a:stretch>
        </p:blipFill>
        <p:spPr>
          <a:xfrm>
            <a:off x="2025433" y="943557"/>
            <a:ext cx="7931583" cy="4151736"/>
          </a:xfrm>
          <a:prstGeom prst="rect">
            <a:avLst/>
          </a:prstGeom>
        </p:spPr>
      </p:pic>
      <p:pic>
        <p:nvPicPr>
          <p:cNvPr id="3" name="Picture 2" descr="A picture containing shape&#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5" y="896106"/>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mn-cs"/>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mn-cs"/>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mn-cs"/>
                </a:rPr>
                <a:t>Treasure hunt</a:t>
              </a:r>
            </a:p>
          </p:txBody>
        </p:sp>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1" action="ppaction://hlinksldjump"/>
          </p:cNvPr>
          <p:cNvPicPr>
            <a:picLocks noChangeAspect="1"/>
          </p:cNvPicPr>
          <p:nvPr/>
        </p:nvPicPr>
        <p:blipFill>
          <a:blip r:embed="rId22"/>
          <a:stretch>
            <a:fillRect/>
          </a:stretch>
        </p:blipFill>
        <p:spPr>
          <a:xfrm>
            <a:off x="1464863" y="3928015"/>
            <a:ext cx="2322777" cy="2365453"/>
          </a:xfrm>
          <a:prstGeom prst="rect">
            <a:avLst/>
          </a:prstGeom>
        </p:spPr>
      </p:pic>
      <p:pic>
        <p:nvPicPr>
          <p:cNvPr id="52" name="Picture 51">
            <a:hlinkClick r:id="rId23" action="ppaction://hlinksldjump"/>
          </p:cNvPr>
          <p:cNvPicPr>
            <a:picLocks noChangeAspect="1"/>
          </p:cNvPicPr>
          <p:nvPr/>
        </p:nvPicPr>
        <p:blipFill>
          <a:blip r:embed="rId24"/>
          <a:stretch>
            <a:fillRect/>
          </a:stretch>
        </p:blipFill>
        <p:spPr>
          <a:xfrm>
            <a:off x="4396257" y="3022397"/>
            <a:ext cx="2139881" cy="1950889"/>
          </a:xfrm>
          <a:prstGeom prst="rect">
            <a:avLst/>
          </a:prstGeom>
        </p:spPr>
      </p:pic>
      <p:pic>
        <p:nvPicPr>
          <p:cNvPr id="53" name="Picture 52">
            <a:hlinkClick r:id="rId25" action="ppaction://hlinksldjump"/>
          </p:cNvPr>
          <p:cNvPicPr>
            <a:picLocks noChangeAspect="1"/>
          </p:cNvPicPr>
          <p:nvPr/>
        </p:nvPicPr>
        <p:blipFill>
          <a:blip r:embed="rId26"/>
          <a:stretch>
            <a:fillRect/>
          </a:stretch>
        </p:blipFill>
        <p:spPr>
          <a:xfrm>
            <a:off x="6668168" y="4514016"/>
            <a:ext cx="2170364" cy="1999661"/>
          </a:xfrm>
          <a:prstGeom prst="rect">
            <a:avLst/>
          </a:prstGeom>
        </p:spPr>
      </p:pic>
      <p:sp>
        <p:nvSpPr>
          <p:cNvPr id="6" name="Arrow: Right 5">
            <a:hlinkClick r:id="rId27" action="ppaction://hlinksldjump"/>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Học</a:t>
            </a:r>
            <a:r>
              <a:rPr lang="en-US" dirty="0">
                <a:solidFill>
                  <a:srgbClr val="FF0000"/>
                </a:solidFill>
              </a:rPr>
              <a:t> </a:t>
            </a:r>
            <a:r>
              <a:rPr lang="en-US" dirty="0" err="1">
                <a:solidFill>
                  <a:srgbClr val="FF0000"/>
                </a:solidFill>
              </a:rPr>
              <a:t>tiếp</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a:fillRect/>
          </a:stretch>
        </p:blipFill>
        <p:spPr>
          <a:xfrm>
            <a:off x="1195752" y="257908"/>
            <a:ext cx="9910398" cy="2801816"/>
          </a:xfrm>
          <a:prstGeom prst="rect">
            <a:avLst/>
          </a:prstGeom>
        </p:spPr>
      </p:pic>
      <p:sp>
        <p:nvSpPr>
          <p:cNvPr id="26" name="TextBox 25"/>
          <p:cNvSpPr txBox="1"/>
          <p:nvPr/>
        </p:nvSpPr>
        <p:spPr>
          <a:xfrm>
            <a:off x="2476500" y="871108"/>
            <a:ext cx="76580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1. </a:t>
            </a:r>
            <a:r>
              <a:rPr kumimoji="0" lang="en-US" sz="7200" b="0"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có</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màu</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gì</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a:fillRect/>
            </a:stretch>
          </p:blipFill>
          <p:spPr>
            <a:xfrm rot="16200000">
              <a:off x="3997278" y="2133274"/>
              <a:ext cx="4789573" cy="5468930"/>
            </a:xfrm>
            <a:prstGeom prst="rect">
              <a:avLst/>
            </a:prstGeom>
          </p:spPr>
        </p:pic>
        <p:sp>
          <p:nvSpPr>
            <p:cNvPr id="28" name="TextBox 27"/>
            <p:cNvSpPr txBox="1"/>
            <p:nvPr/>
          </p:nvSpPr>
          <p:spPr>
            <a:xfrm>
              <a:off x="4667250" y="3810001"/>
              <a:ext cx="3619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Không</a:t>
              </a:r>
              <a:r>
                <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màu</a:t>
              </a:r>
              <a:endPar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a:fillRect/>
          </a:stretch>
        </p:blipFill>
        <p:spPr>
          <a:xfrm>
            <a:off x="7115907" y="3454172"/>
            <a:ext cx="4585042" cy="3850978"/>
          </a:xfrm>
          <a:prstGeom prst="rect">
            <a:avLst/>
          </a:prstGeom>
        </p:spPr>
      </p:pic>
      <p:sp>
        <p:nvSpPr>
          <p:cNvPr id="2" name="Arrow: Striped Right 1">
            <a:hlinkClick r:id="rId11" action="ppaction://hlinksldjump"/>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a:fillRect/>
          </a:stretch>
        </p:blipFill>
        <p:spPr>
          <a:xfrm>
            <a:off x="1195752" y="257908"/>
            <a:ext cx="10105294" cy="2801816"/>
          </a:xfrm>
          <a:prstGeom prst="rect">
            <a:avLst/>
          </a:prstGeom>
        </p:spPr>
      </p:pic>
      <p:sp>
        <p:nvSpPr>
          <p:cNvPr id="26" name="TextBox 25"/>
          <p:cNvSpPr txBox="1"/>
          <p:nvPr/>
        </p:nvSpPr>
        <p:spPr>
          <a:xfrm>
            <a:off x="2133601" y="623458"/>
            <a:ext cx="80156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2. </a:t>
            </a:r>
            <a:r>
              <a:rPr kumimoji="0" lang="en-US" sz="5400" b="1"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hòa</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tan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trong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những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chất</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nào</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a:fillRect/>
            </a:stretch>
          </p:blipFill>
          <p:spPr>
            <a:xfrm rot="16200000">
              <a:off x="3997278" y="2133274"/>
              <a:ext cx="4789573" cy="5468930"/>
            </a:xfrm>
            <a:prstGeom prst="rect">
              <a:avLst/>
            </a:prstGeom>
          </p:spPr>
        </p:pic>
        <p:sp>
          <p:nvSpPr>
            <p:cNvPr id="28" name="TextBox 27"/>
            <p:cNvSpPr txBox="1"/>
            <p:nvPr/>
          </p:nvSpPr>
          <p:spPr>
            <a:xfrm>
              <a:off x="4695825" y="3810001"/>
              <a:ext cx="390525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Mì</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chính</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giấm</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ăn</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a:fillRect/>
          </a:stretch>
        </p:blipFill>
        <p:spPr>
          <a:xfrm>
            <a:off x="7795846" y="1622415"/>
            <a:ext cx="3505200" cy="5734258"/>
          </a:xfrm>
          <a:prstGeom prst="rect">
            <a:avLst/>
          </a:prstGeom>
        </p:spPr>
      </p:pic>
      <p:sp>
        <p:nvSpPr>
          <p:cNvPr id="9" name="Arrow: Striped Right 8">
            <a:hlinkClick r:id="rId10" action="ppaction://hlinksldjump"/>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a:fillRect/>
          </a:stretch>
        </p:blipFill>
        <p:spPr>
          <a:xfrm>
            <a:off x="1195751" y="257908"/>
            <a:ext cx="10527325" cy="2801816"/>
          </a:xfrm>
          <a:prstGeom prst="rect">
            <a:avLst/>
          </a:prstGeom>
        </p:spPr>
      </p:pic>
      <p:sp>
        <p:nvSpPr>
          <p:cNvPr id="26" name="TextBox 25"/>
          <p:cNvSpPr txBox="1"/>
          <p:nvPr/>
        </p:nvSpPr>
        <p:spPr>
          <a:xfrm>
            <a:off x="2085975" y="652033"/>
            <a:ext cx="8697790" cy="1754326"/>
          </a:xfrm>
          <a:prstGeom prst="rect">
            <a:avLst/>
          </a:prstGeom>
          <a:noFill/>
        </p:spPr>
        <p:txBody>
          <a:bodyPr wrap="square" rtlCol="0">
            <a:spAutoFit/>
          </a:bodyPr>
          <a:lstStyle/>
          <a:p>
            <a:pPr lvl="0" algn="ctr">
              <a:defRPr/>
            </a:pPr>
            <a:r>
              <a:rPr lang="en-US" sz="5400" b="1" dirty="0">
                <a:solidFill>
                  <a:srgbClr val="D41E09"/>
                </a:solidFill>
                <a:latin typeface="Cambria" panose="02040503050406030204" pitchFamily="18" charset="0"/>
                <a:ea typeface="Cambria" panose="02040503050406030204" pitchFamily="18" charset="0"/>
              </a:rPr>
              <a:t>2. </a:t>
            </a:r>
            <a:r>
              <a:rPr lang="en-US" sz="5400" b="1" dirty="0" err="1">
                <a:solidFill>
                  <a:srgbClr val="D41E09"/>
                </a:solidFill>
                <a:latin typeface="Cambria" panose="02040503050406030204" pitchFamily="18" charset="0"/>
                <a:ea typeface="Cambria" panose="02040503050406030204" pitchFamily="18" charset="0"/>
              </a:rPr>
              <a:t>Nước</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không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hòa</a:t>
            </a:r>
            <a:r>
              <a:rPr lang="en-US" sz="5400" b="1" dirty="0">
                <a:solidFill>
                  <a:srgbClr val="D41E09"/>
                </a:solidFill>
                <a:latin typeface="Cambria" panose="02040503050406030204" pitchFamily="18" charset="0"/>
                <a:ea typeface="Cambria" panose="02040503050406030204" pitchFamily="18" charset="0"/>
              </a:rPr>
              <a:t> tan </a:t>
            </a:r>
            <a:r>
              <a:rPr lang="en-US" sz="5400" b="1" dirty="0" err="1">
                <a:solidFill>
                  <a:srgbClr val="D41E09"/>
                </a:solidFill>
                <a:latin typeface="Cambria" panose="02040503050406030204" pitchFamily="18" charset="0"/>
                <a:ea typeface="Cambria" panose="02040503050406030204" pitchFamily="18" charset="0"/>
              </a:rPr>
              <a:t>trong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những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chất</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nào</a:t>
            </a:r>
            <a:r>
              <a:rPr lang="en-US" sz="5400" b="1" dirty="0">
                <a:solidFill>
                  <a:srgbClr val="D41E09"/>
                </a:solidFill>
                <a:latin typeface="Cambria" panose="02040503050406030204" pitchFamily="18" charset="0"/>
                <a:ea typeface="Cambria" panose="02040503050406030204" pitchFamily="18" charset="0"/>
              </a:rPr>
              <a:t>?</a:t>
            </a: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a:fillRect/>
            </a:stretch>
          </p:blipFill>
          <p:spPr>
            <a:xfrm rot="16200000">
              <a:off x="3997278" y="2133274"/>
              <a:ext cx="4789573" cy="5468930"/>
            </a:xfrm>
            <a:prstGeom prst="rect">
              <a:avLst/>
            </a:prstGeom>
          </p:spPr>
        </p:pic>
        <p:sp>
          <p:nvSpPr>
            <p:cNvPr id="28" name="TextBox 27"/>
            <p:cNvSpPr txBox="1"/>
            <p:nvPr/>
          </p:nvSpPr>
          <p:spPr>
            <a:xfrm>
              <a:off x="4781550" y="3971926"/>
              <a:ext cx="371474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Xăng</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dầu</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ăn</a:t>
              </a:r>
              <a:r>
                <a:rPr lang="en-US" sz="5400" b="1" dirty="0">
                  <a:solidFill>
                    <a:srgbClr val="44546A">
                      <a:lumMod val="75000"/>
                    </a:srgbClr>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a:fillRect/>
          </a:stretch>
        </p:blipFill>
        <p:spPr>
          <a:xfrm>
            <a:off x="7897242" y="3711024"/>
            <a:ext cx="2857154" cy="2798845"/>
          </a:xfrm>
          <a:prstGeom prst="rect">
            <a:avLst/>
          </a:prstGeom>
        </p:spPr>
      </p:pic>
      <p:sp>
        <p:nvSpPr>
          <p:cNvPr id="9" name="Arrow: Striped Right 8">
            <a:hlinkClick r:id="rId10" action="ppaction://hlinksldjump"/>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a:fillRect/>
          </a:stretch>
        </p:blipFill>
        <p:spPr>
          <a:xfrm>
            <a:off x="-126704" y="0"/>
            <a:ext cx="12445408" cy="6858000"/>
          </a:xfrm>
          <a:prstGeom prst="rect">
            <a:avLst/>
          </a:prstGeom>
        </p:spPr>
      </p:pic>
      <p:pic>
        <p:nvPicPr>
          <p:cNvPr id="4" name="Picture 3"/>
          <p:cNvPicPr>
            <a:picLocks noChangeAspect="1"/>
          </p:cNvPicPr>
          <p:nvPr/>
        </p:nvPicPr>
        <p:blipFill>
          <a:blip r:embed="rId5"/>
          <a:stretch>
            <a:fillRect/>
          </a:stretch>
        </p:blipFill>
        <p:spPr>
          <a:xfrm>
            <a:off x="1477899" y="228600"/>
            <a:ext cx="10131552" cy="6858000"/>
          </a:xfrm>
          <a:prstGeom prst="rect">
            <a:avLst/>
          </a:prstGeom>
        </p:spPr>
      </p:pic>
      <p:sp>
        <p:nvSpPr>
          <p:cNvPr id="5" name="TextBox 4"/>
          <p:cNvSpPr txBox="1"/>
          <p:nvPr/>
        </p:nvSpPr>
        <p:spPr>
          <a:xfrm rot="21351650">
            <a:off x="1981200" y="1139220"/>
            <a:ext cx="5229225" cy="1569660"/>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2. </a:t>
            </a:r>
            <a:r>
              <a:rPr lang="en-US" sz="4800" b="1" dirty="0" err="1">
                <a:latin typeface="Cambria" panose="02040503050406030204" pitchFamily="18" charset="0"/>
                <a:ea typeface="Cambria" panose="02040503050406030204" pitchFamily="18" charset="0"/>
              </a:rPr>
              <a:t>Vận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nước</a:t>
            </a:r>
            <a:endParaRPr lang="en-US" sz="4800" b="1" dirty="0">
              <a:latin typeface="Cambria" panose="02040503050406030204" pitchFamily="18" charset="0"/>
              <a:ea typeface="Cambria" panose="02040503050406030204" pitchFamily="18" charset="0"/>
            </a:endParaRPr>
          </a:p>
        </p:txBody>
      </p:sp>
      <p:pic>
        <p:nvPicPr>
          <p:cNvPr id="6" name="Picture 5" descr="A picture containing shape&#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p:cNvSpPr/>
          <p:nvPr/>
        </p:nvSpPr>
        <p:spPr>
          <a:xfrm>
            <a:off x="645110" y="2038350"/>
            <a:ext cx="10901779" cy="4667250"/>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p:cNvGrpSpPr/>
          <p:nvPr/>
        </p:nvGrpSpPr>
        <p:grpSpPr>
          <a:xfrm>
            <a:off x="72160" y="211605"/>
            <a:ext cx="11910291" cy="1654237"/>
            <a:chOff x="889206" y="218253"/>
            <a:chExt cx="11910291" cy="1654237"/>
          </a:xfrm>
        </p:grpSpPr>
        <p:grpSp>
          <p:nvGrpSpPr>
            <p:cNvPr id="40" name="Group 39"/>
            <p:cNvGrpSpPr/>
            <p:nvPr/>
          </p:nvGrpSpPr>
          <p:grpSpPr>
            <a:xfrm>
              <a:off x="1319648" y="218253"/>
              <a:ext cx="11479849" cy="1654237"/>
              <a:chOff x="6719591" y="2584561"/>
              <a:chExt cx="6384298" cy="2408062"/>
            </a:xfrm>
          </p:grpSpPr>
          <p:sp>
            <p:nvSpPr>
              <p:cNvPr id="41" name="Rectangle: Rounded Corners 40"/>
              <p:cNvSpPr/>
              <p:nvPr/>
            </p:nvSpPr>
            <p:spPr>
              <a:xfrm>
                <a:off x="6719591" y="2584561"/>
                <a:ext cx="6384298" cy="2354141"/>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p:cNvSpPr txBox="1"/>
              <p:nvPr/>
            </p:nvSpPr>
            <p:spPr>
              <a:xfrm>
                <a:off x="6842335" y="2707679"/>
                <a:ext cx="6250959" cy="2284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5 và cho biết ở mỗi hình con người đã vận dụng tính chất nào của nước: Thấm qua một số vật; Chảy từ cao xuống thấp; Hoà tan một số chất; Chảy lan ra khắp mọi phía.</a:t>
                </a:r>
              </a:p>
            </p:txBody>
          </p:sp>
        </p:gr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7"/>
          <a:stretch>
            <a:fillRect/>
          </a:stretch>
        </p:blipFill>
        <p:spPr>
          <a:xfrm>
            <a:off x="1571625" y="2219325"/>
            <a:ext cx="9048750"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TotalTime>
  <Words>701</Words>
  <Application>Microsoft Office PowerPoint</Application>
  <PresentationFormat>Widescreen</PresentationFormat>
  <Paragraphs>83</Paragraphs>
  <Slides>34</Slides>
  <Notes>31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#9Slide07 Altus</vt:lpstr>
      <vt:lpstr>#9Slide07 HoneyCream</vt:lpstr>
      <vt:lpstr>#9Slide07 IcielStormtrooper</vt:lpstr>
      <vt:lpstr>Arial</vt:lpstr>
      <vt:lpstr>Calibri</vt:lpstr>
      <vt:lpstr>Cambria</vt:lpstr>
      <vt:lpstr>Georgia</vt:lpstr>
      <vt:lpstr>SVN-SAF</vt:lpstr>
      <vt:lpstr>Times New Roman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Phí Thị Lan Hương</cp:lastModifiedBy>
  <cp:revision>39</cp:revision>
  <dcterms:created xsi:type="dcterms:W3CDTF">2023-06-18T07:54:00Z</dcterms:created>
  <dcterms:modified xsi:type="dcterms:W3CDTF">2025-04-13T06:32:36Z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5A213C88B32D40D6812C20868D95D566</vt:lpwstr>
  </property>
  <property fmtid="{D5CDD505-2E9C-101B-9397-08002B2CF9AE}" pid="3" name="KSOProductBuildVer">
    <vt:lpwstr>1033-11.2.0.11537</vt:lpwstr>
  </property>
</Properties>
</file>