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90" r:id="rId3"/>
    <p:sldId id="453" r:id="rId4"/>
    <p:sldId id="291" r:id="rId5"/>
    <p:sldId id="288" r:id="rId6"/>
    <p:sldId id="296" r:id="rId7"/>
    <p:sldId id="292" r:id="rId8"/>
    <p:sldId id="454" r:id="rId9"/>
    <p:sldId id="455" r:id="rId10"/>
    <p:sldId id="456" r:id="rId11"/>
    <p:sldId id="457" r:id="rId12"/>
    <p:sldId id="458" r:id="rId13"/>
    <p:sldId id="459" r:id="rId14"/>
    <p:sldId id="460" r:id="rId15"/>
    <p:sldId id="297" r:id="rId16"/>
    <p:sldId id="461" r:id="rId17"/>
    <p:sldId id="298" r:id="rId18"/>
    <p:sldId id="462" r:id="rId19"/>
    <p:sldId id="299" r:id="rId20"/>
    <p:sldId id="257" r:id="rId21"/>
    <p:sldId id="258" r:id="rId22"/>
    <p:sldId id="260" r:id="rId23"/>
    <p:sldId id="261" r:id="rId24"/>
    <p:sldId id="262" r:id="rId25"/>
    <p:sldId id="44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57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5B3B5-6A73-4699-BDE3-FD187C24E3BB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3B580-A243-4A07-905A-BC0C44A61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2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B580-A243-4A07-905A-BC0C44A61D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60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056B7-353F-4605-A0A2-46AB4DCF18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7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B580-A243-4A07-905A-BC0C44A61D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9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16E3A-085F-465D-BEC3-4E6332DE14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1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4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85278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54444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7588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51935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49443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73671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00532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03465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07147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800483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33658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37389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84868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52725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11251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3853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466799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69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89098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78700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309902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343362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01493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445644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550360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448570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5904128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51000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8824379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99015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048076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84664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04534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53A9D82-C952-4331-60F5-59DF8E2D44BA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05" y="8075696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686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2" r:id="rId31"/>
    <p:sldLayoutId id="2147483693" r:id="rId32"/>
    <p:sldLayoutId id="2147483694" r:id="rId3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8.jpeg"/><Relationship Id="rId7" Type="http://schemas.openxmlformats.org/officeDocument/2006/relationships/slide" Target="slide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10" Type="http://schemas.openxmlformats.org/officeDocument/2006/relationships/image" Target="../media/image29.png"/><Relationship Id="rId4" Type="http://schemas.openxmlformats.org/officeDocument/2006/relationships/hyperlink" Target="https://pxhere.com/vi/photo/387371" TargetMode="External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slide" Target="slide20.xml"/><Relationship Id="rId4" Type="http://schemas.openxmlformats.org/officeDocument/2006/relationships/hyperlink" Target="https://creativecommons.org/licenses/by-nc/3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slide" Target="slide20.xml"/><Relationship Id="rId4" Type="http://schemas.openxmlformats.org/officeDocument/2006/relationships/hyperlink" Target="https://creativecommons.org/licenses/by-nc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slide" Target="slide20.xml"/><Relationship Id="rId4" Type="http://schemas.openxmlformats.org/officeDocument/2006/relationships/hyperlink" Target="https://creativecommons.org/licenses/by-nc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slide" Target="slide20.xml"/><Relationship Id="rId4" Type="http://schemas.openxmlformats.org/officeDocument/2006/relationships/hyperlink" Target="https://creativecommons.org/licenses/by-nc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ushrooms next to a tree stump&#10;&#10;Description automatically generated">
            <a:extLst>
              <a:ext uri="{FF2B5EF4-FFF2-40B4-BE49-F238E27FC236}">
                <a16:creationId xmlns:a16="http://schemas.microsoft.com/office/drawing/2014/main" id="{806580D6-FFAA-47D6-8014-618FABED8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114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262686-D533-2DAC-F945-F6948C7CBDA8}"/>
              </a:ext>
            </a:extLst>
          </p:cNvPr>
          <p:cNvSpPr/>
          <p:nvPr/>
        </p:nvSpPr>
        <p:spPr>
          <a:xfrm>
            <a:off x="1238250" y="-1"/>
            <a:ext cx="9629775" cy="6368143"/>
          </a:xfrm>
          <a:prstGeom prst="roundRect">
            <a:avLst>
              <a:gd name="adj" fmla="val 11731"/>
            </a:avLst>
          </a:prstGeom>
          <a:solidFill>
            <a:schemeClr val="bg1">
              <a:alpha val="8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8ECD5E-E5B3-1244-2F76-66B0FDED3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305" y="1348070"/>
            <a:ext cx="3889585" cy="12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EFE361-AD46-63F7-2874-1F9F440F7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94" y="3031899"/>
            <a:ext cx="9815411" cy="22801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561B0-F5EA-2D76-F0FF-C4025522B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530" y="2820501"/>
            <a:ext cx="2213040" cy="969348"/>
          </a:xfrm>
          <a:prstGeom prst="rect">
            <a:avLst/>
          </a:prstGeom>
        </p:spPr>
      </p:pic>
      <p:sp>
        <p:nvSpPr>
          <p:cNvPr id="2" name="文本框 21">
            <a:extLst>
              <a:ext uri="{FF2B5EF4-FFF2-40B4-BE49-F238E27FC236}">
                <a16:creationId xmlns:a16="http://schemas.microsoft.com/office/drawing/2014/main" id="{1E4F3AF7-30FD-08AC-E3B6-E3CD5F696429}"/>
              </a:ext>
            </a:extLst>
          </p:cNvPr>
          <p:cNvSpPr txBox="1"/>
          <p:nvPr/>
        </p:nvSpPr>
        <p:spPr>
          <a:xfrm>
            <a:off x="1747385" y="242723"/>
            <a:ext cx="8611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PHÒNG GD VÀ ĐT QUẬN HỒNG BÀNG</a:t>
            </a:r>
          </a:p>
          <a:p>
            <a:pPr algn="ctr"/>
            <a:r>
              <a:rPr lang="en-US" altLang="zh-CN" sz="2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TRƯỜNG TIỂU HỌC AN HỒNG</a:t>
            </a:r>
            <a:endParaRPr lang="zh-CN" altLang="en-US" sz="2000" b="1" dirty="0">
              <a:ln w="12700">
                <a:noFill/>
              </a:ln>
              <a:solidFill>
                <a:srgbClr val="002060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79A5E-DA02-EF64-E62E-17BCFE0FAF0E}"/>
              </a:ext>
            </a:extLst>
          </p:cNvPr>
          <p:cNvSpPr txBox="1"/>
          <p:nvPr/>
        </p:nvSpPr>
        <p:spPr>
          <a:xfrm>
            <a:off x="2933874" y="5286364"/>
            <a:ext cx="6744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Mai</a:t>
            </a:r>
          </a:p>
        </p:txBody>
      </p:sp>
    </p:spTree>
    <p:extLst>
      <p:ext uri="{BB962C8B-B14F-4D97-AF65-F5344CB8AC3E}">
        <p14:creationId xmlns:p14="http://schemas.microsoft.com/office/powerpoint/2010/main" val="649957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686300" y="1938802"/>
            <a:ext cx="6362700" cy="2800767"/>
          </a:xfrm>
          <a:custGeom>
            <a:avLst/>
            <a:gdLst>
              <a:gd name="connsiteX0" fmla="*/ 0 w 6362700"/>
              <a:gd name="connsiteY0" fmla="*/ 0 h 2800767"/>
              <a:gd name="connsiteX1" fmla="*/ 6362700 w 6362700"/>
              <a:gd name="connsiteY1" fmla="*/ 0 h 2800767"/>
              <a:gd name="connsiteX2" fmla="*/ 6362700 w 6362700"/>
              <a:gd name="connsiteY2" fmla="*/ 2800767 h 2800767"/>
              <a:gd name="connsiteX3" fmla="*/ 0 w 6362700"/>
              <a:gd name="connsiteY3" fmla="*/ 2800767 h 2800767"/>
              <a:gd name="connsiteX4" fmla="*/ 0 w 6362700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800767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824835"/>
                  <a:pt x="6318940" y="1838800"/>
                  <a:pt x="6362700" y="2800767"/>
                </a:cubicBezTo>
                <a:cubicBezTo>
                  <a:pt x="5476603" y="2636006"/>
                  <a:pt x="2699412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6362700" h="2800767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576155"/>
                  <a:pt x="6261524" y="1970127"/>
                  <a:pt x="6362700" y="2800767"/>
                </a:cubicBezTo>
                <a:cubicBezTo>
                  <a:pt x="5292456" y="2654907"/>
                  <a:pt x="2711728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sò: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 mọc thành chùm, gồm nhiều tai nấm xen kẽ nhau như bậc thang, có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FE84F-6D5D-9C3C-CBC4-887606062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2009776"/>
            <a:ext cx="3748935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77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686300" y="2234077"/>
            <a:ext cx="6362700" cy="2123658"/>
          </a:xfrm>
          <a:custGeom>
            <a:avLst/>
            <a:gdLst>
              <a:gd name="connsiteX0" fmla="*/ 0 w 6362700"/>
              <a:gd name="connsiteY0" fmla="*/ 0 h 2123658"/>
              <a:gd name="connsiteX1" fmla="*/ 6362700 w 6362700"/>
              <a:gd name="connsiteY1" fmla="*/ 0 h 2123658"/>
              <a:gd name="connsiteX2" fmla="*/ 6362700 w 6362700"/>
              <a:gd name="connsiteY2" fmla="*/ 2123658 h 2123658"/>
              <a:gd name="connsiteX3" fmla="*/ 0 w 6362700"/>
              <a:gd name="connsiteY3" fmla="*/ 2123658 h 2123658"/>
              <a:gd name="connsiteX4" fmla="*/ 0 w 6362700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123658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461505"/>
                  <a:pt x="6318940" y="1389397"/>
                  <a:pt x="6362700" y="2123658"/>
                </a:cubicBezTo>
                <a:cubicBezTo>
                  <a:pt x="5476603" y="1958897"/>
                  <a:pt x="2699412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362700" h="2123658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976229"/>
                  <a:pt x="6261524" y="1422122"/>
                  <a:pt x="6362700" y="2123658"/>
                </a:cubicBezTo>
                <a:cubicBezTo>
                  <a:pt x="5292456" y="1977798"/>
                  <a:pt x="2711728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kim châm: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nấm nhỏ, thân nấm dài nhỏ, có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14B1F-C0A6-F86B-309A-F69CFC50B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2038350"/>
            <a:ext cx="36287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88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686299" y="2567345"/>
            <a:ext cx="6791325" cy="1446550"/>
          </a:xfrm>
          <a:custGeom>
            <a:avLst/>
            <a:gdLst>
              <a:gd name="connsiteX0" fmla="*/ 0 w 6791325"/>
              <a:gd name="connsiteY0" fmla="*/ 0 h 1446550"/>
              <a:gd name="connsiteX1" fmla="*/ 6791325 w 6791325"/>
              <a:gd name="connsiteY1" fmla="*/ 0 h 1446550"/>
              <a:gd name="connsiteX2" fmla="*/ 6791325 w 6791325"/>
              <a:gd name="connsiteY2" fmla="*/ 1446550 h 1446550"/>
              <a:gd name="connsiteX3" fmla="*/ 0 w 6791325"/>
              <a:gd name="connsiteY3" fmla="*/ 1446550 h 1446550"/>
              <a:gd name="connsiteX4" fmla="*/ 0 w 6791325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1325" h="1446550" fill="none" extrusionOk="0">
                <a:moveTo>
                  <a:pt x="0" y="0"/>
                </a:moveTo>
                <a:cubicBezTo>
                  <a:pt x="2510698" y="5222"/>
                  <a:pt x="5551123" y="24918"/>
                  <a:pt x="6791325" y="0"/>
                </a:cubicBezTo>
                <a:cubicBezTo>
                  <a:pt x="6702067" y="169848"/>
                  <a:pt x="6827112" y="914679"/>
                  <a:pt x="6791325" y="1446550"/>
                </a:cubicBezTo>
                <a:cubicBezTo>
                  <a:pt x="5698465" y="1281789"/>
                  <a:pt x="726732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6791325" h="1446550" stroke="0" extrusionOk="0">
                <a:moveTo>
                  <a:pt x="0" y="0"/>
                </a:moveTo>
                <a:cubicBezTo>
                  <a:pt x="2508680" y="11849"/>
                  <a:pt x="4523670" y="-161459"/>
                  <a:pt x="6791325" y="0"/>
                </a:cubicBezTo>
                <a:cubicBezTo>
                  <a:pt x="6788048" y="353962"/>
                  <a:pt x="6866986" y="871797"/>
                  <a:pt x="6791325" y="1446550"/>
                </a:cubicBezTo>
                <a:cubicBezTo>
                  <a:pt x="4500896" y="1300690"/>
                  <a:pt x="2415443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hương: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dạng như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ô, màu nâu nhạt.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8A4CF-B794-80A2-4052-D313C41EE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" y="2152650"/>
            <a:ext cx="3859213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04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52074" y="127011"/>
            <a:ext cx="11156345" cy="1485796"/>
            <a:chOff x="5569152" y="4815954"/>
            <a:chExt cx="11156345" cy="14857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EF5B12-C69F-007A-390A-3170B82546BA}"/>
                </a:ext>
              </a:extLst>
            </p:cNvPr>
            <p:cNvGrpSpPr/>
            <p:nvPr/>
          </p:nvGrpSpPr>
          <p:grpSpPr>
            <a:xfrm>
              <a:off x="5569152" y="4815954"/>
              <a:ext cx="11122891" cy="1356101"/>
              <a:chOff x="7698203" y="4402256"/>
              <a:chExt cx="10328198" cy="1356101"/>
            </a:xfrm>
          </p:grpSpPr>
          <p:sp>
            <p:nvSpPr>
              <p:cNvPr id="9" name="Flowchart: Manual Input 8">
                <a:extLst>
                  <a:ext uri="{FF2B5EF4-FFF2-40B4-BE49-F238E27FC236}">
                    <a16:creationId xmlns:a16="http://schemas.microsoft.com/office/drawing/2014/main" id="{FC8235E1-C251-C790-44BD-1977B79D8926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10056108" cy="1073265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73B7BBB-5610-01C4-E85B-CAB1AF872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6044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 nêu tên một số nấm ăn khác và chia sẻ với bạn theo sơ đồ gợi ý bên.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FC156EF-5750-9555-B785-6339EB783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820" y="1966226"/>
            <a:ext cx="5965139" cy="37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57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704DB9A-EB54-19E6-9542-5C816159DBCE}"/>
              </a:ext>
            </a:extLst>
          </p:cNvPr>
          <p:cNvSpPr/>
          <p:nvPr/>
        </p:nvSpPr>
        <p:spPr>
          <a:xfrm>
            <a:off x="4724400" y="2924175"/>
            <a:ext cx="2352675" cy="1781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Nấm</a:t>
            </a:r>
            <a:r>
              <a:rPr lang="en-US" sz="4000" dirty="0"/>
              <a:t> </a:t>
            </a:r>
            <a:r>
              <a:rPr lang="en-US" sz="4000" dirty="0" err="1"/>
              <a:t>mỡ</a:t>
            </a:r>
            <a:endParaRPr lang="en-US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71E68C-F57A-3052-00BA-BAA3EC81F749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5900738" y="2390775"/>
            <a:ext cx="0" cy="5334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AEE6DF2-D04B-2A2F-271A-3B3A6D69F0A0}"/>
              </a:ext>
            </a:extLst>
          </p:cNvPr>
          <p:cNvSpPr/>
          <p:nvPr/>
        </p:nvSpPr>
        <p:spPr>
          <a:xfrm>
            <a:off x="4772025" y="619125"/>
            <a:ext cx="2247900" cy="17811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tròn</a:t>
            </a:r>
            <a:r>
              <a:rPr lang="en-US" sz="2800" dirty="0">
                <a:solidFill>
                  <a:srgbClr val="002060"/>
                </a:solidFill>
              </a:rPr>
              <a:t> to, </a:t>
            </a:r>
            <a:r>
              <a:rPr lang="en-US" sz="2800" dirty="0" err="1">
                <a:solidFill>
                  <a:srgbClr val="002060"/>
                </a:solidFill>
              </a:rPr>
              <a:t>thân</a:t>
            </a:r>
            <a:r>
              <a:rPr lang="en-US" sz="2800" dirty="0">
                <a:solidFill>
                  <a:srgbClr val="002060"/>
                </a:solidFill>
              </a:rPr>
              <a:t> 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3994C0-FCD6-966E-6B76-AC8FDCBFF41F}"/>
              </a:ext>
            </a:extLst>
          </p:cNvPr>
          <p:cNvCxnSpPr>
            <a:cxnSpLocks/>
          </p:cNvCxnSpPr>
          <p:nvPr/>
        </p:nvCxnSpPr>
        <p:spPr>
          <a:xfrm flipH="1">
            <a:off x="4195763" y="4152900"/>
            <a:ext cx="604837" cy="4857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B56B0F4-2D58-F066-CA5B-20EE451AC8DE}"/>
              </a:ext>
            </a:extLst>
          </p:cNvPr>
          <p:cNvSpPr/>
          <p:nvPr/>
        </p:nvSpPr>
        <p:spPr>
          <a:xfrm>
            <a:off x="1981200" y="4181475"/>
            <a:ext cx="2352675" cy="17811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Đồng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cỏ</a:t>
            </a:r>
            <a:endParaRPr lang="en-US" sz="2800" dirty="0">
              <a:solidFill>
                <a:srgbClr val="00206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6F764E-D3F8-68EA-791A-A81E69AAE0E8}"/>
              </a:ext>
            </a:extLst>
          </p:cNvPr>
          <p:cNvCxnSpPr>
            <a:cxnSpLocks/>
          </p:cNvCxnSpPr>
          <p:nvPr/>
        </p:nvCxnSpPr>
        <p:spPr>
          <a:xfrm>
            <a:off x="7000875" y="4162425"/>
            <a:ext cx="619125" cy="6096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E0EBEDA-680E-ABE4-DA75-F1A56E889ACB}"/>
              </a:ext>
            </a:extLst>
          </p:cNvPr>
          <p:cNvSpPr/>
          <p:nvPr/>
        </p:nvSpPr>
        <p:spPr>
          <a:xfrm>
            <a:off x="7458075" y="4295775"/>
            <a:ext cx="2352675" cy="17811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trắng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3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872E1362-3E5A-0371-0B09-B2EF439B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896" y="1045280"/>
            <a:ext cx="975440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tên một số nấm em đã được ăn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FEA08-8F6B-1BB6-2324-9AF97F803C75}"/>
              </a:ext>
            </a:extLst>
          </p:cNvPr>
          <p:cNvSpPr txBox="1"/>
          <p:nvPr/>
        </p:nvSpPr>
        <p:spPr>
          <a:xfrm>
            <a:off x="2243506" y="2811201"/>
            <a:ext cx="8949631" cy="1938992"/>
          </a:xfrm>
          <a:custGeom>
            <a:avLst/>
            <a:gdLst>
              <a:gd name="connsiteX0" fmla="*/ 0 w 8949631"/>
              <a:gd name="connsiteY0" fmla="*/ 0 h 1938992"/>
              <a:gd name="connsiteX1" fmla="*/ 8949631 w 8949631"/>
              <a:gd name="connsiteY1" fmla="*/ 0 h 1938992"/>
              <a:gd name="connsiteX2" fmla="*/ 8949631 w 8949631"/>
              <a:gd name="connsiteY2" fmla="*/ 1938992 h 1938992"/>
              <a:gd name="connsiteX3" fmla="*/ 0 w 8949631"/>
              <a:gd name="connsiteY3" fmla="*/ 1938992 h 1938992"/>
              <a:gd name="connsiteX4" fmla="*/ 0 w 8949631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9631" h="1938992" fill="none" extrusionOk="0">
                <a:moveTo>
                  <a:pt x="0" y="0"/>
                </a:moveTo>
                <a:cubicBezTo>
                  <a:pt x="3581328" y="5222"/>
                  <a:pt x="5324968" y="24918"/>
                  <a:pt x="8949631" y="0"/>
                </a:cubicBezTo>
                <a:cubicBezTo>
                  <a:pt x="8788386" y="738305"/>
                  <a:pt x="8905871" y="1407801"/>
                  <a:pt x="8949631" y="1938992"/>
                </a:cubicBezTo>
                <a:cubicBezTo>
                  <a:pt x="7436663" y="1774231"/>
                  <a:pt x="4164690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949631" h="1938992" stroke="0" extrusionOk="0">
                <a:moveTo>
                  <a:pt x="0" y="0"/>
                </a:moveTo>
                <a:cubicBezTo>
                  <a:pt x="1318866" y="11849"/>
                  <a:pt x="6530415" y="-161459"/>
                  <a:pt x="8949631" y="0"/>
                </a:cubicBezTo>
                <a:cubicBezTo>
                  <a:pt x="8952761" y="920782"/>
                  <a:pt x="8848455" y="1107979"/>
                  <a:pt x="8949631" y="1938992"/>
                </a:cubicBezTo>
                <a:cubicBezTo>
                  <a:pt x="4585242" y="1793132"/>
                  <a:pt x="3195561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nấm đùi gà, nấm tai mèo, nấm hương, nấm kim châm, nấm bào ngư, nấm đông trùng hạ thảo…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reeform: Shape 34">
            <a:extLst>
              <a:ext uri="{FF2B5EF4-FFF2-40B4-BE49-F238E27FC236}">
                <a16:creationId xmlns:a16="http://schemas.microsoft.com/office/drawing/2014/main" id="{AFDBA029-369E-67AA-DE18-B9DE3F820210}"/>
              </a:ext>
            </a:extLst>
          </p:cNvPr>
          <p:cNvSpPr/>
          <p:nvPr/>
        </p:nvSpPr>
        <p:spPr>
          <a:xfrm>
            <a:off x="1450790" y="1861048"/>
            <a:ext cx="1119009" cy="84600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13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BA09C3-3A49-9B5D-431C-594DA14B7D85}"/>
              </a:ext>
            </a:extLst>
          </p:cNvPr>
          <p:cNvSpPr txBox="1"/>
          <p:nvPr/>
        </p:nvSpPr>
        <p:spPr>
          <a:xfrm>
            <a:off x="895350" y="676275"/>
            <a:ext cx="10448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xác định tên của các loại nấm ăn ở hình 3, dựa vào các cụm từ gợi ý sau: </a:t>
            </a:r>
            <a:r>
              <a:rPr lang="vi-VN" sz="3200" b="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nấm mỡ, nấm đùi gà, nấm rơm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231B0-9301-AF75-F832-CFB6CA381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2" y="1995487"/>
            <a:ext cx="5838668" cy="4119563"/>
          </a:xfrm>
          <a:prstGeom prst="rect">
            <a:avLst/>
          </a:prstGeom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7D9DE394-543A-6723-8B45-CDA4880DF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22" y="2845505"/>
            <a:ext cx="310595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gà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D09929F7-0C22-C2E9-0B4B-91B2F2169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25" y="2950280"/>
            <a:ext cx="277177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rơm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8255F2C7-1ED2-2046-1440-DE627F1F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5817305"/>
            <a:ext cx="277177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mỡ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45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EED949-7E89-B349-7670-A8BCBC57BDA2}"/>
              </a:ext>
            </a:extLst>
          </p:cNvPr>
          <p:cNvGrpSpPr/>
          <p:nvPr/>
        </p:nvGrpSpPr>
        <p:grpSpPr>
          <a:xfrm>
            <a:off x="284341" y="260363"/>
            <a:ext cx="4173124" cy="980933"/>
            <a:chOff x="5569152" y="4815954"/>
            <a:chExt cx="3712040" cy="98093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83B51C1-6A9F-E9F2-5C5E-9B53B569F802}"/>
                </a:ext>
              </a:extLst>
            </p:cNvPr>
            <p:cNvGrpSpPr/>
            <p:nvPr/>
          </p:nvGrpSpPr>
          <p:grpSpPr>
            <a:xfrm>
              <a:off x="5569152" y="4815954"/>
              <a:ext cx="3438370" cy="980933"/>
              <a:chOff x="7698203" y="4402256"/>
              <a:chExt cx="3192710" cy="980933"/>
            </a:xfrm>
          </p:grpSpPr>
          <p:sp>
            <p:nvSpPr>
              <p:cNvPr id="16" name="Flowchart: Manual Input 15">
                <a:extLst>
                  <a:ext uri="{FF2B5EF4-FFF2-40B4-BE49-F238E27FC236}">
                    <a16:creationId xmlns:a16="http://schemas.microsoft.com/office/drawing/2014/main" id="{C3522872-0431-FA21-B962-0170606D670C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2920620" cy="631847"/>
              </a:xfrm>
              <a:prstGeom prst="flowChartManualInpu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3D06BE3-695C-66C3-E0A4-3739C5C29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5F1068-9FBC-1A61-E44B-C006323BF31D}"/>
                </a:ext>
              </a:extLst>
            </p:cNvPr>
            <p:cNvSpPr txBox="1"/>
            <p:nvPr/>
          </p:nvSpPr>
          <p:spPr>
            <a:xfrm>
              <a:off x="6258212" y="5070296"/>
              <a:ext cx="30229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91BEAF2-20D5-D3BB-0662-06B859229FC2}"/>
              </a:ext>
            </a:extLst>
          </p:cNvPr>
          <p:cNvSpPr txBox="1"/>
          <p:nvPr/>
        </p:nvSpPr>
        <p:spPr>
          <a:xfrm>
            <a:off x="503793" y="1621775"/>
            <a:ext cx="60684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nấm được sử dụng làm thuốc trong y học cổ truyền như nấm linh chi, nấm đông trùng hạ thảo (hình 4),... Các nấm quý 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tăng cường sức khoẻ 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 trợ điều trị một số bệnh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con người.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571E5-A0CC-A675-F786-AE3CBB24D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1819275"/>
            <a:ext cx="48863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87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ấm Linh Chi">
            <a:hlinkClick r:id="" action="ppaction://media"/>
            <a:extLst>
              <a:ext uri="{FF2B5EF4-FFF2-40B4-BE49-F238E27FC236}">
                <a16:creationId xmlns:a16="http://schemas.microsoft.com/office/drawing/2014/main" id="{1D61F7EC-CC45-3BB3-381B-E5BBB0C82D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0722"/>
            <a:ext cx="12251362" cy="70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25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F56A8-F494-7424-83DC-1B29C7DE1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383" y="1368373"/>
            <a:ext cx="6712278" cy="4121253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F8EE86B7-D349-8EF6-DCD5-B789AAC6D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60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DF0AD-9BCD-13B8-6ED3-692253171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249" y="1525657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85CEE55A-E630-B898-7A64-DCFF62EAA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7744C1-E375-0659-BD7F-39EB819475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87172" y="1966000"/>
            <a:ext cx="6238118" cy="4158745"/>
          </a:xfrm>
          <a:prstGeom prst="rect">
            <a:avLst/>
          </a:prstGeom>
        </p:spPr>
      </p:pic>
      <p:sp>
        <p:nvSpPr>
          <p:cNvPr id="41" name="Rectangle 40">
            <a:hlinkClick r:id="rId5" action="ppaction://hlinksldjump"/>
            <a:extLst>
              <a:ext uri="{FF2B5EF4-FFF2-40B4-BE49-F238E27FC236}">
                <a16:creationId xmlns:a16="http://schemas.microsoft.com/office/drawing/2014/main" id="{BE86CA88-022E-97A2-0693-432809F009AD}"/>
              </a:ext>
            </a:extLst>
          </p:cNvPr>
          <p:cNvSpPr/>
          <p:nvPr/>
        </p:nvSpPr>
        <p:spPr>
          <a:xfrm>
            <a:off x="7042801" y="1956324"/>
            <a:ext cx="3188262" cy="211224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3" name="Rectangle 42">
            <a:hlinkClick r:id="rId6" action="ppaction://hlinksldjump"/>
            <a:extLst>
              <a:ext uri="{FF2B5EF4-FFF2-40B4-BE49-F238E27FC236}">
                <a16:creationId xmlns:a16="http://schemas.microsoft.com/office/drawing/2014/main" id="{98EE3CCC-3EBF-C8DA-9622-695F9C877FC5}"/>
              </a:ext>
            </a:extLst>
          </p:cNvPr>
          <p:cNvSpPr/>
          <p:nvPr/>
        </p:nvSpPr>
        <p:spPr>
          <a:xfrm>
            <a:off x="7078894" y="4069616"/>
            <a:ext cx="3154301" cy="210402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5" name="Rectangle 44">
            <a:hlinkClick r:id="rId7" action="ppaction://hlinksldjump"/>
            <a:extLst>
              <a:ext uri="{FF2B5EF4-FFF2-40B4-BE49-F238E27FC236}">
                <a16:creationId xmlns:a16="http://schemas.microsoft.com/office/drawing/2014/main" id="{D7FBE6A8-2BB9-FFA4-D01A-429C89033916}"/>
              </a:ext>
            </a:extLst>
          </p:cNvPr>
          <p:cNvSpPr/>
          <p:nvPr/>
        </p:nvSpPr>
        <p:spPr>
          <a:xfrm>
            <a:off x="3881331" y="4059283"/>
            <a:ext cx="3188262" cy="213603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8" name="Arrow: Striped Right 47">
            <a:hlinkClick r:id="rId8" action="ppaction://hlinksldjump"/>
            <a:extLst>
              <a:ext uri="{FF2B5EF4-FFF2-40B4-BE49-F238E27FC236}">
                <a16:creationId xmlns:a16="http://schemas.microsoft.com/office/drawing/2014/main" id="{8DECBD31-9B91-1FF8-2F19-E4BC4011E227}"/>
              </a:ext>
            </a:extLst>
          </p:cNvPr>
          <p:cNvSpPr/>
          <p:nvPr/>
        </p:nvSpPr>
        <p:spPr>
          <a:xfrm>
            <a:off x="10930164" y="5616218"/>
            <a:ext cx="1000125" cy="1019175"/>
          </a:xfrm>
          <a:prstGeom prst="stripedRightArrow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83F8BA-C60C-BDFD-C82A-0C9011AFD37C}"/>
              </a:ext>
            </a:extLst>
          </p:cNvPr>
          <p:cNvSpPr/>
          <p:nvPr/>
        </p:nvSpPr>
        <p:spPr>
          <a:xfrm>
            <a:off x="4197096" y="146440"/>
            <a:ext cx="5687568" cy="13086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 CỬA BÍ MẬT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7D57FB-BFDD-863A-CE22-D9F77A09D0DC}"/>
              </a:ext>
            </a:extLst>
          </p:cNvPr>
          <p:cNvGrpSpPr/>
          <p:nvPr/>
        </p:nvGrpSpPr>
        <p:grpSpPr>
          <a:xfrm>
            <a:off x="246889" y="566928"/>
            <a:ext cx="3160772" cy="6068465"/>
            <a:chOff x="226128" y="1784020"/>
            <a:chExt cx="2119675" cy="4738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2EEC22B-571D-4AB1-810E-6E813C7B2E4C}"/>
                </a:ext>
              </a:extLst>
            </p:cNvPr>
            <p:cNvSpPr/>
            <p:nvPr/>
          </p:nvSpPr>
          <p:spPr>
            <a:xfrm>
              <a:off x="226128" y="2241493"/>
              <a:ext cx="2119675" cy="4280687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Luật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chơi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“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nhìn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ra.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60E8BEC6-AFB5-A296-60F8-CEF2E36B32CF}"/>
                </a:ext>
              </a:extLst>
            </p:cNvPr>
            <p:cNvSpPr/>
            <p:nvPr/>
          </p:nvSpPr>
          <p:spPr>
            <a:xfrm>
              <a:off x="1031332" y="1784020"/>
              <a:ext cx="531243" cy="670560"/>
            </a:xfrm>
            <a:prstGeom prst="star5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hlinkClick r:id="rId9" action="ppaction://hlinksldjump"/>
            <a:extLst>
              <a:ext uri="{FF2B5EF4-FFF2-40B4-BE49-F238E27FC236}">
                <a16:creationId xmlns:a16="http://schemas.microsoft.com/office/drawing/2014/main" id="{66960C9D-3171-9D08-3651-EB5CFB0EB9C8}"/>
              </a:ext>
            </a:extLst>
          </p:cNvPr>
          <p:cNvSpPr/>
          <p:nvPr/>
        </p:nvSpPr>
        <p:spPr>
          <a:xfrm>
            <a:off x="3881330" y="1966598"/>
            <a:ext cx="3188262" cy="20938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0" name="图片 35">
            <a:extLst>
              <a:ext uri="{FF2B5EF4-FFF2-40B4-BE49-F238E27FC236}">
                <a16:creationId xmlns:a16="http://schemas.microsoft.com/office/drawing/2014/main" id="{6E1848E4-0248-42B9-97FE-AE3557045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63" y="70107"/>
            <a:ext cx="1695088" cy="216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51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5" grpId="0" animBg="1"/>
      <p:bldP spid="2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418283" y="223896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sò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1" name="Cloud 10">
            <a:hlinkClick r:id="rId5" action="ppaction://hlinksldjump"/>
            <a:extLst>
              <a:ext uri="{FF2B5EF4-FFF2-40B4-BE49-F238E27FC236}">
                <a16:creationId xmlns:a16="http://schemas.microsoft.com/office/drawing/2014/main" id="{709B602A-A5DE-8D33-4514-FD41A623CFA2}"/>
              </a:ext>
            </a:extLst>
          </p:cNvPr>
          <p:cNvSpPr/>
          <p:nvPr/>
        </p:nvSpPr>
        <p:spPr>
          <a:xfrm>
            <a:off x="10844403" y="5807964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D0E1AB-6A17-AB9C-607A-34DFF1FF07EA}"/>
              </a:ext>
            </a:extLst>
          </p:cNvPr>
          <p:cNvGrpSpPr/>
          <p:nvPr/>
        </p:nvGrpSpPr>
        <p:grpSpPr>
          <a:xfrm>
            <a:off x="2561391" y="1294629"/>
            <a:ext cx="7793101" cy="4879748"/>
            <a:chOff x="2271257" y="1379691"/>
            <a:chExt cx="6926783" cy="40945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178056-2C60-94E4-AEC2-7ACB8ECF0F71}"/>
                </a:ext>
              </a:extLst>
            </p:cNvPr>
            <p:cNvSpPr/>
            <p:nvPr/>
          </p:nvSpPr>
          <p:spPr>
            <a:xfrm>
              <a:off x="2271257" y="1379691"/>
              <a:ext cx="6926783" cy="409457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ixelated game mushroom icon">
              <a:extLst>
                <a:ext uri="{FF2B5EF4-FFF2-40B4-BE49-F238E27FC236}">
                  <a16:creationId xmlns:a16="http://schemas.microsoft.com/office/drawing/2014/main" id="{B76C00BB-82EC-89DA-45FF-584A8764E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810" y="2283975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lus Sign 7">
              <a:extLst>
                <a:ext uri="{FF2B5EF4-FFF2-40B4-BE49-F238E27FC236}">
                  <a16:creationId xmlns:a16="http://schemas.microsoft.com/office/drawing/2014/main" id="{AFC9739D-8896-30A3-AE6D-EA243378698C}"/>
                </a:ext>
              </a:extLst>
            </p:cNvPr>
            <p:cNvSpPr/>
            <p:nvPr/>
          </p:nvSpPr>
          <p:spPr>
            <a:xfrm>
              <a:off x="4814470" y="2594346"/>
              <a:ext cx="1124793" cy="1399922"/>
            </a:xfrm>
            <a:prstGeom prst="mathPl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4" descr="XƯỞNG SẢN XUẤT MÔ HÌNH CON SÒ ĐIỆP BẰNG COMPOSITE">
              <a:extLst>
                <a:ext uri="{FF2B5EF4-FFF2-40B4-BE49-F238E27FC236}">
                  <a16:creationId xmlns:a16="http://schemas.microsoft.com/office/drawing/2014/main" id="{D73F32C6-CDCC-C49C-5333-0D5BFF977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277" y="2450663"/>
              <a:ext cx="2343150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0267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149865" y="913917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A72E9976-33B0-7440-7BD2-919E22CA1DD5}"/>
              </a:ext>
            </a:extLst>
          </p:cNvPr>
          <p:cNvSpPr/>
          <p:nvPr/>
        </p:nvSpPr>
        <p:spPr>
          <a:xfrm>
            <a:off x="10752963" y="5771388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49AB00-0BC7-07F8-AF26-90BAC16AA4EC}"/>
              </a:ext>
            </a:extLst>
          </p:cNvPr>
          <p:cNvGrpSpPr/>
          <p:nvPr/>
        </p:nvGrpSpPr>
        <p:grpSpPr>
          <a:xfrm>
            <a:off x="2880857" y="2138780"/>
            <a:ext cx="6926783" cy="4094570"/>
            <a:chOff x="2271257" y="1379691"/>
            <a:chExt cx="6926783" cy="40945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B4E034-B573-4B98-D6F5-0D94769C0467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FD5E42E-6A92-FCED-0F19-711FB6422019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2" descr="pixelated game mushroom icon">
                <a:extLst>
                  <a:ext uri="{FF2B5EF4-FFF2-40B4-BE49-F238E27FC236}">
                    <a16:creationId xmlns:a16="http://schemas.microsoft.com/office/drawing/2014/main" id="{51F9A869-B84B-8169-933A-9CAC794ED3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Plus Sign 11">
                <a:extLst>
                  <a:ext uri="{FF2B5EF4-FFF2-40B4-BE49-F238E27FC236}">
                    <a16:creationId xmlns:a16="http://schemas.microsoft.com/office/drawing/2014/main" id="{DA46DF8A-1622-E99F-B389-E460A39C21E1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2" descr="Cây nhang (hương) trong tâm thức người Việt | NGUYÊN LIỆU LÀM HƯƠNG">
              <a:extLst>
                <a:ext uri="{FF2B5EF4-FFF2-40B4-BE49-F238E27FC236}">
                  <a16:creationId xmlns:a16="http://schemas.microsoft.com/office/drawing/2014/main" id="{0E11CBCF-D0E8-0A33-1C08-395C6DA39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607" y="1648889"/>
              <a:ext cx="2617766" cy="349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9176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807062" y="426855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45C35398-13A9-217D-25C4-52A59149F369}"/>
              </a:ext>
            </a:extLst>
          </p:cNvPr>
          <p:cNvSpPr/>
          <p:nvPr/>
        </p:nvSpPr>
        <p:spPr>
          <a:xfrm>
            <a:off x="10798683" y="5818442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6EF725-38BA-B1E9-0C46-3A6CA9B7D196}"/>
              </a:ext>
            </a:extLst>
          </p:cNvPr>
          <p:cNvGrpSpPr/>
          <p:nvPr/>
        </p:nvGrpSpPr>
        <p:grpSpPr>
          <a:xfrm>
            <a:off x="2704951" y="1523573"/>
            <a:ext cx="7954341" cy="4973019"/>
            <a:chOff x="2271257" y="1379691"/>
            <a:chExt cx="6926783" cy="4094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A94FCB-66CB-2DA1-C2D4-36B317F2C1B1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D307E9-D9F5-4AAE-BF41-4CCCFE1C7BD8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>
                <a:extLst>
                  <a:ext uri="{FF2B5EF4-FFF2-40B4-BE49-F238E27FC236}">
                    <a16:creationId xmlns:a16="http://schemas.microsoft.com/office/drawing/2014/main" id="{9A1DD77A-B514-41CA-A1D5-3D8EDCA6FB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>
                <a:extLst>
                  <a:ext uri="{FF2B5EF4-FFF2-40B4-BE49-F238E27FC236}">
                    <a16:creationId xmlns:a16="http://schemas.microsoft.com/office/drawing/2014/main" id="{7D6FF46A-48E1-EB46-9783-709E96BA892A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2" descr="Thịt mỡ lợn Hòa Bình">
              <a:extLst>
                <a:ext uri="{FF2B5EF4-FFF2-40B4-BE49-F238E27FC236}">
                  <a16:creationId xmlns:a16="http://schemas.microsoft.com/office/drawing/2014/main" id="{BB9FB999-F290-EB05-64D3-832FDBB93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508" y="1959651"/>
              <a:ext cx="3043046" cy="304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0406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771954" y="951369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521CE6A5-444A-DEB3-0032-DF305B17C9AC}"/>
              </a:ext>
            </a:extLst>
          </p:cNvPr>
          <p:cNvSpPr/>
          <p:nvPr/>
        </p:nvSpPr>
        <p:spPr>
          <a:xfrm>
            <a:off x="10862691" y="5819973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B28EF2-5897-6D2E-75FC-0F56E23C8E07}"/>
              </a:ext>
            </a:extLst>
          </p:cNvPr>
          <p:cNvGrpSpPr/>
          <p:nvPr/>
        </p:nvGrpSpPr>
        <p:grpSpPr>
          <a:xfrm>
            <a:off x="2629989" y="2046910"/>
            <a:ext cx="7924800" cy="4266803"/>
            <a:chOff x="2271257" y="1379691"/>
            <a:chExt cx="6926783" cy="4094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C9052E-A491-FC45-32FB-95486CC7F9FD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C459774-45D7-CB5A-93AA-A16AC3DE4D65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>
                <a:extLst>
                  <a:ext uri="{FF2B5EF4-FFF2-40B4-BE49-F238E27FC236}">
                    <a16:creationId xmlns:a16="http://schemas.microsoft.com/office/drawing/2014/main" id="{5A2A5CE4-0511-B515-B4D0-57C47FBC1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>
                <a:extLst>
                  <a:ext uri="{FF2B5EF4-FFF2-40B4-BE49-F238E27FC236}">
                    <a16:creationId xmlns:a16="http://schemas.microsoft.com/office/drawing/2014/main" id="{A8DB9AAE-AB05-1B71-7435-F09BF51AC38D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4" descr="hình ảnh : cây kim, màu xanh da trời, gần, Vải, Chủ đề, Chỉ may, Cuộn dây,  kính, May vá, Tay lao động, Handarbeiten, N hutensilien, Sợi chỉ, Đồ trang  sức, Mắt">
              <a:extLst>
                <a:ext uri="{FF2B5EF4-FFF2-40B4-BE49-F238E27FC236}">
                  <a16:creationId xmlns:a16="http://schemas.microsoft.com/office/drawing/2014/main" id="{DDBE50A6-C943-2670-7D5A-25BC93664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263" y="2206094"/>
              <a:ext cx="3031061" cy="2568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0106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>
            <a:extLst>
              <a:ext uri="{FF2B5EF4-FFF2-40B4-BE49-F238E27FC236}">
                <a16:creationId xmlns:a16="http://schemas.microsoft.com/office/drawing/2014/main" id="{A1616732-960A-405A-A1C7-5452559EC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915883">
            <a:off x="-614213" y="3881797"/>
            <a:ext cx="2596065" cy="4114800"/>
          </a:xfrm>
          <a:prstGeom prst="rect">
            <a:avLst/>
          </a:prstGeom>
        </p:spPr>
      </p:pic>
      <p:grpSp>
        <p:nvGrpSpPr>
          <p:cNvPr id="6426" name="Google Shape;6426;p41"/>
          <p:cNvGrpSpPr/>
          <p:nvPr/>
        </p:nvGrpSpPr>
        <p:grpSpPr>
          <a:xfrm>
            <a:off x="9488068" y="3852134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8597;p62">
            <a:extLst>
              <a:ext uri="{FF2B5EF4-FFF2-40B4-BE49-F238E27FC236}">
                <a16:creationId xmlns:a16="http://schemas.microsoft.com/office/drawing/2014/main" id="{56154CE8-99D1-405A-A7E3-D73482E8A2F0}"/>
              </a:ext>
            </a:extLst>
          </p:cNvPr>
          <p:cNvGrpSpPr/>
          <p:nvPr/>
        </p:nvGrpSpPr>
        <p:grpSpPr>
          <a:xfrm flipH="1">
            <a:off x="366275" y="503128"/>
            <a:ext cx="1373125" cy="987675"/>
            <a:chOff x="5785950" y="1653700"/>
            <a:chExt cx="1373125" cy="987675"/>
          </a:xfrm>
        </p:grpSpPr>
        <p:grpSp>
          <p:nvGrpSpPr>
            <p:cNvPr id="148" name="Google Shape;8598;p62">
              <a:extLst>
                <a:ext uri="{FF2B5EF4-FFF2-40B4-BE49-F238E27FC236}">
                  <a16:creationId xmlns:a16="http://schemas.microsoft.com/office/drawing/2014/main" id="{E6EEE3C7-F14A-4ED6-A6D6-EBBB8008FD67}"/>
                </a:ext>
              </a:extLst>
            </p:cNvPr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159" name="Google Shape;8599;p62">
                <a:extLst>
                  <a:ext uri="{FF2B5EF4-FFF2-40B4-BE49-F238E27FC236}">
                    <a16:creationId xmlns:a16="http://schemas.microsoft.com/office/drawing/2014/main" id="{95E1163A-4ED6-471E-834E-F9A388D5D91D}"/>
                  </a:ext>
                </a:extLst>
              </p:cNvPr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Google Shape;8600;p62">
                <a:extLst>
                  <a:ext uri="{FF2B5EF4-FFF2-40B4-BE49-F238E27FC236}">
                    <a16:creationId xmlns:a16="http://schemas.microsoft.com/office/drawing/2014/main" id="{8D18E14A-59A9-468D-A6E2-40B796231002}"/>
                  </a:ext>
                </a:extLst>
              </p:cNvPr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Google Shape;8601;p62">
                <a:extLst>
                  <a:ext uri="{FF2B5EF4-FFF2-40B4-BE49-F238E27FC236}">
                    <a16:creationId xmlns:a16="http://schemas.microsoft.com/office/drawing/2014/main" id="{0F95D77A-0166-40C6-9A4C-B74A97DA9BCA}"/>
                  </a:ext>
                </a:extLst>
              </p:cNvPr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8602;p62">
                <a:extLst>
                  <a:ext uri="{FF2B5EF4-FFF2-40B4-BE49-F238E27FC236}">
                    <a16:creationId xmlns:a16="http://schemas.microsoft.com/office/drawing/2014/main" id="{4461D459-B535-4277-A0CA-198273AA894C}"/>
                  </a:ext>
                </a:extLst>
              </p:cNvPr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Google Shape;8603;p62">
                <a:extLst>
                  <a:ext uri="{FF2B5EF4-FFF2-40B4-BE49-F238E27FC236}">
                    <a16:creationId xmlns:a16="http://schemas.microsoft.com/office/drawing/2014/main" id="{62DD048C-DA48-4964-AB68-EE8A974E667E}"/>
                  </a:ext>
                </a:extLst>
              </p:cNvPr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Google Shape;8604;p62">
                <a:extLst>
                  <a:ext uri="{FF2B5EF4-FFF2-40B4-BE49-F238E27FC236}">
                    <a16:creationId xmlns:a16="http://schemas.microsoft.com/office/drawing/2014/main" id="{5F189F0F-6566-4970-97A1-2565188E94B3}"/>
                  </a:ext>
                </a:extLst>
              </p:cNvPr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Google Shape;8605;p62">
                <a:extLst>
                  <a:ext uri="{FF2B5EF4-FFF2-40B4-BE49-F238E27FC236}">
                    <a16:creationId xmlns:a16="http://schemas.microsoft.com/office/drawing/2014/main" id="{A7B1AFAF-BBA6-4555-8143-8445DEB773F5}"/>
                  </a:ext>
                </a:extLst>
              </p:cNvPr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Google Shape;8606;p62">
                <a:extLst>
                  <a:ext uri="{FF2B5EF4-FFF2-40B4-BE49-F238E27FC236}">
                    <a16:creationId xmlns:a16="http://schemas.microsoft.com/office/drawing/2014/main" id="{0DAE4246-8232-4D85-8300-E57DD5CD71D9}"/>
                  </a:ext>
                </a:extLst>
              </p:cNvPr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Google Shape;8607;p62">
                <a:extLst>
                  <a:ext uri="{FF2B5EF4-FFF2-40B4-BE49-F238E27FC236}">
                    <a16:creationId xmlns:a16="http://schemas.microsoft.com/office/drawing/2014/main" id="{4E378F8B-6368-4A8E-BBB3-72B58D549AC3}"/>
                  </a:ext>
                </a:extLst>
              </p:cNvPr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Google Shape;8608;p62">
                <a:extLst>
                  <a:ext uri="{FF2B5EF4-FFF2-40B4-BE49-F238E27FC236}">
                    <a16:creationId xmlns:a16="http://schemas.microsoft.com/office/drawing/2014/main" id="{954F744B-1444-4612-8CEB-486E0BBD22AF}"/>
                  </a:ext>
                </a:extLst>
              </p:cNvPr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9" name="Google Shape;8609;p62">
              <a:extLst>
                <a:ext uri="{FF2B5EF4-FFF2-40B4-BE49-F238E27FC236}">
                  <a16:creationId xmlns:a16="http://schemas.microsoft.com/office/drawing/2014/main" id="{736D6FC4-CD8D-4B3A-8BC3-D1ACE2683C55}"/>
                </a:ext>
              </a:extLst>
            </p:cNvPr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151" name="Google Shape;8610;p62">
                <a:extLst>
                  <a:ext uri="{FF2B5EF4-FFF2-40B4-BE49-F238E27FC236}">
                    <a16:creationId xmlns:a16="http://schemas.microsoft.com/office/drawing/2014/main" id="{63413F0A-F864-4A29-A2A7-9D8814147EE4}"/>
                  </a:ext>
                </a:extLst>
              </p:cNvPr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8611;p62">
                <a:extLst>
                  <a:ext uri="{FF2B5EF4-FFF2-40B4-BE49-F238E27FC236}">
                    <a16:creationId xmlns:a16="http://schemas.microsoft.com/office/drawing/2014/main" id="{757A7DF3-1CA9-4570-8C5C-B9C7C63F17F2}"/>
                  </a:ext>
                </a:extLst>
              </p:cNvPr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Google Shape;8612;p62">
                <a:extLst>
                  <a:ext uri="{FF2B5EF4-FFF2-40B4-BE49-F238E27FC236}">
                    <a16:creationId xmlns:a16="http://schemas.microsoft.com/office/drawing/2014/main" id="{3B4414E8-DDD3-4408-B367-2B3BC6B45E7C}"/>
                  </a:ext>
                </a:extLst>
              </p:cNvPr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Google Shape;8613;p62">
                <a:extLst>
                  <a:ext uri="{FF2B5EF4-FFF2-40B4-BE49-F238E27FC236}">
                    <a16:creationId xmlns:a16="http://schemas.microsoft.com/office/drawing/2014/main" id="{9C8C0A76-ECC6-4DB8-B6A7-F54FFC6B7E73}"/>
                  </a:ext>
                </a:extLst>
              </p:cNvPr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Google Shape;8614;p62">
                <a:extLst>
                  <a:ext uri="{FF2B5EF4-FFF2-40B4-BE49-F238E27FC236}">
                    <a16:creationId xmlns:a16="http://schemas.microsoft.com/office/drawing/2014/main" id="{853AD4C0-88EB-474A-8CFC-5A47A8FBA728}"/>
                  </a:ext>
                </a:extLst>
              </p:cNvPr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Google Shape;8615;p62">
                <a:extLst>
                  <a:ext uri="{FF2B5EF4-FFF2-40B4-BE49-F238E27FC236}">
                    <a16:creationId xmlns:a16="http://schemas.microsoft.com/office/drawing/2014/main" id="{1AA79924-22F0-415F-A0D0-0CFD0119D133}"/>
                  </a:ext>
                </a:extLst>
              </p:cNvPr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Google Shape;8616;p62">
                <a:extLst>
                  <a:ext uri="{FF2B5EF4-FFF2-40B4-BE49-F238E27FC236}">
                    <a16:creationId xmlns:a16="http://schemas.microsoft.com/office/drawing/2014/main" id="{1C58DC0B-8CE6-4D81-B9BC-E190511E1450}"/>
                  </a:ext>
                </a:extLst>
              </p:cNvPr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Google Shape;8617;p62">
                <a:extLst>
                  <a:ext uri="{FF2B5EF4-FFF2-40B4-BE49-F238E27FC236}">
                    <a16:creationId xmlns:a16="http://schemas.microsoft.com/office/drawing/2014/main" id="{75FCB24D-7C06-4763-9B62-A845738BFA25}"/>
                  </a:ext>
                </a:extLst>
              </p:cNvPr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0" name="Google Shape;8618;p62">
              <a:extLst>
                <a:ext uri="{FF2B5EF4-FFF2-40B4-BE49-F238E27FC236}">
                  <a16:creationId xmlns:a16="http://schemas.microsoft.com/office/drawing/2014/main" id="{79E7CE04-C521-447C-B8B2-3C1BB3C0DCAD}"/>
                </a:ext>
              </a:extLst>
            </p:cNvPr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A05812F-1D9B-4DEF-A7A5-6B41F63F8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538" flipH="1">
            <a:off x="4143522" y="-2513789"/>
            <a:ext cx="11107524" cy="6247983"/>
          </a:xfrm>
          <a:prstGeom prst="rect">
            <a:avLst/>
          </a:prstGeom>
        </p:spPr>
      </p:pic>
      <p:pic>
        <p:nvPicPr>
          <p:cNvPr id="242" name="Picture 2">
            <a:extLst>
              <a:ext uri="{FF2B5EF4-FFF2-40B4-BE49-F238E27FC236}">
                <a16:creationId xmlns:a16="http://schemas.microsoft.com/office/drawing/2014/main" id="{0B9B5007-E116-46C2-8174-1F284BE3C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8501" y="-1342052"/>
            <a:ext cx="2596065" cy="4114800"/>
          </a:xfrm>
          <a:prstGeom prst="rect">
            <a:avLst/>
          </a:prstGeom>
        </p:spPr>
      </p:pic>
      <p:pic>
        <p:nvPicPr>
          <p:cNvPr id="247" name="Picture 2">
            <a:extLst>
              <a:ext uri="{FF2B5EF4-FFF2-40B4-BE49-F238E27FC236}">
                <a16:creationId xmlns:a16="http://schemas.microsoft.com/office/drawing/2014/main" id="{704C757E-BCAF-468D-9A23-C8924204A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659465">
            <a:off x="6427128" y="-2563419"/>
            <a:ext cx="2596065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8FF1A-1EB3-AD24-19A5-14FA0F3BF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996" y="1317348"/>
            <a:ext cx="854733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31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Nấm là gì? Lợi ích và món ngon từ các loại nấm ăn được">
            <a:extLst>
              <a:ext uri="{FF2B5EF4-FFF2-40B4-BE49-F238E27FC236}">
                <a16:creationId xmlns:a16="http://schemas.microsoft.com/office/drawing/2014/main" id="{131875D7-4CB9-8C17-F73B-AD140ADA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1563083"/>
            <a:ext cx="5747071" cy="323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AFB3D66-488E-91B8-76A2-D9F2A9D0F851}"/>
              </a:ext>
            </a:extLst>
          </p:cNvPr>
          <p:cNvSpPr/>
          <p:nvPr/>
        </p:nvSpPr>
        <p:spPr>
          <a:xfrm>
            <a:off x="6500464" y="1036599"/>
            <a:ext cx="5079895" cy="1392922"/>
          </a:xfrm>
          <a:prstGeom prst="wedgeRoundRectCallout">
            <a:avLst>
              <a:gd name="adj1" fmla="val -55435"/>
              <a:gd name="adj2" fmla="val 486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Hãy kể tên các loại nấm mà em biết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B3125D-835B-DC98-BB22-C66CF4B29DFF}"/>
              </a:ext>
            </a:extLst>
          </p:cNvPr>
          <p:cNvSpPr txBox="1"/>
          <p:nvPr/>
        </p:nvSpPr>
        <p:spPr>
          <a:xfrm>
            <a:off x="7010400" y="2778150"/>
            <a:ext cx="4638675" cy="1200329"/>
          </a:xfrm>
          <a:custGeom>
            <a:avLst/>
            <a:gdLst>
              <a:gd name="connsiteX0" fmla="*/ 0 w 4638675"/>
              <a:gd name="connsiteY0" fmla="*/ 0 h 1200329"/>
              <a:gd name="connsiteX1" fmla="*/ 4638675 w 4638675"/>
              <a:gd name="connsiteY1" fmla="*/ 0 h 1200329"/>
              <a:gd name="connsiteX2" fmla="*/ 4638675 w 4638675"/>
              <a:gd name="connsiteY2" fmla="*/ 1200329 h 1200329"/>
              <a:gd name="connsiteX3" fmla="*/ 0 w 4638675"/>
              <a:gd name="connsiteY3" fmla="*/ 1200329 h 1200329"/>
              <a:gd name="connsiteX4" fmla="*/ 0 w 46386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8675" h="1200329" fill="none" extrusionOk="0">
                <a:moveTo>
                  <a:pt x="0" y="0"/>
                </a:moveTo>
                <a:cubicBezTo>
                  <a:pt x="782574" y="5222"/>
                  <a:pt x="3133132" y="24918"/>
                  <a:pt x="4638675" y="0"/>
                </a:cubicBezTo>
                <a:cubicBezTo>
                  <a:pt x="4705409" y="180425"/>
                  <a:pt x="4691692" y="1037242"/>
                  <a:pt x="4638675" y="1200329"/>
                </a:cubicBezTo>
                <a:cubicBezTo>
                  <a:pt x="2534748" y="1035568"/>
                  <a:pt x="1159527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4638675" h="1200329" stroke="0" extrusionOk="0">
                <a:moveTo>
                  <a:pt x="0" y="0"/>
                </a:moveTo>
                <a:cubicBezTo>
                  <a:pt x="464569" y="11849"/>
                  <a:pt x="3027693" y="-161459"/>
                  <a:pt x="4638675" y="0"/>
                </a:cubicBezTo>
                <a:cubicBezTo>
                  <a:pt x="4563633" y="255061"/>
                  <a:pt x="4709197" y="845340"/>
                  <a:pt x="4638675" y="1200329"/>
                </a:cubicBezTo>
                <a:cubicBezTo>
                  <a:pt x="4152506" y="1054469"/>
                  <a:pt x="102709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B4B0112-9E34-5935-D0B2-6328AAEF113B}"/>
              </a:ext>
            </a:extLst>
          </p:cNvPr>
          <p:cNvSpPr/>
          <p:nvPr/>
        </p:nvSpPr>
        <p:spPr>
          <a:xfrm>
            <a:off x="6538564" y="4617999"/>
            <a:ext cx="5079895" cy="1468476"/>
          </a:xfrm>
          <a:prstGeom prst="wedgeRoundRectCallout">
            <a:avLst>
              <a:gd name="adj1" fmla="val -60310"/>
              <a:gd name="adj2" fmla="val -422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Ngoài các lọai nấm trong hình, em còn biết loại nấm nào khác?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2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FCDAB-D8C6-9264-376B-9F0833D27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735" y="1717109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660FB8F4-1A22-897A-17C2-74D0F1F25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4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A40BB9EE-AB8D-887C-6054-D83E2749B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4" y="549312"/>
            <a:ext cx="8822976" cy="4290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783F10-0FF3-CB03-820F-504930E65428}"/>
              </a:ext>
            </a:extLst>
          </p:cNvPr>
          <p:cNvSpPr txBox="1"/>
          <p:nvPr/>
        </p:nvSpPr>
        <p:spPr>
          <a:xfrm>
            <a:off x="2207941" y="1762684"/>
            <a:ext cx="6411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/>
            <a:r>
              <a:rPr lang="vi-VN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Nấm dùng làm thức ăn 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nấm ăn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97235F17-C802-C8BF-2D63-F801617CF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4" y="3814401"/>
            <a:ext cx="2993795" cy="30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5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872E1362-3E5A-0371-0B09-B2EF439B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059" y="553079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là nguồn thực phẩm quan trọng với sức khoẻ con người như thế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FEA08-8F6B-1BB6-2324-9AF97F803C75}"/>
              </a:ext>
            </a:extLst>
          </p:cNvPr>
          <p:cNvSpPr txBox="1"/>
          <p:nvPr/>
        </p:nvSpPr>
        <p:spPr>
          <a:xfrm>
            <a:off x="2557946" y="18066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là nguồn thực phẩm có giá trị dinh dưỡng cao.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reeform: Shape 34">
            <a:extLst>
              <a:ext uri="{FF2B5EF4-FFF2-40B4-BE49-F238E27FC236}">
                <a16:creationId xmlns:a16="http://schemas.microsoft.com/office/drawing/2014/main" id="{AFDBA029-369E-67AA-DE18-B9DE3F820210}"/>
              </a:ext>
            </a:extLst>
          </p:cNvPr>
          <p:cNvSpPr/>
          <p:nvPr/>
        </p:nvSpPr>
        <p:spPr>
          <a:xfrm>
            <a:off x="1268438" y="1511837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4F8F6F7C-F9AC-931E-55EB-FAD611435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109" y="3343904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cung cấp các loại chất nào cho cơ thể con người?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C14CC-144D-7E7B-CA97-B122EDDA6620}"/>
              </a:ext>
            </a:extLst>
          </p:cNvPr>
          <p:cNvSpPr txBox="1"/>
          <p:nvPr/>
        </p:nvSpPr>
        <p:spPr>
          <a:xfrm>
            <a:off x="2548421" y="47022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cung cấp nhiều loại vi-ta-min, chất xơ, chất đạm,..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E8553C3B-0A37-3512-9676-E35F5288DF07}"/>
              </a:ext>
            </a:extLst>
          </p:cNvPr>
          <p:cNvSpPr/>
          <p:nvPr/>
        </p:nvSpPr>
        <p:spPr>
          <a:xfrm>
            <a:off x="1287488" y="4302662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383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2" grpId="0" animBg="1"/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52074" y="127011"/>
            <a:ext cx="11156345" cy="1485796"/>
            <a:chOff x="5569152" y="4815954"/>
            <a:chExt cx="11156345" cy="14857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EF5B12-C69F-007A-390A-3170B82546BA}"/>
                </a:ext>
              </a:extLst>
            </p:cNvPr>
            <p:cNvGrpSpPr/>
            <p:nvPr/>
          </p:nvGrpSpPr>
          <p:grpSpPr>
            <a:xfrm>
              <a:off x="5569152" y="4815954"/>
              <a:ext cx="11122891" cy="1356101"/>
              <a:chOff x="7698203" y="4402256"/>
              <a:chExt cx="10328198" cy="1356101"/>
            </a:xfrm>
          </p:grpSpPr>
          <p:sp>
            <p:nvSpPr>
              <p:cNvPr id="9" name="Flowchart: Manual Input 8">
                <a:extLst>
                  <a:ext uri="{FF2B5EF4-FFF2-40B4-BE49-F238E27FC236}">
                    <a16:creationId xmlns:a16="http://schemas.microsoft.com/office/drawing/2014/main" id="{FC8235E1-C251-C790-44BD-1977B79D8926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10056108" cy="1073265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73B7BBB-5610-01C4-E85B-CAB1AF872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6044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1. Quan sát hình 2, nêu tên và mô tả đặc điểm hình dạng, màu sắc của các nấm ăn.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07E670-3FD2-AA52-4FDC-F7DFBE331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1804987"/>
            <a:ext cx="83439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6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F09F1-AAB6-C2A5-79AB-014EC406B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2114551"/>
            <a:ext cx="3638888" cy="2919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857750" y="2396002"/>
            <a:ext cx="6362700" cy="2123658"/>
          </a:xfrm>
          <a:custGeom>
            <a:avLst/>
            <a:gdLst>
              <a:gd name="connsiteX0" fmla="*/ 0 w 6362700"/>
              <a:gd name="connsiteY0" fmla="*/ 0 h 2123658"/>
              <a:gd name="connsiteX1" fmla="*/ 6362700 w 6362700"/>
              <a:gd name="connsiteY1" fmla="*/ 0 h 2123658"/>
              <a:gd name="connsiteX2" fmla="*/ 6362700 w 6362700"/>
              <a:gd name="connsiteY2" fmla="*/ 2123658 h 2123658"/>
              <a:gd name="connsiteX3" fmla="*/ 0 w 6362700"/>
              <a:gd name="connsiteY3" fmla="*/ 2123658 h 2123658"/>
              <a:gd name="connsiteX4" fmla="*/ 0 w 6362700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123658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461505"/>
                  <a:pt x="6318940" y="1389397"/>
                  <a:pt x="6362700" y="2123658"/>
                </a:cubicBezTo>
                <a:cubicBezTo>
                  <a:pt x="5476603" y="1958897"/>
                  <a:pt x="2699412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362700" h="2123658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976229"/>
                  <a:pt x="6261524" y="1422122"/>
                  <a:pt x="6362700" y="2123658"/>
                </a:cubicBezTo>
                <a:cubicBezTo>
                  <a:pt x="5292456" y="1977798"/>
                  <a:pt x="2711728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rơm: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rộng và mỏng màu xám, thân to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26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810125" y="2510302"/>
            <a:ext cx="6362700" cy="1446550"/>
          </a:xfrm>
          <a:custGeom>
            <a:avLst/>
            <a:gdLst>
              <a:gd name="connsiteX0" fmla="*/ 0 w 6362700"/>
              <a:gd name="connsiteY0" fmla="*/ 0 h 1446550"/>
              <a:gd name="connsiteX1" fmla="*/ 6362700 w 6362700"/>
              <a:gd name="connsiteY1" fmla="*/ 0 h 1446550"/>
              <a:gd name="connsiteX2" fmla="*/ 6362700 w 6362700"/>
              <a:gd name="connsiteY2" fmla="*/ 1446550 h 1446550"/>
              <a:gd name="connsiteX3" fmla="*/ 0 w 6362700"/>
              <a:gd name="connsiteY3" fmla="*/ 1446550 h 1446550"/>
              <a:gd name="connsiteX4" fmla="*/ 0 w 636270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1446550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73442" y="169848"/>
                  <a:pt x="6398487" y="914679"/>
                  <a:pt x="6362700" y="1446550"/>
                </a:cubicBezTo>
                <a:cubicBezTo>
                  <a:pt x="5476603" y="1281789"/>
                  <a:pt x="2699412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6362700" h="1446550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59423" y="353962"/>
                  <a:pt x="6438361" y="871797"/>
                  <a:pt x="6362700" y="1446550"/>
                </a:cubicBezTo>
                <a:cubicBezTo>
                  <a:pt x="5292456" y="1300690"/>
                  <a:pt x="2711728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tai mèo (mộc nhĩ):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rộng, màu nâu.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4F1C2-53AD-0B42-75E1-F9D4403E2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095500"/>
            <a:ext cx="397580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38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618</Words>
  <Application>Microsoft Office PowerPoint</Application>
  <PresentationFormat>Widescreen</PresentationFormat>
  <Paragraphs>60</Paragraphs>
  <Slides>25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微软雅黑</vt:lpstr>
      <vt:lpstr>Anaheim</vt:lpstr>
      <vt:lpstr>Arial</vt:lpstr>
      <vt:lpstr>Calibri</vt:lpstr>
      <vt:lpstr>Cambria</vt:lpstr>
      <vt:lpstr>Nunito</vt:lpstr>
      <vt:lpstr>Ranchers</vt:lpstr>
      <vt:lpstr>Tahoma</vt:lpstr>
      <vt:lpstr>Times New Roman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Ngọc Phương</cp:lastModifiedBy>
  <cp:revision>31</cp:revision>
  <dcterms:created xsi:type="dcterms:W3CDTF">2023-11-09T11:17:37Z</dcterms:created>
  <dcterms:modified xsi:type="dcterms:W3CDTF">2025-04-05T12:27:29Z</dcterms:modified>
</cp:coreProperties>
</file>