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27" r:id="rId4"/>
  </p:sldMasterIdLst>
  <p:notesMasterIdLst>
    <p:notesMasterId r:id="rId25"/>
  </p:notesMasterIdLst>
  <p:handoutMasterIdLst>
    <p:handoutMasterId r:id="rId26"/>
  </p:handoutMasterIdLst>
  <p:sldIdLst>
    <p:sldId id="257" r:id="rId5"/>
    <p:sldId id="279" r:id="rId6"/>
    <p:sldId id="258" r:id="rId7"/>
    <p:sldId id="281" r:id="rId8"/>
    <p:sldId id="3228" r:id="rId9"/>
    <p:sldId id="260" r:id="rId10"/>
    <p:sldId id="278" r:id="rId11"/>
    <p:sldId id="283" r:id="rId12"/>
    <p:sldId id="284" r:id="rId13"/>
    <p:sldId id="3233" r:id="rId14"/>
    <p:sldId id="3229" r:id="rId15"/>
    <p:sldId id="3230" r:id="rId16"/>
    <p:sldId id="3232" r:id="rId17"/>
    <p:sldId id="3234" r:id="rId18"/>
    <p:sldId id="3231" r:id="rId19"/>
    <p:sldId id="3235" r:id="rId20"/>
    <p:sldId id="3237" r:id="rId21"/>
    <p:sldId id="3236" r:id="rId22"/>
    <p:sldId id="269"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758" y="58"/>
      </p:cViewPr>
      <p:guideLst/>
    </p:cSldViewPr>
  </p:slideViewPr>
  <p:notesTextViewPr>
    <p:cViewPr>
      <p:scale>
        <a:sx n="1" d="1"/>
        <a:sy n="1" d="1"/>
      </p:scale>
      <p:origin x="0" y="0"/>
    </p:cViewPr>
  </p:notesTextViewPr>
  <p:notesViewPr>
    <p:cSldViewPr snapToGrid="0">
      <p:cViewPr varScale="1">
        <p:scale>
          <a:sx n="45" d="100"/>
          <a:sy n="45"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44520A-BA33-414E-87F7-E8B1D1BCE8B3}" type="datetimeFigureOut">
              <a:rPr lang="vi-VN" smtClean="0"/>
              <a:t>11/04/2025</a:t>
            </a:fld>
            <a:endParaRPr lang="vi-V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9BD492-801D-4C45-A826-5A6F09D3CC8F}" type="slidenum">
              <a:rPr lang="vi-VN" smtClean="0"/>
              <a:t>‹#›</a:t>
            </a:fld>
            <a:endParaRPr lang="vi-VN"/>
          </a:p>
        </p:txBody>
      </p:sp>
    </p:spTree>
    <p:extLst>
      <p:ext uri="{BB962C8B-B14F-4D97-AF65-F5344CB8AC3E}">
        <p14:creationId xmlns:p14="http://schemas.microsoft.com/office/powerpoint/2010/main" val="28081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932F5-3105-4F85-9005-C7EABD8C2B01}"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BA102-9A5C-430D-ADBF-7F98E0D447FA}" type="slidenum">
              <a:rPr lang="en-US" smtClean="0"/>
              <a:t>‹#›</a:t>
            </a:fld>
            <a:endParaRPr lang="en-US"/>
          </a:p>
        </p:txBody>
      </p:sp>
    </p:spTree>
    <p:extLst>
      <p:ext uri="{BB962C8B-B14F-4D97-AF65-F5344CB8AC3E}">
        <p14:creationId xmlns:p14="http://schemas.microsoft.com/office/powerpoint/2010/main" val="141142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102-9A5C-430D-ADBF-7F98E0D447FA}" type="slidenum">
              <a:rPr lang="en-US" smtClean="0"/>
              <a:t>1</a:t>
            </a:fld>
            <a:endParaRPr lang="en-US"/>
          </a:p>
        </p:txBody>
      </p:sp>
    </p:spTree>
    <p:extLst>
      <p:ext uri="{BB962C8B-B14F-4D97-AF65-F5344CB8AC3E}">
        <p14:creationId xmlns:p14="http://schemas.microsoft.com/office/powerpoint/2010/main" val="63904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D00BA102-9A5C-430D-ADBF-7F98E0D447FA}" type="slidenum">
              <a:rPr lang="en-US" smtClean="0"/>
              <a:t>6</a:t>
            </a:fld>
            <a:endParaRPr lang="en-US"/>
          </a:p>
        </p:txBody>
      </p:sp>
    </p:spTree>
    <p:extLst>
      <p:ext uri="{BB962C8B-B14F-4D97-AF65-F5344CB8AC3E}">
        <p14:creationId xmlns:p14="http://schemas.microsoft.com/office/powerpoint/2010/main" val="1342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D7A21-EBDA-4E7B-B62E-C1FED17A09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5784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24D951F6-E519-63CF-A9E4-5A303F799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501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C2AA-2F7F-459A-194C-C502F8FADA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90C1B-6152-7438-ADCC-2529B5BFBB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1B48A-EBBB-D940-DDC3-F9C89D9FC102}"/>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5" name="Footer Placeholder 4">
            <a:extLst>
              <a:ext uri="{FF2B5EF4-FFF2-40B4-BE49-F238E27FC236}">
                <a16:creationId xmlns:a16="http://schemas.microsoft.com/office/drawing/2014/main" id="{149294F6-9ED6-27DE-8401-B5F48E0C5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3EF7AE-05DA-699D-1A4E-5776D70B508C}"/>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16481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ED236-E376-F7DE-A946-977490B643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2238E5-110B-55CB-44EB-4270B313E25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1FC39-DE27-3268-4F70-79B3DFFABEE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5" name="Footer Placeholder 4">
            <a:extLst>
              <a:ext uri="{FF2B5EF4-FFF2-40B4-BE49-F238E27FC236}">
                <a16:creationId xmlns:a16="http://schemas.microsoft.com/office/drawing/2014/main" id="{08977890-ACAB-CBCA-3D1C-96B4A12479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1C082B-6698-4051-3A57-6532B9983075}"/>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913806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45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24D951F6-E519-63CF-A9E4-5A303F799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82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B38B7A5-3DD2-47E0-7BBE-D7C19DAEA6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3808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1AB3-5B3D-202A-1E4B-F4E11DFC3E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A66E4-5729-B1C4-2681-EBC53543CA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1127D-CD57-C383-D6F9-E4D036700230}"/>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5" name="Footer Placeholder 4">
            <a:extLst>
              <a:ext uri="{FF2B5EF4-FFF2-40B4-BE49-F238E27FC236}">
                <a16:creationId xmlns:a16="http://schemas.microsoft.com/office/drawing/2014/main" id="{42238188-D038-7BC7-62DA-2938DEA86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BEECE9-B0E1-3912-4736-66EEE5041F8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70270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AC9-170F-DB10-4022-6D947043CA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707BE7-5098-DA80-6C9F-7E4A0D86FD6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98724-FA6D-635D-4FAE-7E6D51A982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686BB-16E7-0384-45B8-04D98092C598}"/>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6" name="Footer Placeholder 5">
            <a:extLst>
              <a:ext uri="{FF2B5EF4-FFF2-40B4-BE49-F238E27FC236}">
                <a16:creationId xmlns:a16="http://schemas.microsoft.com/office/drawing/2014/main" id="{2388B6A2-68D4-FC8C-00C6-753D0214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F9E775-A9AB-58DB-5396-0A7239A0BDB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88105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3693-06AA-1C58-8072-7C21ED3E5D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415AD-E84A-7BF3-E385-15B89E5FA6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41610-C32E-8B8D-BEA9-E3D80816687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3ADD5-70ED-A901-1541-5F631D7D15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8F6D0-3F53-3520-E210-949E3E96EFE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3667B4-0BFB-91BF-339B-56D021187CA3}"/>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8" name="Footer Placeholder 7">
            <a:extLst>
              <a:ext uri="{FF2B5EF4-FFF2-40B4-BE49-F238E27FC236}">
                <a16:creationId xmlns:a16="http://schemas.microsoft.com/office/drawing/2014/main" id="{8CA49DF4-ABE4-9FCD-3A55-AF89A9460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C7F3B4-4ECA-4D5E-46C7-4F253F7FE56E}"/>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17157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973E-168D-A960-2795-C2C2B08335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47FCDA-7FB7-47FB-EA6A-670D36FBFC0F}"/>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4" name="Footer Placeholder 3">
            <a:extLst>
              <a:ext uri="{FF2B5EF4-FFF2-40B4-BE49-F238E27FC236}">
                <a16:creationId xmlns:a16="http://schemas.microsoft.com/office/drawing/2014/main" id="{ECB2A078-605F-C421-405D-736F41E6E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766021-03BB-9446-17B0-90030C76A313}"/>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667577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DE53B-01D0-201B-9E50-6132FCD974C1}"/>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3" name="Footer Placeholder 2">
            <a:extLst>
              <a:ext uri="{FF2B5EF4-FFF2-40B4-BE49-F238E27FC236}">
                <a16:creationId xmlns:a16="http://schemas.microsoft.com/office/drawing/2014/main" id="{E4C510FE-B48A-6BC9-875D-63B515F30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DD4D94-2BFF-34FA-11D8-D1B2F8409D4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85938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B38B7A5-3DD2-47E0-7BBE-D7C19DAEA6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7555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17FF-628C-EBFC-C187-115140EC13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FAF169-65DE-EC20-21B3-EBDBA5A0BA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40D27-093C-DCB7-F088-C9BCD148149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EE159-A3DF-B1E1-4FCF-F7122502BCE6}"/>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6" name="Footer Placeholder 5">
            <a:extLst>
              <a:ext uri="{FF2B5EF4-FFF2-40B4-BE49-F238E27FC236}">
                <a16:creationId xmlns:a16="http://schemas.microsoft.com/office/drawing/2014/main" id="{C5248ACD-BEED-1046-33E5-6AAF9868CD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580F02-6A22-F0A0-8FF8-7FAC3AFF527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07841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072E-B5D4-918E-5720-69FB6F360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FA847-77D2-0612-9AB6-B9506A03F3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CDAE7C-221D-A6D6-52CE-95B21BC0DE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3B3F6-FE7C-215F-AB2F-67D9B76AD94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6" name="Footer Placeholder 5">
            <a:extLst>
              <a:ext uri="{FF2B5EF4-FFF2-40B4-BE49-F238E27FC236}">
                <a16:creationId xmlns:a16="http://schemas.microsoft.com/office/drawing/2014/main" id="{31A55B1F-918A-04DA-BD41-31831FE50B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FA2835-2033-DC3E-8F92-11B7A9699C9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883698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C2AA-2F7F-459A-194C-C502F8FADA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90C1B-6152-7438-ADCC-2529B5BFBB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1B48A-EBBB-D940-DDC3-F9C89D9FC102}"/>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5" name="Footer Placeholder 4">
            <a:extLst>
              <a:ext uri="{FF2B5EF4-FFF2-40B4-BE49-F238E27FC236}">
                <a16:creationId xmlns:a16="http://schemas.microsoft.com/office/drawing/2014/main" id="{149294F6-9ED6-27DE-8401-B5F48E0C5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3EF7AE-05DA-699D-1A4E-5776D70B508C}"/>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5956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ED236-E376-F7DE-A946-977490B643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2238E5-110B-55CB-44EB-4270B313E25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1FC39-DE27-3268-4F70-79B3DFFABEE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5" name="Footer Placeholder 4">
            <a:extLst>
              <a:ext uri="{FF2B5EF4-FFF2-40B4-BE49-F238E27FC236}">
                <a16:creationId xmlns:a16="http://schemas.microsoft.com/office/drawing/2014/main" id="{08977890-ACAB-CBCA-3D1C-96B4A12479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1C082B-6698-4051-3A57-6532B9983075}"/>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70131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19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104255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7373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4851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7417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1AB3-5B3D-202A-1E4B-F4E11DFC3E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A66E4-5729-B1C4-2681-EBC53543CA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1127D-CD57-C383-D6F9-E4D036700230}"/>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5" name="Footer Placeholder 4">
            <a:extLst>
              <a:ext uri="{FF2B5EF4-FFF2-40B4-BE49-F238E27FC236}">
                <a16:creationId xmlns:a16="http://schemas.microsoft.com/office/drawing/2014/main" id="{42238188-D038-7BC7-62DA-2938DEA86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BEECE9-B0E1-3912-4736-66EEE5041F8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3536684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80215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01823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55920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161980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51371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37590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66110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263662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40811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34341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AC9-170F-DB10-4022-6D947043CA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707BE7-5098-DA80-6C9F-7E4A0D86FD6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98724-FA6D-635D-4FAE-7E6D51A982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686BB-16E7-0384-45B8-04D98092C598}"/>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6" name="Footer Placeholder 5">
            <a:extLst>
              <a:ext uri="{FF2B5EF4-FFF2-40B4-BE49-F238E27FC236}">
                <a16:creationId xmlns:a16="http://schemas.microsoft.com/office/drawing/2014/main" id="{2388B6A2-68D4-FC8C-00C6-753D0214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F9E775-A9AB-58DB-5396-0A7239A0BDB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074365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795525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491986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3955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4249725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78860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7D0EBB-87F6-418F-B326-C8B29B7DC95F}"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498090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7D0EBB-87F6-418F-B326-C8B29B7DC95F}"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81685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7D0EBB-87F6-418F-B326-C8B29B7DC95F}"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2520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8138117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477226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3693-06AA-1C58-8072-7C21ED3E5D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415AD-E84A-7BF3-E385-15B89E5FA6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41610-C32E-8B8D-BEA9-E3D80816687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3ADD5-70ED-A901-1541-5F631D7D15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8F6D0-3F53-3520-E210-949E3E96EFE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3667B4-0BFB-91BF-339B-56D021187CA3}"/>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8" name="Footer Placeholder 7">
            <a:extLst>
              <a:ext uri="{FF2B5EF4-FFF2-40B4-BE49-F238E27FC236}">
                <a16:creationId xmlns:a16="http://schemas.microsoft.com/office/drawing/2014/main" id="{8CA49DF4-ABE4-9FCD-3A55-AF89A9460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C7F3B4-4ECA-4D5E-46C7-4F253F7FE56E}"/>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3070703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7650516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5877378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21736584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4027453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18139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45267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20880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D0EBB-87F6-418F-B326-C8B29B7DC95F}"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1927371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5411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5352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973E-168D-A960-2795-C2C2B08335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47FCDA-7FB7-47FB-EA6A-670D36FBFC0F}"/>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4" name="Footer Placeholder 3">
            <a:extLst>
              <a:ext uri="{FF2B5EF4-FFF2-40B4-BE49-F238E27FC236}">
                <a16:creationId xmlns:a16="http://schemas.microsoft.com/office/drawing/2014/main" id="{ECB2A078-605F-C421-405D-736F41E6E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766021-03BB-9446-17B0-90030C76A313}"/>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762298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093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2431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3738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1585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970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0159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26732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797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04786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22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DE53B-01D0-201B-9E50-6132FCD974C1}"/>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3" name="Footer Placeholder 2">
            <a:extLst>
              <a:ext uri="{FF2B5EF4-FFF2-40B4-BE49-F238E27FC236}">
                <a16:creationId xmlns:a16="http://schemas.microsoft.com/office/drawing/2014/main" id="{E4C510FE-B48A-6BC9-875D-63B515F30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DD4D94-2BFF-34FA-11D8-D1B2F8409D4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66986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642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3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17FF-628C-EBFC-C187-115140EC13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FAF169-65DE-EC20-21B3-EBDBA5A0BA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40D27-093C-DCB7-F088-C9BCD148149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EE159-A3DF-B1E1-4FCF-F7122502BCE6}"/>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6" name="Footer Placeholder 5">
            <a:extLst>
              <a:ext uri="{FF2B5EF4-FFF2-40B4-BE49-F238E27FC236}">
                <a16:creationId xmlns:a16="http://schemas.microsoft.com/office/drawing/2014/main" id="{C5248ACD-BEED-1046-33E5-6AAF9868CD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580F02-6A22-F0A0-8FF8-7FAC3AFF527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7097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072E-B5D4-918E-5720-69FB6F360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FA847-77D2-0612-9AB6-B9506A03F3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CDAE7C-221D-A6D6-52CE-95B21BC0DE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3B3F6-FE7C-215F-AB2F-67D9B76AD94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4/11/2025</a:t>
            </a:fld>
            <a:endParaRPr lang="en-US"/>
          </a:p>
        </p:txBody>
      </p:sp>
      <p:sp>
        <p:nvSpPr>
          <p:cNvPr id="6" name="Footer Placeholder 5">
            <a:extLst>
              <a:ext uri="{FF2B5EF4-FFF2-40B4-BE49-F238E27FC236}">
                <a16:creationId xmlns:a16="http://schemas.microsoft.com/office/drawing/2014/main" id="{31A55B1F-918A-04DA-BD41-31831FE50B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FA2835-2033-DC3E-8F92-11B7A9699C9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3058480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4.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4.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7DA0A5A-76D8-501F-4428-5732E07080C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07589" y="-4091099"/>
            <a:ext cx="1266825" cy="1266825"/>
          </a:xfrm>
          <a:prstGeom prst="rect">
            <a:avLst/>
          </a:prstGeom>
        </p:spPr>
      </p:pic>
    </p:spTree>
    <p:extLst>
      <p:ext uri="{BB962C8B-B14F-4D97-AF65-F5344CB8AC3E}">
        <p14:creationId xmlns:p14="http://schemas.microsoft.com/office/powerpoint/2010/main" val="1344111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B83260E-D951-4D97-85BD-4DFB55B722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602776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20831621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0182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sv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6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7.png"/><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F6C36BEE-76EE-B47A-3E28-F0C2C39AA64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594574" y="3063614"/>
            <a:ext cx="684089" cy="839841"/>
          </a:xfrm>
          <a:prstGeom prst="rect">
            <a:avLst/>
          </a:prstGeom>
        </p:spPr>
      </p:pic>
      <p:pic>
        <p:nvPicPr>
          <p:cNvPr id="9" name="Picture 8">
            <a:extLst>
              <a:ext uri="{FF2B5EF4-FFF2-40B4-BE49-F238E27FC236}">
                <a16:creationId xmlns:a16="http://schemas.microsoft.com/office/drawing/2014/main" id="{C4A22806-99BB-E721-5A73-83106E8010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6096000" y="2870879"/>
            <a:ext cx="3021280" cy="2091655"/>
          </a:xfrm>
          <a:prstGeom prst="rect">
            <a:avLst/>
          </a:prstGeom>
        </p:spPr>
      </p:pic>
      <p:pic>
        <p:nvPicPr>
          <p:cNvPr id="10" name="Picture 9">
            <a:extLst>
              <a:ext uri="{FF2B5EF4-FFF2-40B4-BE49-F238E27FC236}">
                <a16:creationId xmlns:a16="http://schemas.microsoft.com/office/drawing/2014/main" id="{FB61EC06-A792-8AF1-F9EF-6CE124F2574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23227" y="3339549"/>
            <a:ext cx="635387" cy="563906"/>
          </a:xfrm>
          <a:prstGeom prst="rect">
            <a:avLst/>
          </a:prstGeom>
        </p:spPr>
      </p:pic>
      <p:pic>
        <p:nvPicPr>
          <p:cNvPr id="11" name="Picture 11">
            <a:extLst>
              <a:ext uri="{FF2B5EF4-FFF2-40B4-BE49-F238E27FC236}">
                <a16:creationId xmlns:a16="http://schemas.microsoft.com/office/drawing/2014/main" id="{680A3631-6441-E057-878F-7C9AE5B0928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618706" y="3808335"/>
            <a:ext cx="531905" cy="653008"/>
          </a:xfrm>
          <a:prstGeom prst="rect">
            <a:avLst/>
          </a:prstGeom>
        </p:spPr>
      </p:pic>
      <p:sp>
        <p:nvSpPr>
          <p:cNvPr id="12" name="Cloud 11">
            <a:extLst>
              <a:ext uri="{FF2B5EF4-FFF2-40B4-BE49-F238E27FC236}">
                <a16:creationId xmlns:a16="http://schemas.microsoft.com/office/drawing/2014/main" id="{E191BCDB-0D74-3616-C87F-639F9A822B86}"/>
              </a:ext>
            </a:extLst>
          </p:cNvPr>
          <p:cNvSpPr/>
          <p:nvPr/>
        </p:nvSpPr>
        <p:spPr>
          <a:xfrm>
            <a:off x="1658172" y="160961"/>
            <a:ext cx="9590726" cy="7029547"/>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text, doll, clipart&#10;&#10;Description automatically generated">
            <a:extLst>
              <a:ext uri="{FF2B5EF4-FFF2-40B4-BE49-F238E27FC236}">
                <a16:creationId xmlns:a16="http://schemas.microsoft.com/office/drawing/2014/main" id="{76C79155-4A39-1166-410D-9A48EF663B84}"/>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9980" b="89980" l="4931" r="47376">
                        <a14:foregroundMark x1="37810" y1="45890" x2="38287" y2="57055"/>
                        <a14:foregroundMark x1="45456" y1="50777" x2="46194" y2="51411"/>
                        <a14:foregroundMark x1="39150" y1="45358" x2="41089" y2="47025"/>
                        <a14:foregroundMark x1="46194" y1="51411" x2="46126" y2="52597"/>
                        <a14:foregroundMark x1="40491" y1="41391" x2="45740" y2="47607"/>
                        <a14:foregroundMark x1="40582" y1="40532" x2="47194" y2="45440"/>
                        <a14:foregroundMark x1="47194" y1="45440" x2="47376" y2="49489"/>
                        <a14:backgroundMark x1="43263" y1="47076" x2="43263" y2="50020"/>
                        <a14:backgroundMark x1="41150" y1="46912" x2="43445" y2="49325"/>
                        <a14:backgroundMark x1="44603" y1="48957" x2="44308" y2="51575"/>
                        <a14:backgroundMark x1="44876" y1="50184" x2="44876" y2="52065"/>
                      </a14:backgroundRemoval>
                    </a14:imgEffect>
                  </a14:imgLayer>
                </a14:imgProps>
              </a:ext>
              <a:ext uri="{28A0092B-C50C-407E-A947-70E740481C1C}">
                <a14:useLocalDpi xmlns:a14="http://schemas.microsoft.com/office/drawing/2010/main" val="0"/>
              </a:ext>
            </a:extLst>
          </a:blip>
          <a:srcRect r="50526"/>
          <a:stretch/>
        </p:blipFill>
        <p:spPr>
          <a:xfrm>
            <a:off x="-812809" y="3159138"/>
            <a:ext cx="3879859" cy="4356909"/>
          </a:xfrm>
          <a:prstGeom prst="rect">
            <a:avLst/>
          </a:prstGeom>
        </p:spPr>
      </p:pic>
      <p:pic>
        <p:nvPicPr>
          <p:cNvPr id="16" name="Picture 15" descr="A picture containing text, doll, clipart&#10;&#10;Description automatically generated">
            <a:extLst>
              <a:ext uri="{FF2B5EF4-FFF2-40B4-BE49-F238E27FC236}">
                <a16:creationId xmlns:a16="http://schemas.microsoft.com/office/drawing/2014/main" id="{2F4F10C4-4550-0FC9-E1BB-592F18FA093E}"/>
              </a:ext>
            </a:extLst>
          </p:cNvPr>
          <p:cNvPicPr>
            <a:picLocks noChangeAspect="1"/>
          </p:cNvPicPr>
          <p:nvPr/>
        </p:nvPicPr>
        <p:blipFill rotWithShape="1">
          <a:blip r:embed="rId12" cstate="hqprint">
            <a:extLst>
              <a:ext uri="{BEBA8EAE-BF5A-486C-A8C5-ECC9F3942E4B}">
                <a14:imgProps xmlns:a14="http://schemas.microsoft.com/office/drawing/2010/main">
                  <a14:imgLayer r:embed="rId11">
                    <a14:imgEffect>
                      <a14:backgroundRemoval t="9980" b="89980" l="49920" r="95047">
                        <a14:foregroundMark x1="54692" y1="42331" x2="60055" y2="44867"/>
                        <a14:foregroundMark x1="55442" y1="41145" x2="49920" y2="51411"/>
                        <a14:foregroundMark x1="49920" y1="51411" x2="53745" y2="49383"/>
                        <a14:backgroundMark x1="51216" y1="47894" x2="50738" y2="51452"/>
                        <a14:backgroundMark x1="55624" y1="47403" x2="57055" y2="48916"/>
                        <a14:backgroundMark x1="54965" y1="46708" x2="54306" y2="48425"/>
                        <a14:backgroundMark x1="57055" y1="46708" x2="57714" y2="47239"/>
                        <a14:backgroundMark x1="55351" y1="47239" x2="54033" y2="50429"/>
                        <a14:backgroundMark x1="58464" y1="46544" x2="58464" y2="46871"/>
                      </a14:backgroundRemoval>
                    </a14:imgEffect>
                  </a14:imgLayer>
                </a14:imgProps>
              </a:ext>
              <a:ext uri="{28A0092B-C50C-407E-A947-70E740481C1C}">
                <a14:useLocalDpi xmlns:a14="http://schemas.microsoft.com/office/drawing/2010/main" val="0"/>
              </a:ext>
            </a:extLst>
          </a:blip>
          <a:srcRect l="50647"/>
          <a:stretch/>
        </p:blipFill>
        <p:spPr>
          <a:xfrm>
            <a:off x="9544050" y="3627540"/>
            <a:ext cx="3454313" cy="3888508"/>
          </a:xfrm>
          <a:prstGeom prst="rect">
            <a:avLst/>
          </a:prstGeom>
        </p:spPr>
      </p:pic>
      <p:pic>
        <p:nvPicPr>
          <p:cNvPr id="2" name="Picture 1">
            <a:extLst>
              <a:ext uri="{FF2B5EF4-FFF2-40B4-BE49-F238E27FC236}">
                <a16:creationId xmlns:a16="http://schemas.microsoft.com/office/drawing/2014/main" id="{7840F6BC-129A-E331-C31E-495FB4A4F4BD}"/>
              </a:ext>
            </a:extLst>
          </p:cNvPr>
          <p:cNvPicPr>
            <a:picLocks noChangeAspect="1"/>
          </p:cNvPicPr>
          <p:nvPr/>
        </p:nvPicPr>
        <p:blipFill>
          <a:blip r:embed="rId13"/>
          <a:stretch>
            <a:fillRect/>
          </a:stretch>
        </p:blipFill>
        <p:spPr>
          <a:xfrm>
            <a:off x="3917592" y="662115"/>
            <a:ext cx="5328366" cy="1457070"/>
          </a:xfrm>
          <a:prstGeom prst="rect">
            <a:avLst/>
          </a:prstGeom>
        </p:spPr>
      </p:pic>
      <p:pic>
        <p:nvPicPr>
          <p:cNvPr id="6" name="Picture 5">
            <a:extLst>
              <a:ext uri="{FF2B5EF4-FFF2-40B4-BE49-F238E27FC236}">
                <a16:creationId xmlns:a16="http://schemas.microsoft.com/office/drawing/2014/main" id="{32319189-9510-83F4-E203-493CFA478CC2}"/>
              </a:ext>
            </a:extLst>
          </p:cNvPr>
          <p:cNvPicPr>
            <a:picLocks noChangeAspect="1"/>
          </p:cNvPicPr>
          <p:nvPr/>
        </p:nvPicPr>
        <p:blipFill>
          <a:blip r:embed="rId14"/>
          <a:stretch>
            <a:fillRect/>
          </a:stretch>
        </p:blipFill>
        <p:spPr>
          <a:xfrm>
            <a:off x="2352675" y="2109710"/>
            <a:ext cx="8260852" cy="2848377"/>
          </a:xfrm>
          <a:prstGeom prst="rect">
            <a:avLst/>
          </a:prstGeom>
        </p:spPr>
      </p:pic>
      <p:pic>
        <p:nvPicPr>
          <p:cNvPr id="8" name="Picture 7">
            <a:extLst>
              <a:ext uri="{FF2B5EF4-FFF2-40B4-BE49-F238E27FC236}">
                <a16:creationId xmlns:a16="http://schemas.microsoft.com/office/drawing/2014/main" id="{0B62149C-C28B-730A-9A51-A7F103DC41DF}"/>
              </a:ext>
            </a:extLst>
          </p:cNvPr>
          <p:cNvPicPr>
            <a:picLocks noChangeAspect="1"/>
          </p:cNvPicPr>
          <p:nvPr/>
        </p:nvPicPr>
        <p:blipFill>
          <a:blip r:embed="rId15"/>
          <a:stretch>
            <a:fillRect/>
          </a:stretch>
        </p:blipFill>
        <p:spPr>
          <a:xfrm>
            <a:off x="2397939" y="1642449"/>
            <a:ext cx="1719221" cy="963251"/>
          </a:xfrm>
          <a:prstGeom prst="rect">
            <a:avLst/>
          </a:prstGeom>
        </p:spPr>
      </p:pic>
      <p:sp>
        <p:nvSpPr>
          <p:cNvPr id="13" name="TextBox 12"/>
          <p:cNvSpPr txBox="1"/>
          <p:nvPr/>
        </p:nvSpPr>
        <p:spPr>
          <a:xfrm>
            <a:off x="3706214" y="4988178"/>
            <a:ext cx="6076336" cy="123110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Giáo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 Thị Quỳnh</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Giảng dạy :   </a:t>
            </a:r>
            <a:r>
              <a:rPr kumimoji="0" lang="en-US" sz="32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4A4</a:t>
            </a:r>
            <a:endPar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021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5">
            <a:extLst>
              <a:ext uri="{FF2B5EF4-FFF2-40B4-BE49-F238E27FC236}">
                <a16:creationId xmlns:a16="http://schemas.microsoft.com/office/drawing/2014/main" id="{07581BAC-D40E-00AA-DC5F-48E3F8D09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619125"/>
            <a:ext cx="4267200" cy="3000375"/>
          </a:xfrm>
          <a:prstGeom prst="rect">
            <a:avLst/>
          </a:prstGeom>
        </p:spPr>
      </p:pic>
      <p:pic>
        <p:nvPicPr>
          <p:cNvPr id="9" name="Content Placeholder 6">
            <a:extLst>
              <a:ext uri="{FF2B5EF4-FFF2-40B4-BE49-F238E27FC236}">
                <a16:creationId xmlns:a16="http://schemas.microsoft.com/office/drawing/2014/main" id="{E6E175B7-8AD9-AC9C-0172-1C32905EB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75" y="3829050"/>
            <a:ext cx="4343400" cy="2680855"/>
          </a:xfrm>
          <a:prstGeom prst="rect">
            <a:avLst/>
          </a:prstGeom>
        </p:spPr>
      </p:pic>
      <p:pic>
        <p:nvPicPr>
          <p:cNvPr id="10" name="Picture 9">
            <a:extLst>
              <a:ext uri="{FF2B5EF4-FFF2-40B4-BE49-F238E27FC236}">
                <a16:creationId xmlns:a16="http://schemas.microsoft.com/office/drawing/2014/main" id="{A71C26FB-FEC6-B70B-4B2F-C6F0EB0FF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999" y="619125"/>
            <a:ext cx="4162425" cy="3048000"/>
          </a:xfrm>
          <a:prstGeom prst="rect">
            <a:avLst/>
          </a:prstGeom>
        </p:spPr>
      </p:pic>
      <p:pic>
        <p:nvPicPr>
          <p:cNvPr id="11" name="Picture 2" descr="vanhoavietnam: Dân tộc Raglai (Nông Gia Khánh)">
            <a:extLst>
              <a:ext uri="{FF2B5EF4-FFF2-40B4-BE49-F238E27FC236}">
                <a16:creationId xmlns:a16="http://schemas.microsoft.com/office/drawing/2014/main" id="{871EB06F-99C6-7DC9-BACC-80ACC47400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838575"/>
            <a:ext cx="4191000" cy="259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571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926BE81-8031-5877-98B6-606B5D4F82D2}"/>
              </a:ext>
            </a:extLst>
          </p:cNvPr>
          <p:cNvPicPr>
            <a:picLocks noChangeAspect="1"/>
          </p:cNvPicPr>
          <p:nvPr/>
        </p:nvPicPr>
        <p:blipFill>
          <a:blip r:embed="rId2"/>
          <a:stretch>
            <a:fillRect/>
          </a:stretch>
        </p:blipFill>
        <p:spPr>
          <a:xfrm>
            <a:off x="814718" y="532755"/>
            <a:ext cx="2093183" cy="2476589"/>
          </a:xfrm>
          <a:prstGeom prst="rect">
            <a:avLst/>
          </a:prstGeom>
        </p:spPr>
      </p:pic>
      <p:grpSp>
        <p:nvGrpSpPr>
          <p:cNvPr id="4" name="Group 3">
            <a:extLst>
              <a:ext uri="{FF2B5EF4-FFF2-40B4-BE49-F238E27FC236}">
                <a16:creationId xmlns:a16="http://schemas.microsoft.com/office/drawing/2014/main" id="{38FD737F-F477-7CC3-FD1D-2EBCDB12E967}"/>
              </a:ext>
            </a:extLst>
          </p:cNvPr>
          <p:cNvGrpSpPr/>
          <p:nvPr/>
        </p:nvGrpSpPr>
        <p:grpSpPr>
          <a:xfrm>
            <a:off x="3124937" y="350583"/>
            <a:ext cx="7730838" cy="1440117"/>
            <a:chOff x="1498441" y="1887731"/>
            <a:chExt cx="6875543" cy="3430614"/>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wedgeRoundRectCallout">
              <a:avLst>
                <a:gd name="adj1" fmla="val -56706"/>
                <a:gd name="adj2" fmla="val 49034"/>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5" y="1887731"/>
              <a:ext cx="6758319" cy="3398933"/>
            </a:xfrm>
            <a:prstGeom prst="rect">
              <a:avLst/>
            </a:prstGeom>
            <a:noFill/>
          </p:spPr>
          <p:txBody>
            <a:bodyPr wrap="square" rtlCol="0">
              <a:spAutoFit/>
            </a:bodyPr>
            <a:lstStyle/>
            <a:p>
              <a:pPr marL="0" marR="0" algn="just">
                <a:spcBef>
                  <a:spcPts val="0"/>
                </a:spcBef>
                <a:spcAft>
                  <a:spcPts val="0"/>
                </a:spcAft>
              </a:pPr>
              <a:r>
                <a:rPr lang="nl-NL" sz="2800" dirty="0">
                  <a:solidFill>
                    <a:srgbClr val="002060"/>
                  </a:solidFill>
                  <a:effectLst/>
                  <a:ea typeface="Times New Roman" panose="02020603050405020304" pitchFamily="18" charset="0"/>
                </a:rPr>
                <a:t>Một số vật dụng gắn với hoạt động sản xuất và đời sống của người dân ở vùng là: </a:t>
              </a:r>
              <a:r>
                <a:rPr lang="nl-NL" sz="2800" b="1" dirty="0">
                  <a:solidFill>
                    <a:srgbClr val="002060"/>
                  </a:solidFill>
                  <a:effectLst/>
                  <a:ea typeface="Times New Roman" panose="02020603050405020304" pitchFamily="18" charset="0"/>
                </a:rPr>
                <a:t>tàu đánh cá, thuyền thúng, lưới đánh cá, bồ cào, thúng,...</a:t>
              </a:r>
              <a:endParaRPr lang="en-US" sz="2800" b="1" dirty="0">
                <a:solidFill>
                  <a:srgbClr val="002060"/>
                </a:solidFill>
                <a:effectLst/>
                <a:ea typeface="Calibri" panose="020F0502020204030204" pitchFamily="34" charset="0"/>
              </a:endParaRPr>
            </a:p>
          </p:txBody>
        </p:sp>
      </p:grpSp>
      <p:pic>
        <p:nvPicPr>
          <p:cNvPr id="9" name="Picture 8">
            <a:extLst>
              <a:ext uri="{FF2B5EF4-FFF2-40B4-BE49-F238E27FC236}">
                <a16:creationId xmlns:a16="http://schemas.microsoft.com/office/drawing/2014/main" id="{3203A44A-882C-2697-C638-EA5B62529232}"/>
              </a:ext>
            </a:extLst>
          </p:cNvPr>
          <p:cNvPicPr>
            <a:picLocks noChangeAspect="1"/>
          </p:cNvPicPr>
          <p:nvPr/>
        </p:nvPicPr>
        <p:blipFill>
          <a:blip r:embed="rId3"/>
          <a:stretch>
            <a:fillRect/>
          </a:stretch>
        </p:blipFill>
        <p:spPr>
          <a:xfrm>
            <a:off x="600075" y="3138488"/>
            <a:ext cx="6730831" cy="2566988"/>
          </a:xfrm>
          <a:prstGeom prst="rect">
            <a:avLst/>
          </a:prstGeom>
        </p:spPr>
      </p:pic>
      <p:pic>
        <p:nvPicPr>
          <p:cNvPr id="11" name="Picture 10">
            <a:extLst>
              <a:ext uri="{FF2B5EF4-FFF2-40B4-BE49-F238E27FC236}">
                <a16:creationId xmlns:a16="http://schemas.microsoft.com/office/drawing/2014/main" id="{09A39645-F064-FB07-BB8A-EA0CA23E9D84}"/>
              </a:ext>
            </a:extLst>
          </p:cNvPr>
          <p:cNvPicPr>
            <a:picLocks noChangeAspect="1"/>
          </p:cNvPicPr>
          <p:nvPr/>
        </p:nvPicPr>
        <p:blipFill>
          <a:blip r:embed="rId4"/>
          <a:stretch>
            <a:fillRect/>
          </a:stretch>
        </p:blipFill>
        <p:spPr>
          <a:xfrm>
            <a:off x="7419974" y="3136692"/>
            <a:ext cx="3891269" cy="2559258"/>
          </a:xfrm>
          <a:prstGeom prst="rect">
            <a:avLst/>
          </a:prstGeom>
        </p:spPr>
      </p:pic>
    </p:spTree>
    <p:extLst>
      <p:ext uri="{BB962C8B-B14F-4D97-AF65-F5344CB8AC3E}">
        <p14:creationId xmlns:p14="http://schemas.microsoft.com/office/powerpoint/2010/main" val="6901242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794AA62-5202-0BC5-6143-F92BCFBA2846}"/>
              </a:ext>
            </a:extLst>
          </p:cNvPr>
          <p:cNvGrpSpPr/>
          <p:nvPr/>
        </p:nvGrpSpPr>
        <p:grpSpPr>
          <a:xfrm>
            <a:off x="277164" y="606756"/>
            <a:ext cx="10876611" cy="2841294"/>
            <a:chOff x="2775973" y="888741"/>
            <a:chExt cx="8644931" cy="3901467"/>
          </a:xfrm>
        </p:grpSpPr>
        <p:pic>
          <p:nvPicPr>
            <p:cNvPr id="5" name="Picture 4">
              <a:extLst>
                <a:ext uri="{FF2B5EF4-FFF2-40B4-BE49-F238E27FC236}">
                  <a16:creationId xmlns:a16="http://schemas.microsoft.com/office/drawing/2014/main" id="{979CE277-B450-FCEE-9B83-F6D3B655B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124" y="1558635"/>
              <a:ext cx="8247780" cy="3231573"/>
            </a:xfrm>
            <a:prstGeom prst="rect">
              <a:avLst/>
            </a:prstGeom>
          </p:spPr>
        </p:pic>
        <p:pic>
          <p:nvPicPr>
            <p:cNvPr id="6" name="Picture 5">
              <a:extLst>
                <a:ext uri="{FF2B5EF4-FFF2-40B4-BE49-F238E27FC236}">
                  <a16:creationId xmlns:a16="http://schemas.microsoft.com/office/drawing/2014/main" id="{808395A1-C0AE-1A6E-6370-D7AF4840A4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62347" flipH="1">
              <a:off x="2775973" y="888741"/>
              <a:ext cx="1004662" cy="1463171"/>
            </a:xfrm>
            <a:prstGeom prst="rect">
              <a:avLst/>
            </a:prstGeom>
          </p:spPr>
        </p:pic>
        <p:sp>
          <p:nvSpPr>
            <p:cNvPr id="7" name="TextBox 6">
              <a:extLst>
                <a:ext uri="{FF2B5EF4-FFF2-40B4-BE49-F238E27FC236}">
                  <a16:creationId xmlns:a16="http://schemas.microsoft.com/office/drawing/2014/main" id="{1AE9BFAB-7B89-1AD6-303C-81A84896F30F}"/>
                </a:ext>
              </a:extLst>
            </p:cNvPr>
            <p:cNvSpPr txBox="1"/>
            <p:nvPr/>
          </p:nvSpPr>
          <p:spPr>
            <a:xfrm>
              <a:off x="3339484" y="1849583"/>
              <a:ext cx="7866569" cy="1469901"/>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Thuyền thúng được làm từ tre, có hình như chiếc thúng, là phương tiện đánh bắt thủy sản của ngư dân vùng ven biển miền Trung nước ta. Hiện nay, thuyền thúng còn được sử dụng trong các hoạt động du lịch.</a:t>
              </a:r>
              <a:endParaRPr lang="en-US" sz="2800" dirty="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6079C1F3-0CF4-6171-F6A7-E1527F0A1A94}"/>
              </a:ext>
            </a:extLst>
          </p:cNvPr>
          <p:cNvPicPr>
            <a:picLocks noChangeAspect="1"/>
          </p:cNvPicPr>
          <p:nvPr/>
        </p:nvPicPr>
        <p:blipFill>
          <a:blip r:embed="rId4"/>
          <a:stretch>
            <a:fillRect/>
          </a:stretch>
        </p:blipFill>
        <p:spPr>
          <a:xfrm>
            <a:off x="4430061" y="0"/>
            <a:ext cx="4779678" cy="1286367"/>
          </a:xfrm>
          <a:prstGeom prst="rect">
            <a:avLst/>
          </a:prstGeom>
        </p:spPr>
      </p:pic>
      <p:pic>
        <p:nvPicPr>
          <p:cNvPr id="1026" name="Picture 2" descr="Vé Thuyền Thúng Rừng Dừa Bảy Mẫu Hội An | Eholiday.vn">
            <a:extLst>
              <a:ext uri="{FF2B5EF4-FFF2-40B4-BE49-F238E27FC236}">
                <a16:creationId xmlns:a16="http://schemas.microsoft.com/office/drawing/2014/main" id="{A360E779-180D-DAF0-57F5-CAD2C6276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99" y="3590329"/>
            <a:ext cx="5114925" cy="287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854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8FD737F-F477-7CC3-FD1D-2EBCDB12E967}"/>
              </a:ext>
            </a:extLst>
          </p:cNvPr>
          <p:cNvGrpSpPr/>
          <p:nvPr/>
        </p:nvGrpSpPr>
        <p:grpSpPr>
          <a:xfrm>
            <a:off x="4382237" y="160084"/>
            <a:ext cx="4066438" cy="840042"/>
            <a:chOff x="1498441" y="1887731"/>
            <a:chExt cx="6875543" cy="3430614"/>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roundRect">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4" y="1887731"/>
              <a:ext cx="6758320" cy="3198451"/>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Làm muối</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grpSp>
      <p:pic>
        <p:nvPicPr>
          <p:cNvPr id="8" name="Picture 7">
            <a:extLst>
              <a:ext uri="{FF2B5EF4-FFF2-40B4-BE49-F238E27FC236}">
                <a16:creationId xmlns:a16="http://schemas.microsoft.com/office/drawing/2014/main" id="{5F7BAF02-241B-A9D9-D39E-BDEB0D27B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674" y="1236561"/>
            <a:ext cx="7686675" cy="5262830"/>
          </a:xfrm>
          <a:prstGeom prst="rect">
            <a:avLst/>
          </a:prstGeom>
        </p:spPr>
      </p:pic>
    </p:spTree>
    <p:extLst>
      <p:ext uri="{BB962C8B-B14F-4D97-AF65-F5344CB8AC3E}">
        <p14:creationId xmlns:p14="http://schemas.microsoft.com/office/powerpoint/2010/main" val="22497870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8FD737F-F477-7CC3-FD1D-2EBCDB12E967}"/>
              </a:ext>
            </a:extLst>
          </p:cNvPr>
          <p:cNvGrpSpPr/>
          <p:nvPr/>
        </p:nvGrpSpPr>
        <p:grpSpPr>
          <a:xfrm>
            <a:off x="2476500" y="83884"/>
            <a:ext cx="7439025" cy="1464231"/>
            <a:chOff x="1498441" y="1887731"/>
            <a:chExt cx="6875543" cy="5979715"/>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roundRect">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4" y="1887731"/>
              <a:ext cx="6758320" cy="5979715"/>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Đánh bắt và nuôi trồng hải sản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grpSp>
      <p:pic>
        <p:nvPicPr>
          <p:cNvPr id="9" name="Picture 8">
            <a:extLst>
              <a:ext uri="{FF2B5EF4-FFF2-40B4-BE49-F238E27FC236}">
                <a16:creationId xmlns:a16="http://schemas.microsoft.com/office/drawing/2014/main" id="{904453A6-125F-70F9-E4FC-53F15C3F4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81150"/>
            <a:ext cx="4562475" cy="4248150"/>
          </a:xfrm>
          <a:prstGeom prst="rect">
            <a:avLst/>
          </a:prstGeom>
        </p:spPr>
      </p:pic>
      <p:sp>
        <p:nvSpPr>
          <p:cNvPr id="10" name="AutoShape 2" descr="góc nhìn đại biểu: tích cực phòng ngừa, ngăn chặn và xóa bỏ khai thác thủy  sản bất hợp pháp">
            <a:extLst>
              <a:ext uri="{FF2B5EF4-FFF2-40B4-BE49-F238E27FC236}">
                <a16:creationId xmlns:a16="http://schemas.microsoft.com/office/drawing/2014/main" id="{1B5033E3-8AFC-9FD7-E912-6D8531A7B0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góc nhìn đại biểu: tích cực phòng ngừa, ngăn chặn và xóa bỏ khai thác thủy  sản bất hợp pháp">
            <a:extLst>
              <a:ext uri="{FF2B5EF4-FFF2-40B4-BE49-F238E27FC236}">
                <a16:creationId xmlns:a16="http://schemas.microsoft.com/office/drawing/2014/main" id="{B06A18CE-0105-C66C-DEFA-B28442145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62050"/>
            <a:ext cx="50292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ghề Nuôi trồng thủy hải sản">
            <a:extLst>
              <a:ext uri="{FF2B5EF4-FFF2-40B4-BE49-F238E27FC236}">
                <a16:creationId xmlns:a16="http://schemas.microsoft.com/office/drawing/2014/main" id="{9905B28B-D6D7-6732-4F02-9D47B4CD8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4038600"/>
            <a:ext cx="5110162"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105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500" fill="hold"/>
                                        <p:tgtEl>
                                          <p:spTgt spid="2052"/>
                                        </p:tgtEl>
                                        <p:attrNameLst>
                                          <p:attrName>ppt_w</p:attrName>
                                        </p:attrNameLst>
                                      </p:cBhvr>
                                      <p:tavLst>
                                        <p:tav tm="0">
                                          <p:val>
                                            <p:fltVal val="0"/>
                                          </p:val>
                                        </p:tav>
                                        <p:tav tm="100000">
                                          <p:val>
                                            <p:strVal val="#ppt_w"/>
                                          </p:val>
                                        </p:tav>
                                      </p:tavLst>
                                    </p:anim>
                                    <p:anim calcmode="lin" valueType="num">
                                      <p:cBhvr>
                                        <p:cTn id="13" dur="500" fill="hold"/>
                                        <p:tgtEl>
                                          <p:spTgt spid="2052"/>
                                        </p:tgtEl>
                                        <p:attrNameLst>
                                          <p:attrName>ppt_h</p:attrName>
                                        </p:attrNameLst>
                                      </p:cBhvr>
                                      <p:tavLst>
                                        <p:tav tm="0">
                                          <p:val>
                                            <p:fltVal val="0"/>
                                          </p:val>
                                        </p:tav>
                                        <p:tav tm="100000">
                                          <p:val>
                                            <p:strVal val="#ppt_h"/>
                                          </p:val>
                                        </p:tav>
                                      </p:tavLst>
                                    </p:anim>
                                    <p:animEffect transition="in" filter="fade">
                                      <p:cBhvr>
                                        <p:cTn id="14" dur="500"/>
                                        <p:tgtEl>
                                          <p:spTgt spid="2052"/>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500" fill="hold"/>
                                        <p:tgtEl>
                                          <p:spTgt spid="2054"/>
                                        </p:tgtEl>
                                        <p:attrNameLst>
                                          <p:attrName>ppt_w</p:attrName>
                                        </p:attrNameLst>
                                      </p:cBhvr>
                                      <p:tavLst>
                                        <p:tav tm="0">
                                          <p:val>
                                            <p:fltVal val="0"/>
                                          </p:val>
                                        </p:tav>
                                        <p:tav tm="100000">
                                          <p:val>
                                            <p:strVal val="#ppt_w"/>
                                          </p:val>
                                        </p:tav>
                                      </p:tavLst>
                                    </p:anim>
                                    <p:anim calcmode="lin" valueType="num">
                                      <p:cBhvr>
                                        <p:cTn id="23" dur="500" fill="hold"/>
                                        <p:tgtEl>
                                          <p:spTgt spid="2054"/>
                                        </p:tgtEl>
                                        <p:attrNameLst>
                                          <p:attrName>ppt_h</p:attrName>
                                        </p:attrNameLst>
                                      </p:cBhvr>
                                      <p:tavLst>
                                        <p:tav tm="0">
                                          <p:val>
                                            <p:fltVal val="0"/>
                                          </p:val>
                                        </p:tav>
                                        <p:tav tm="100000">
                                          <p:val>
                                            <p:strVal val="#ppt_h"/>
                                          </p:val>
                                        </p:tav>
                                      </p:tavLst>
                                    </p:anim>
                                    <p:animEffect transition="in" filter="fad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id="{8DA81878-8543-E93F-1010-BB655B3F0F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608832" y="-351273"/>
            <a:ext cx="5224237" cy="7503396"/>
          </a:xfrm>
          <a:prstGeom prst="rect">
            <a:avLst/>
          </a:prstGeom>
        </p:spPr>
      </p:pic>
      <p:pic>
        <p:nvPicPr>
          <p:cNvPr id="2" name="Picture 1">
            <a:extLst>
              <a:ext uri="{FF2B5EF4-FFF2-40B4-BE49-F238E27FC236}">
                <a16:creationId xmlns:a16="http://schemas.microsoft.com/office/drawing/2014/main" id="{A63FD773-4745-05D0-D662-85099442421F}"/>
              </a:ext>
            </a:extLst>
          </p:cNvPr>
          <p:cNvPicPr>
            <a:picLocks noChangeAspect="1"/>
          </p:cNvPicPr>
          <p:nvPr/>
        </p:nvPicPr>
        <p:blipFill>
          <a:blip r:embed="rId4"/>
          <a:stretch>
            <a:fillRect/>
          </a:stretch>
        </p:blipFill>
        <p:spPr>
          <a:xfrm>
            <a:off x="4228148" y="866629"/>
            <a:ext cx="4383404" cy="3353091"/>
          </a:xfrm>
          <a:prstGeom prst="rect">
            <a:avLst/>
          </a:prstGeom>
        </p:spPr>
      </p:pic>
    </p:spTree>
    <p:extLst>
      <p:ext uri="{BB962C8B-B14F-4D97-AF65-F5344CB8AC3E}">
        <p14:creationId xmlns:p14="http://schemas.microsoft.com/office/powerpoint/2010/main" val="1684672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B6B62BB-8596-55C4-5EFB-5A0E8A1FB9A5}"/>
              </a:ext>
            </a:extLst>
          </p:cNvPr>
          <p:cNvGrpSpPr/>
          <p:nvPr/>
        </p:nvGrpSpPr>
        <p:grpSpPr>
          <a:xfrm>
            <a:off x="3343275" y="2854997"/>
            <a:ext cx="7272770" cy="1150966"/>
            <a:chOff x="4828474" y="3448575"/>
            <a:chExt cx="5150627" cy="1570931"/>
          </a:xfrm>
        </p:grpSpPr>
        <p:sp>
          <p:nvSpPr>
            <p:cNvPr id="5" name="Speech Bubble: Rectangle with Corners Rounded 4">
              <a:extLst>
                <a:ext uri="{FF2B5EF4-FFF2-40B4-BE49-F238E27FC236}">
                  <a16:creationId xmlns:a16="http://schemas.microsoft.com/office/drawing/2014/main" id="{00086919-FDB6-34C8-4C5C-786727819C45}"/>
                </a:ext>
              </a:extLst>
            </p:cNvPr>
            <p:cNvSpPr/>
            <p:nvPr/>
          </p:nvSpPr>
          <p:spPr>
            <a:xfrm flipH="1">
              <a:off x="4828474" y="3448575"/>
              <a:ext cx="5150627" cy="1570931"/>
            </a:xfrm>
            <a:prstGeom prst="wedgeRoundRectCallout">
              <a:avLst>
                <a:gd name="adj1" fmla="val -40009"/>
                <a:gd name="adj2" fmla="val -82258"/>
                <a:gd name="adj3" fmla="val 16667"/>
              </a:avLst>
            </a:prstGeom>
            <a:solidFill>
              <a:srgbClr val="C1E9C2"/>
            </a:solidFill>
            <a:ln w="38100">
              <a:solidFill>
                <a:srgbClr val="7AC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3">
              <a:extLst>
                <a:ext uri="{FF2B5EF4-FFF2-40B4-BE49-F238E27FC236}">
                  <a16:creationId xmlns:a16="http://schemas.microsoft.com/office/drawing/2014/main" id="{28C5CD21-86E7-46BF-1F53-FBD87FFD3FCD}"/>
                </a:ext>
              </a:extLst>
            </p:cNvPr>
            <p:cNvSpPr txBox="1"/>
            <p:nvPr/>
          </p:nvSpPr>
          <p:spPr>
            <a:xfrm>
              <a:off x="5073625" y="3749370"/>
              <a:ext cx="4902759" cy="966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Quang gánh,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cuốc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xẻng,...</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5C01B7BB-6E74-F2F3-7C4D-9EEF5E45DC95}"/>
              </a:ext>
            </a:extLst>
          </p:cNvPr>
          <p:cNvGrpSpPr/>
          <p:nvPr/>
        </p:nvGrpSpPr>
        <p:grpSpPr>
          <a:xfrm>
            <a:off x="1379289" y="514351"/>
            <a:ext cx="8174286" cy="1142792"/>
            <a:chOff x="1154619" y="2188087"/>
            <a:chExt cx="6961908" cy="1449505"/>
          </a:xfrm>
        </p:grpSpPr>
        <p:sp>
          <p:nvSpPr>
            <p:cNvPr id="8" name="Speech Bubble: Rectangle with Corners Rounded 7">
              <a:extLst>
                <a:ext uri="{FF2B5EF4-FFF2-40B4-BE49-F238E27FC236}">
                  <a16:creationId xmlns:a16="http://schemas.microsoft.com/office/drawing/2014/main" id="{B701CF5A-1EB5-87EC-E252-58895E820372}"/>
                </a:ext>
              </a:extLst>
            </p:cNvPr>
            <p:cNvSpPr/>
            <p:nvPr/>
          </p:nvSpPr>
          <p:spPr>
            <a:xfrm>
              <a:off x="1182342" y="2188087"/>
              <a:ext cx="6906463" cy="1408930"/>
            </a:xfrm>
            <a:prstGeom prst="wedgeRoundRectCallout">
              <a:avLst>
                <a:gd name="adj1" fmla="val -37613"/>
                <a:gd name="adj2" fmla="val 110578"/>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9" name="TextBox 22">
              <a:extLst>
                <a:ext uri="{FF2B5EF4-FFF2-40B4-BE49-F238E27FC236}">
                  <a16:creationId xmlns:a16="http://schemas.microsoft.com/office/drawing/2014/main" id="{870DDCA9-8D93-7148-E4B4-C37EAD64F48A}"/>
                </a:ext>
              </a:extLst>
            </p:cNvPr>
            <p:cNvSpPr txBox="1"/>
            <p:nvPr/>
          </p:nvSpPr>
          <p:spPr>
            <a:xfrm>
              <a:off x="1154619" y="2271260"/>
              <a:ext cx="6961908" cy="1366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Kể thêm được một số công cụ của người dân vùng Duyên hải miền Trung.</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思源黑体 CN Medium" panose="020B0600000000000000" pitchFamily="34" charset="-122"/>
                <a:ea typeface="思源黑体 CN Medium" panose="020B0600000000000000" pitchFamily="34" charset="-122"/>
                <a:cs typeface="+mn-cs"/>
              </a:endParaRPr>
            </a:p>
          </p:txBody>
        </p:sp>
      </p:grpSp>
      <p:pic>
        <p:nvPicPr>
          <p:cNvPr id="10" name="Picture 9">
            <a:extLst>
              <a:ext uri="{FF2B5EF4-FFF2-40B4-BE49-F238E27FC236}">
                <a16:creationId xmlns:a16="http://schemas.microsoft.com/office/drawing/2014/main" id="{422B63E6-125C-DEB5-0982-F978E9519D0E}"/>
              </a:ext>
            </a:extLst>
          </p:cNvPr>
          <p:cNvPicPr>
            <a:picLocks noChangeAspect="1"/>
          </p:cNvPicPr>
          <p:nvPr/>
        </p:nvPicPr>
        <p:blipFill rotWithShape="1">
          <a:blip r:embed="rId2">
            <a:extLst>
              <a:ext uri="{28A0092B-C50C-407E-A947-70E740481C1C}">
                <a14:useLocalDpi xmlns:a14="http://schemas.microsoft.com/office/drawing/2010/main" val="0"/>
              </a:ext>
            </a:extLst>
          </a:blip>
          <a:srcRect l="80857" t="-627" r="-892" b="79494"/>
          <a:stretch/>
        </p:blipFill>
        <p:spPr>
          <a:xfrm>
            <a:off x="9529399" y="916658"/>
            <a:ext cx="1921615" cy="1492001"/>
          </a:xfrm>
          <a:prstGeom prst="rect">
            <a:avLst/>
          </a:prstGeom>
        </p:spPr>
      </p:pic>
      <p:pic>
        <p:nvPicPr>
          <p:cNvPr id="11" name="Picture 10">
            <a:extLst>
              <a:ext uri="{FF2B5EF4-FFF2-40B4-BE49-F238E27FC236}">
                <a16:creationId xmlns:a16="http://schemas.microsoft.com/office/drawing/2014/main" id="{1EA23BD2-A17F-7EA2-05CA-DDB233D13130}"/>
              </a:ext>
            </a:extLst>
          </p:cNvPr>
          <p:cNvPicPr>
            <a:picLocks noChangeAspect="1"/>
          </p:cNvPicPr>
          <p:nvPr/>
        </p:nvPicPr>
        <p:blipFill>
          <a:blip r:embed="rId3"/>
          <a:stretch>
            <a:fillRect/>
          </a:stretch>
        </p:blipFill>
        <p:spPr>
          <a:xfrm>
            <a:off x="363869" y="2162620"/>
            <a:ext cx="2093183" cy="2476589"/>
          </a:xfrm>
          <a:prstGeom prst="rect">
            <a:avLst/>
          </a:prstGeom>
        </p:spPr>
      </p:pic>
    </p:spTree>
    <p:extLst>
      <p:ext uri="{BB962C8B-B14F-4D97-AF65-F5344CB8AC3E}">
        <p14:creationId xmlns:p14="http://schemas.microsoft.com/office/powerpoint/2010/main" val="18838716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49103B8-A37F-4F50-A5FC-EA7C234A56F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9374" y="78660"/>
            <a:ext cx="11676271" cy="7045484"/>
          </a:xfrm>
          <a:prstGeom prst="rect">
            <a:avLst/>
          </a:prstGeom>
          <a:effectLst>
            <a:outerShdw blurRad="25400" algn="ctr" rotWithShape="0">
              <a:prstClr val="black">
                <a:alpha val="70000"/>
              </a:prstClr>
            </a:outerShdw>
          </a:effectLst>
        </p:spPr>
      </p:pic>
      <p:pic>
        <p:nvPicPr>
          <p:cNvPr id="3" name="Picture 4">
            <a:extLst>
              <a:ext uri="{FF2B5EF4-FFF2-40B4-BE49-F238E27FC236}">
                <a16:creationId xmlns:a16="http://schemas.microsoft.com/office/drawing/2014/main" id="{DD3FEE90-160F-5523-3FFF-A1E63DD9E395}"/>
              </a:ext>
            </a:extLst>
          </p:cNvPr>
          <p:cNvPicPr>
            <a:picLocks noChangeAspect="1"/>
          </p:cNvPicPr>
          <p:nvPr/>
        </p:nvPicPr>
        <p:blipFill>
          <a:blip r:embed="rId5"/>
          <a:srcRect/>
          <a:stretch>
            <a:fillRect/>
          </a:stretch>
        </p:blipFill>
        <p:spPr>
          <a:xfrm>
            <a:off x="9386695" y="3036314"/>
            <a:ext cx="2563714" cy="3821686"/>
          </a:xfrm>
          <a:prstGeom prst="rect">
            <a:avLst/>
          </a:prstGeom>
        </p:spPr>
      </p:pic>
      <p:pic>
        <p:nvPicPr>
          <p:cNvPr id="5" name="Picture 10">
            <a:extLst>
              <a:ext uri="{FF2B5EF4-FFF2-40B4-BE49-F238E27FC236}">
                <a16:creationId xmlns:a16="http://schemas.microsoft.com/office/drawing/2014/main" id="{88FEE359-CC3E-E14C-E746-2CBF9C25AEA9}"/>
              </a:ext>
            </a:extLst>
          </p:cNvPr>
          <p:cNvPicPr>
            <a:picLocks noChangeAspect="1"/>
          </p:cNvPicPr>
          <p:nvPr/>
        </p:nvPicPr>
        <p:blipFill>
          <a:blip r:embed="rId6"/>
          <a:srcRect/>
          <a:stretch>
            <a:fillRect/>
          </a:stretch>
        </p:blipFill>
        <p:spPr>
          <a:xfrm>
            <a:off x="0" y="2676228"/>
            <a:ext cx="3434591" cy="4282087"/>
          </a:xfrm>
          <a:prstGeom prst="rect">
            <a:avLst/>
          </a:prstGeom>
        </p:spPr>
      </p:pic>
      <p:pic>
        <p:nvPicPr>
          <p:cNvPr id="6" name="Picture 5">
            <a:extLst>
              <a:ext uri="{FF2B5EF4-FFF2-40B4-BE49-F238E27FC236}">
                <a16:creationId xmlns:a16="http://schemas.microsoft.com/office/drawing/2014/main" id="{05F97C54-13F5-C0F9-EB97-A55DAF897372}"/>
              </a:ext>
            </a:extLst>
          </p:cNvPr>
          <p:cNvPicPr>
            <a:picLocks noChangeAspect="1"/>
          </p:cNvPicPr>
          <p:nvPr/>
        </p:nvPicPr>
        <p:blipFill>
          <a:blip r:embed="rId7"/>
          <a:stretch>
            <a:fillRect/>
          </a:stretch>
        </p:blipFill>
        <p:spPr>
          <a:xfrm>
            <a:off x="1821933" y="1924652"/>
            <a:ext cx="8986283" cy="3694496"/>
          </a:xfrm>
          <a:prstGeom prst="rect">
            <a:avLst/>
          </a:prstGeom>
        </p:spPr>
      </p:pic>
    </p:spTree>
    <p:extLst>
      <p:ext uri="{BB962C8B-B14F-4D97-AF65-F5344CB8AC3E}">
        <p14:creationId xmlns:p14="http://schemas.microsoft.com/office/powerpoint/2010/main" val="116771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2" presetClass="emph" presetSubtype="0" fill="hold" nodeType="withEffect">
                                  <p:stCondLst>
                                    <p:cond delay="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8" name="Rectangle 7"/>
          <p:cNvSpPr/>
          <p:nvPr/>
        </p:nvSpPr>
        <p:spPr>
          <a:xfrm>
            <a:off x="1697259" y="217128"/>
            <a:ext cx="8829073" cy="229129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Kể tên</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các</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dân</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tộc</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chính</a:t>
            </a:r>
            <a:r>
              <a:rPr lang="en-US" sz="4400" dirty="0">
                <a:solidFill>
                  <a:prstClr val="white"/>
                </a:solidFill>
                <a:latin typeface="Arial" panose="020B0604020202020204" pitchFamily="34" charset="0"/>
              </a:rPr>
              <a:t> ở </a:t>
            </a: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đồng bằng duyên hải miền Trung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770532" y="3365451"/>
            <a:ext cx="4202514" cy="3592190"/>
          </a:xfrm>
          <a:prstGeom prst="rect">
            <a:avLst/>
          </a:prstGeom>
        </p:spPr>
      </p:pic>
      <p:sp>
        <p:nvSpPr>
          <p:cNvPr id="2" name="Oval Callout 1"/>
          <p:cNvSpPr/>
          <p:nvPr/>
        </p:nvSpPr>
        <p:spPr>
          <a:xfrm>
            <a:off x="2595154" y="2625988"/>
            <a:ext cx="4175378" cy="3133128"/>
          </a:xfrm>
          <a:prstGeom prst="wedgeEllipseCallout">
            <a:avLst>
              <a:gd name="adj1" fmla="val 74654"/>
              <a:gd name="adj2" fmla="val 3026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Kinh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Chăm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n-US" sz="3200" b="0" i="0" u="none" strike="noStrike" kern="1200" cap="none" spc="0" normalizeH="0" noProof="0" dirty="0">
                <a:ln>
                  <a:noFill/>
                </a:ln>
                <a:solidFill>
                  <a:prstClr val="white"/>
                </a:solidFill>
                <a:effectLst/>
                <a:uLnTx/>
                <a:uFillTx/>
                <a:latin typeface="Arial" panose="020B0604020202020204" pitchFamily="34" charset="0"/>
                <a:ea typeface="+mn-ea"/>
                <a:cs typeface="+mn-cs"/>
              </a:rPr>
              <a:t> Thái, </a:t>
            </a:r>
            <a:r>
              <a:rPr kumimoji="0" lang="en-US" sz="32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Mường</a:t>
            </a:r>
            <a:r>
              <a:rPr kumimoji="0" lang="en-US" sz="3200" b="0" i="0" u="none" strike="noStrike" kern="1200" cap="none" spc="0" normalizeH="0" noProof="0" dirty="0">
                <a:ln>
                  <a:noFill/>
                </a:ln>
                <a:solidFill>
                  <a:prstClr val="white"/>
                </a:solidFill>
                <a:effectLst/>
                <a:uLnTx/>
                <a:uFillTx/>
                <a:latin typeface="Arial" panose="020B0604020202020204" pitchFamily="34" charset="0"/>
                <a:ea typeface="+mn-ea"/>
                <a:cs typeface="+mn-cs"/>
              </a:rPr>
              <a:t>, Bru-Vân </a:t>
            </a:r>
            <a:r>
              <a:rPr kumimoji="0" lang="en-US" sz="32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Kiều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8" name="Rectangle 7"/>
          <p:cNvSpPr/>
          <p:nvPr/>
        </p:nvSpPr>
        <p:spPr>
          <a:xfrm>
            <a:off x="1713298" y="401053"/>
            <a:ext cx="8681987" cy="232909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Thuyền</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thúng</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là</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phương</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tiện</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để</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phục</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vụ</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cho</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việc</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 </a:t>
            </a:r>
            <a:r>
              <a:rPr kumimoji="0" lang="en-US" sz="4800" b="0" i="0" u="none" strike="noStrike" kern="1200" cap="none" spc="0" normalizeH="0" noProof="0" dirty="0" err="1">
                <a:ln>
                  <a:noFill/>
                </a:ln>
                <a:solidFill>
                  <a:prstClr val="white"/>
                </a:solidFill>
                <a:effectLst/>
                <a:uLnTx/>
                <a:uFillTx/>
                <a:latin typeface="Arial" panose="020B0604020202020204" pitchFamily="34" charset="0"/>
                <a:ea typeface="+mn-ea"/>
                <a:cs typeface="+mn-cs"/>
              </a:rPr>
              <a:t>gì</a:t>
            </a:r>
            <a:r>
              <a:rPr kumimoji="0" lang="en-US" sz="4800" b="0" i="0" u="none" strike="noStrike" kern="1200" cap="none" spc="0" normalizeH="0" noProof="0" dirty="0">
                <a:ln>
                  <a:noFill/>
                </a:ln>
                <a:solidFill>
                  <a:prstClr val="white"/>
                </a:solidFill>
                <a:effectLst/>
                <a:uLnTx/>
                <a:uFillTx/>
                <a:latin typeface="Arial" panose="020B0604020202020204" pitchFamily="34" charset="0"/>
                <a:ea typeface="+mn-ea"/>
                <a:cs typeface="+mn-cs"/>
              </a:rPr>
              <a:t>?</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hlinkClick r:id="rId4"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7128878" y="3105173"/>
            <a:ext cx="4202514" cy="3592190"/>
          </a:xfrm>
          <a:prstGeom prst="rect">
            <a:avLst/>
          </a:prstGeom>
        </p:spPr>
      </p:pic>
      <p:sp>
        <p:nvSpPr>
          <p:cNvPr id="4" name="Cloud Callout 3"/>
          <p:cNvSpPr/>
          <p:nvPr/>
        </p:nvSpPr>
        <p:spPr>
          <a:xfrm>
            <a:off x="1562100" y="2871537"/>
            <a:ext cx="6009774" cy="3825826"/>
          </a:xfrm>
          <a:prstGeom prst="cloudCallout">
            <a:avLst>
              <a:gd name="adj1" fmla="val 70261"/>
              <a:gd name="adj2" fmla="val -41601"/>
            </a:avLst>
          </a:prstGeom>
          <a:solidFill>
            <a:srgbClr val="A54C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 panose="020B0604020202020204" pitchFamily="34" charset="0"/>
              </a:rPr>
              <a:t>Đánh</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bắt</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thuỷ</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sản</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và</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hoạt</a:t>
            </a:r>
            <a:r>
              <a:rPr lang="en-US" sz="4400" dirty="0">
                <a:solidFill>
                  <a:prstClr val="white"/>
                </a:solidFill>
                <a:latin typeface="Arial" panose="020B0604020202020204" pitchFamily="34" charset="0"/>
              </a:rPr>
              <a:t> </a:t>
            </a:r>
            <a:r>
              <a:rPr lang="en-US" sz="4400" dirty="0" err="1">
                <a:solidFill>
                  <a:prstClr val="white"/>
                </a:solidFill>
                <a:latin typeface="Arial" panose="020B0604020202020204" pitchFamily="34" charset="0"/>
              </a:rPr>
              <a:t>động</a:t>
            </a:r>
            <a:r>
              <a:rPr lang="en-US" sz="4400" dirty="0">
                <a:solidFill>
                  <a:prstClr val="white"/>
                </a:solidFill>
                <a:latin typeface="Arial" panose="020B0604020202020204" pitchFamily="34" charset="0"/>
              </a:rPr>
              <a:t> du </a:t>
            </a:r>
            <a:r>
              <a:rPr lang="en-US" sz="4400" dirty="0" err="1">
                <a:solidFill>
                  <a:prstClr val="white"/>
                </a:solidFill>
                <a:latin typeface="Arial" panose="020B0604020202020204" pitchFamily="34" charset="0"/>
              </a:rPr>
              <a:t>lịch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466344"/>
            <a:ext cx="11375136" cy="6144768"/>
          </a:xfrm>
          <a:custGeom>
            <a:avLst/>
            <a:gdLst>
              <a:gd name="connsiteX0" fmla="*/ 1024148 w 11375136"/>
              <a:gd name="connsiteY0" fmla="*/ 0 h 6144768"/>
              <a:gd name="connsiteX1" fmla="*/ 11375136 w 11375136"/>
              <a:gd name="connsiteY1" fmla="*/ 0 h 6144768"/>
              <a:gd name="connsiteX2" fmla="*/ 11375136 w 11375136"/>
              <a:gd name="connsiteY2" fmla="*/ 0 h 6144768"/>
              <a:gd name="connsiteX3" fmla="*/ 11375136 w 11375136"/>
              <a:gd name="connsiteY3" fmla="*/ 5120620 h 6144768"/>
              <a:gd name="connsiteX4" fmla="*/ 10350988 w 11375136"/>
              <a:gd name="connsiteY4" fmla="*/ 6144768 h 6144768"/>
              <a:gd name="connsiteX5" fmla="*/ 0 w 11375136"/>
              <a:gd name="connsiteY5" fmla="*/ 6144768 h 6144768"/>
              <a:gd name="connsiteX6" fmla="*/ 0 w 11375136"/>
              <a:gd name="connsiteY6" fmla="*/ 6144768 h 6144768"/>
              <a:gd name="connsiteX7" fmla="*/ 0 w 11375136"/>
              <a:gd name="connsiteY7" fmla="*/ 1024148 h 6144768"/>
              <a:gd name="connsiteX8" fmla="*/ 1024148 w 11375136"/>
              <a:gd name="connsiteY8"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144768" fill="none" extrusionOk="0">
                <a:moveTo>
                  <a:pt x="1024148" y="0"/>
                </a:moveTo>
                <a:cubicBezTo>
                  <a:pt x="3614703" y="-128378"/>
                  <a:pt x="7901039" y="-6353"/>
                  <a:pt x="11375136" y="0"/>
                </a:cubicBezTo>
                <a:lnTo>
                  <a:pt x="11375136" y="0"/>
                </a:lnTo>
                <a:cubicBezTo>
                  <a:pt x="11426099" y="1992454"/>
                  <a:pt x="11272760" y="3585649"/>
                  <a:pt x="11375136" y="5120620"/>
                </a:cubicBezTo>
                <a:cubicBezTo>
                  <a:pt x="11396141" y="5727415"/>
                  <a:pt x="10907015" y="6146140"/>
                  <a:pt x="10350988" y="6144768"/>
                </a:cubicBezTo>
                <a:cubicBezTo>
                  <a:pt x="6681593" y="6293947"/>
                  <a:pt x="1673785" y="6044594"/>
                  <a:pt x="0" y="6144768"/>
                </a:cubicBezTo>
                <a:lnTo>
                  <a:pt x="0" y="6144768"/>
                </a:lnTo>
                <a:cubicBezTo>
                  <a:pt x="113992" y="5352776"/>
                  <a:pt x="118607" y="1559650"/>
                  <a:pt x="0" y="1024148"/>
                </a:cubicBezTo>
                <a:cubicBezTo>
                  <a:pt x="14764" y="458365"/>
                  <a:pt x="462890" y="18424"/>
                  <a:pt x="1024148" y="0"/>
                </a:cubicBezTo>
                <a:close/>
              </a:path>
              <a:path w="11375136" h="6144768" stroke="0" extrusionOk="0">
                <a:moveTo>
                  <a:pt x="1024148" y="0"/>
                </a:moveTo>
                <a:cubicBezTo>
                  <a:pt x="2101607" y="-33661"/>
                  <a:pt x="9593966" y="-146079"/>
                  <a:pt x="11375136" y="0"/>
                </a:cubicBezTo>
                <a:lnTo>
                  <a:pt x="11375136" y="0"/>
                </a:lnTo>
                <a:cubicBezTo>
                  <a:pt x="11409266" y="2527546"/>
                  <a:pt x="11350636" y="3167486"/>
                  <a:pt x="11375136" y="5120620"/>
                </a:cubicBezTo>
                <a:cubicBezTo>
                  <a:pt x="11307070" y="5668347"/>
                  <a:pt x="10904047" y="6147692"/>
                  <a:pt x="10350988" y="6144768"/>
                </a:cubicBezTo>
                <a:cubicBezTo>
                  <a:pt x="8423681" y="6089197"/>
                  <a:pt x="5022962" y="6004634"/>
                  <a:pt x="0" y="6144768"/>
                </a:cubicBezTo>
                <a:lnTo>
                  <a:pt x="0" y="6144768"/>
                </a:lnTo>
                <a:cubicBezTo>
                  <a:pt x="-96341" y="3904696"/>
                  <a:pt x="-121440" y="1902174"/>
                  <a:pt x="0" y="1024148"/>
                </a:cubicBezTo>
                <a:cubicBezTo>
                  <a:pt x="35004" y="451543"/>
                  <a:pt x="396111" y="28916"/>
                  <a:pt x="1024148" y="0"/>
                </a:cubicBezTo>
                <a:close/>
              </a:path>
            </a:pathLst>
          </a:custGeom>
          <a:solidFill>
            <a:schemeClr val="bg1">
              <a:alpha val="83000"/>
            </a:schemeClr>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648C6E8-B2EB-FAE6-3184-A9A3A3590682}"/>
              </a:ext>
            </a:extLst>
          </p:cNvPr>
          <p:cNvPicPr>
            <a:picLocks noChangeAspect="1"/>
          </p:cNvPicPr>
          <p:nvPr/>
        </p:nvPicPr>
        <p:blipFill>
          <a:blip r:embed="rId2"/>
          <a:stretch>
            <a:fillRect/>
          </a:stretch>
        </p:blipFill>
        <p:spPr>
          <a:xfrm>
            <a:off x="3857027" y="236531"/>
            <a:ext cx="5011346" cy="1603387"/>
          </a:xfrm>
          <a:prstGeom prst="rect">
            <a:avLst/>
          </a:prstGeom>
        </p:spPr>
      </p:pic>
      <p:sp>
        <p:nvSpPr>
          <p:cNvPr id="6" name="TextBox 5">
            <a:extLst>
              <a:ext uri="{FF2B5EF4-FFF2-40B4-BE49-F238E27FC236}">
                <a16:creationId xmlns:a16="http://schemas.microsoft.com/office/drawing/2014/main" id="{EAF176E8-E594-9C70-8F81-1937B93442D0}"/>
              </a:ext>
            </a:extLst>
          </p:cNvPr>
          <p:cNvSpPr txBox="1"/>
          <p:nvPr/>
        </p:nvSpPr>
        <p:spPr>
          <a:xfrm>
            <a:off x="1228725" y="1800225"/>
            <a:ext cx="9982200" cy="4031873"/>
          </a:xfrm>
          <a:prstGeom prst="rect">
            <a:avLst/>
          </a:prstGeom>
          <a:noFill/>
        </p:spPr>
        <p:txBody>
          <a:bodyPr wrap="square" rtlCol="0">
            <a:spAutoFit/>
          </a:bodyPr>
          <a:lstStyle/>
          <a:p>
            <a:pPr marL="571500" indent="-5715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Kể được tên một số vật dụng chủ yếu có liên quan đến đời sống của người dân ở vùng Duyên hải miền Trung.</a:t>
            </a:r>
          </a:p>
          <a:p>
            <a:pPr marL="571500" indent="-5715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Kể được tên một số bãi biển, cảng biển của vùng Duyên hải miền Trung.</a:t>
            </a:r>
          </a:p>
          <a:p>
            <a:pPr marL="571500" indent="-5715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Nêu được một số hoạt động kinh tế biển ở vùng Duyên hải miền Trung (làm muối, đánh bắt và nuôi trồng hải sản, du lịch biển, giao thông đường biển,...).</a:t>
            </a:r>
          </a:p>
        </p:txBody>
      </p:sp>
    </p:spTree>
    <p:extLst>
      <p:ext uri="{BB962C8B-B14F-4D97-AF65-F5344CB8AC3E}">
        <p14:creationId xmlns:p14="http://schemas.microsoft.com/office/powerpoint/2010/main" val="2285664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F6C36BEE-76EE-B47A-3E28-F0C2C39AA64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889974" y="2711189"/>
            <a:ext cx="684089" cy="839841"/>
          </a:xfrm>
          <a:prstGeom prst="rect">
            <a:avLst/>
          </a:prstGeom>
        </p:spPr>
      </p:pic>
      <p:pic>
        <p:nvPicPr>
          <p:cNvPr id="9" name="Picture 8">
            <a:extLst>
              <a:ext uri="{FF2B5EF4-FFF2-40B4-BE49-F238E27FC236}">
                <a16:creationId xmlns:a16="http://schemas.microsoft.com/office/drawing/2014/main" id="{C4A22806-99BB-E721-5A73-83106E8010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7475333" y="2124202"/>
            <a:ext cx="3021280" cy="2091655"/>
          </a:xfrm>
          <a:prstGeom prst="rect">
            <a:avLst/>
          </a:prstGeom>
        </p:spPr>
      </p:pic>
      <p:pic>
        <p:nvPicPr>
          <p:cNvPr id="10" name="Picture 9">
            <a:extLst>
              <a:ext uri="{FF2B5EF4-FFF2-40B4-BE49-F238E27FC236}">
                <a16:creationId xmlns:a16="http://schemas.microsoft.com/office/drawing/2014/main" id="{FB61EC06-A792-8AF1-F9EF-6CE124F2574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18627" y="2987124"/>
            <a:ext cx="635387" cy="563906"/>
          </a:xfrm>
          <a:prstGeom prst="rect">
            <a:avLst/>
          </a:prstGeom>
        </p:spPr>
      </p:pic>
      <p:pic>
        <p:nvPicPr>
          <p:cNvPr id="11" name="Picture 11">
            <a:extLst>
              <a:ext uri="{FF2B5EF4-FFF2-40B4-BE49-F238E27FC236}">
                <a16:creationId xmlns:a16="http://schemas.microsoft.com/office/drawing/2014/main" id="{680A3631-6441-E057-878F-7C9AE5B092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914106" y="3455910"/>
            <a:ext cx="531905" cy="653008"/>
          </a:xfrm>
          <a:prstGeom prst="rect">
            <a:avLst/>
          </a:prstGeom>
        </p:spPr>
      </p:pic>
      <p:sp>
        <p:nvSpPr>
          <p:cNvPr id="2" name="TextBox 1">
            <a:extLst>
              <a:ext uri="{FF2B5EF4-FFF2-40B4-BE49-F238E27FC236}">
                <a16:creationId xmlns:a16="http://schemas.microsoft.com/office/drawing/2014/main" id="{6E9A4B40-88FA-BB92-DAB7-3B451E6573DE}"/>
              </a:ext>
            </a:extLst>
          </p:cNvPr>
          <p:cNvSpPr txBox="1"/>
          <p:nvPr/>
        </p:nvSpPr>
        <p:spPr>
          <a:xfrm>
            <a:off x="1843518" y="1990623"/>
            <a:ext cx="904645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358775">
                  <a:solidFill>
                    <a:prstClr val="white"/>
                  </a:solidFill>
                </a:ln>
                <a:solidFill>
                  <a:prstClr val="black"/>
                </a:solidFill>
                <a:effectLst>
                  <a:glow rad="63500">
                    <a:srgbClr val="5B9BD5">
                      <a:satMod val="175000"/>
                      <a:alpha val="40000"/>
                    </a:srgbClr>
                  </a:glow>
                </a:effectLst>
                <a:uLnTx/>
                <a:uFillTx/>
                <a:latin typeface="SVN-Hole Hearted" panose="020B0A06020104020203" pitchFamily="34" charset="0"/>
                <a:ea typeface="+mn-ea"/>
                <a:cs typeface="+mn-cs"/>
              </a:rPr>
              <a:t>XIN CHÀO VÀ HẸN GẶP LẠI!</a:t>
            </a:r>
          </a:p>
        </p:txBody>
      </p:sp>
      <p:sp>
        <p:nvSpPr>
          <p:cNvPr id="3" name="TextBox 2">
            <a:extLst>
              <a:ext uri="{FF2B5EF4-FFF2-40B4-BE49-F238E27FC236}">
                <a16:creationId xmlns:a16="http://schemas.microsoft.com/office/drawing/2014/main" id="{0C11A9B5-6E9C-4F46-F787-2067096AE9C8}"/>
              </a:ext>
            </a:extLst>
          </p:cNvPr>
          <p:cNvSpPr txBox="1"/>
          <p:nvPr/>
        </p:nvSpPr>
        <p:spPr>
          <a:xfrm>
            <a:off x="2275209" y="2015442"/>
            <a:ext cx="81830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70C0"/>
                </a:solidFill>
                <a:effectLst/>
                <a:uLnTx/>
                <a:uFillTx/>
                <a:latin typeface="SVN-Hole Hearted" panose="020B0A06020104020203" pitchFamily="34" charset="0"/>
                <a:ea typeface="+mn-ea"/>
                <a:cs typeface="+mn-cs"/>
              </a:rPr>
              <a:t>XIN CHÀO VÀ HẸN GẶP LẠI!</a:t>
            </a:r>
          </a:p>
        </p:txBody>
      </p:sp>
    </p:spTree>
    <p:extLst>
      <p:ext uri="{BB962C8B-B14F-4D97-AF65-F5344CB8AC3E}">
        <p14:creationId xmlns:p14="http://schemas.microsoft.com/office/powerpoint/2010/main" val="3103775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id="{8DA81878-8543-E93F-1010-BB655B3F0F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84632" y="-322698"/>
            <a:ext cx="5224237" cy="7503396"/>
          </a:xfrm>
          <a:prstGeom prst="rect">
            <a:avLst/>
          </a:prstGeom>
        </p:spPr>
      </p:pic>
      <p:pic>
        <p:nvPicPr>
          <p:cNvPr id="13" name="Picture 12" descr="A group of kids&#10;&#10;Description automatically generated with low confidence">
            <a:extLst>
              <a:ext uri="{FF2B5EF4-FFF2-40B4-BE49-F238E27FC236}">
                <a16:creationId xmlns:a16="http://schemas.microsoft.com/office/drawing/2014/main" id="{D05E9BBB-DFA3-B0C7-97C8-874C6DB24D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0943" y1="52030" x2="58396" y2="70480"/>
                        <a14:foregroundMark x1="77453" y1="35978" x2="80849" y2="55535"/>
                        <a14:foregroundMark x1="62358" y1="64022" x2="64340" y2="57934"/>
                        <a14:foregroundMark x1="70377" y1="31919" x2="74434" y2="39483"/>
                        <a14:foregroundMark x1="82075" y1="67343" x2="82736" y2="56642"/>
                        <a14:foregroundMark x1="76887" y1="66605" x2="78774" y2="59041"/>
                        <a14:foregroundMark x1="78774" y1="59041" x2="79245" y2="57934"/>
                      </a14:backgroundRemoval>
                    </a14:imgEffect>
                  </a14:imgLayer>
                </a14:imgProps>
              </a:ext>
              <a:ext uri="{28A0092B-C50C-407E-A947-70E740481C1C}">
                <a14:useLocalDpi xmlns:a14="http://schemas.microsoft.com/office/drawing/2010/main" val="0"/>
              </a:ext>
            </a:extLst>
          </a:blip>
          <a:stretch>
            <a:fillRect/>
          </a:stretch>
        </p:blipFill>
        <p:spPr>
          <a:xfrm>
            <a:off x="-1875617" y="1194816"/>
            <a:ext cx="14483172" cy="7405547"/>
          </a:xfrm>
          <a:prstGeom prst="rect">
            <a:avLst/>
          </a:prstGeom>
        </p:spPr>
      </p:pic>
      <p:pic>
        <p:nvPicPr>
          <p:cNvPr id="2" name="Picture 1">
            <a:extLst>
              <a:ext uri="{FF2B5EF4-FFF2-40B4-BE49-F238E27FC236}">
                <a16:creationId xmlns:a16="http://schemas.microsoft.com/office/drawing/2014/main" id="{A52F0B95-0330-1039-8AF1-D5DC8619CCF4}"/>
              </a:ext>
            </a:extLst>
          </p:cNvPr>
          <p:cNvPicPr>
            <a:picLocks noChangeAspect="1"/>
          </p:cNvPicPr>
          <p:nvPr/>
        </p:nvPicPr>
        <p:blipFill>
          <a:blip r:embed="rId6"/>
          <a:stretch>
            <a:fillRect/>
          </a:stretch>
        </p:blipFill>
        <p:spPr>
          <a:xfrm>
            <a:off x="1141687" y="904729"/>
            <a:ext cx="3907875" cy="3353091"/>
          </a:xfrm>
          <a:prstGeom prst="rect">
            <a:avLst/>
          </a:prstGeom>
        </p:spPr>
      </p:pic>
    </p:spTree>
    <p:extLst>
      <p:ext uri="{BB962C8B-B14F-4D97-AF65-F5344CB8AC3E}">
        <p14:creationId xmlns:p14="http://schemas.microsoft.com/office/powerpoint/2010/main" val="469492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466343"/>
            <a:ext cx="11375136" cy="6144768"/>
          </a:xfrm>
          <a:custGeom>
            <a:avLst/>
            <a:gdLst>
              <a:gd name="connsiteX0" fmla="*/ 1024148 w 11375136"/>
              <a:gd name="connsiteY0" fmla="*/ 0 h 6144768"/>
              <a:gd name="connsiteX1" fmla="*/ 11375136 w 11375136"/>
              <a:gd name="connsiteY1" fmla="*/ 0 h 6144768"/>
              <a:gd name="connsiteX2" fmla="*/ 11375136 w 11375136"/>
              <a:gd name="connsiteY2" fmla="*/ 0 h 6144768"/>
              <a:gd name="connsiteX3" fmla="*/ 11375136 w 11375136"/>
              <a:gd name="connsiteY3" fmla="*/ 5120620 h 6144768"/>
              <a:gd name="connsiteX4" fmla="*/ 10350988 w 11375136"/>
              <a:gd name="connsiteY4" fmla="*/ 6144768 h 6144768"/>
              <a:gd name="connsiteX5" fmla="*/ 0 w 11375136"/>
              <a:gd name="connsiteY5" fmla="*/ 6144768 h 6144768"/>
              <a:gd name="connsiteX6" fmla="*/ 0 w 11375136"/>
              <a:gd name="connsiteY6" fmla="*/ 6144768 h 6144768"/>
              <a:gd name="connsiteX7" fmla="*/ 0 w 11375136"/>
              <a:gd name="connsiteY7" fmla="*/ 1024148 h 6144768"/>
              <a:gd name="connsiteX8" fmla="*/ 1024148 w 11375136"/>
              <a:gd name="connsiteY8" fmla="*/ 0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144768" fill="none" extrusionOk="0">
                <a:moveTo>
                  <a:pt x="1024148" y="0"/>
                </a:moveTo>
                <a:cubicBezTo>
                  <a:pt x="3614703" y="-128378"/>
                  <a:pt x="7901039" y="-6353"/>
                  <a:pt x="11375136" y="0"/>
                </a:cubicBezTo>
                <a:lnTo>
                  <a:pt x="11375136" y="0"/>
                </a:lnTo>
                <a:cubicBezTo>
                  <a:pt x="11426099" y="1992454"/>
                  <a:pt x="11272760" y="3585649"/>
                  <a:pt x="11375136" y="5120620"/>
                </a:cubicBezTo>
                <a:cubicBezTo>
                  <a:pt x="11396141" y="5727415"/>
                  <a:pt x="10907015" y="6146140"/>
                  <a:pt x="10350988" y="6144768"/>
                </a:cubicBezTo>
                <a:cubicBezTo>
                  <a:pt x="6681593" y="6293947"/>
                  <a:pt x="1673785" y="6044594"/>
                  <a:pt x="0" y="6144768"/>
                </a:cubicBezTo>
                <a:lnTo>
                  <a:pt x="0" y="6144768"/>
                </a:lnTo>
                <a:cubicBezTo>
                  <a:pt x="113992" y="5352776"/>
                  <a:pt x="118607" y="1559650"/>
                  <a:pt x="0" y="1024148"/>
                </a:cubicBezTo>
                <a:cubicBezTo>
                  <a:pt x="14764" y="458365"/>
                  <a:pt x="462890" y="18424"/>
                  <a:pt x="1024148" y="0"/>
                </a:cubicBezTo>
                <a:close/>
              </a:path>
              <a:path w="11375136" h="6144768" stroke="0" extrusionOk="0">
                <a:moveTo>
                  <a:pt x="1024148" y="0"/>
                </a:moveTo>
                <a:cubicBezTo>
                  <a:pt x="2101607" y="-33661"/>
                  <a:pt x="9593966" y="-146079"/>
                  <a:pt x="11375136" y="0"/>
                </a:cubicBezTo>
                <a:lnTo>
                  <a:pt x="11375136" y="0"/>
                </a:lnTo>
                <a:cubicBezTo>
                  <a:pt x="11409266" y="2527546"/>
                  <a:pt x="11350636" y="3167486"/>
                  <a:pt x="11375136" y="5120620"/>
                </a:cubicBezTo>
                <a:cubicBezTo>
                  <a:pt x="11307070" y="5668347"/>
                  <a:pt x="10904047" y="6147692"/>
                  <a:pt x="10350988" y="6144768"/>
                </a:cubicBezTo>
                <a:cubicBezTo>
                  <a:pt x="8423681" y="6089197"/>
                  <a:pt x="5022962" y="6004634"/>
                  <a:pt x="0" y="6144768"/>
                </a:cubicBezTo>
                <a:lnTo>
                  <a:pt x="0" y="6144768"/>
                </a:lnTo>
                <a:cubicBezTo>
                  <a:pt x="-96341" y="3904696"/>
                  <a:pt x="-121440" y="1902174"/>
                  <a:pt x="0" y="1024148"/>
                </a:cubicBezTo>
                <a:cubicBezTo>
                  <a:pt x="35004" y="451543"/>
                  <a:pt x="396111" y="28916"/>
                  <a:pt x="1024148" y="0"/>
                </a:cubicBezTo>
                <a:close/>
              </a:path>
            </a:pathLst>
          </a:custGeom>
          <a:solidFill>
            <a:schemeClr val="bg1">
              <a:alpha val="83000"/>
            </a:schemeClr>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5CD0CB5-9CB6-469F-B30C-6A1923CA473A}"/>
              </a:ext>
            </a:extLst>
          </p:cNvPr>
          <p:cNvGrpSpPr/>
          <p:nvPr/>
        </p:nvGrpSpPr>
        <p:grpSpPr>
          <a:xfrm>
            <a:off x="891390" y="1519088"/>
            <a:ext cx="8630292" cy="3424387"/>
            <a:chOff x="1114887" y="132238"/>
            <a:chExt cx="9977377" cy="2777050"/>
          </a:xfrm>
        </p:grpSpPr>
        <p:grpSp>
          <p:nvGrpSpPr>
            <p:cNvPr id="10" name="Group 9">
              <a:extLst>
                <a:ext uri="{FF2B5EF4-FFF2-40B4-BE49-F238E27FC236}">
                  <a16:creationId xmlns:a16="http://schemas.microsoft.com/office/drawing/2014/main" id="{94BF768C-9204-4E6E-8CED-A6E911AEEB8A}"/>
                </a:ext>
              </a:extLst>
            </p:cNvPr>
            <p:cNvGrpSpPr/>
            <p:nvPr/>
          </p:nvGrpSpPr>
          <p:grpSpPr>
            <a:xfrm>
              <a:off x="1114887" y="132238"/>
              <a:ext cx="9977377" cy="2777050"/>
              <a:chOff x="1123021" y="1443898"/>
              <a:chExt cx="9977377" cy="4656928"/>
            </a:xfrm>
          </p:grpSpPr>
          <p:sp>
            <p:nvSpPr>
              <p:cNvPr id="13" name="矩形: 圆角 2">
                <a:extLst>
                  <a:ext uri="{FF2B5EF4-FFF2-40B4-BE49-F238E27FC236}">
                    <a16:creationId xmlns:a16="http://schemas.microsoft.com/office/drawing/2014/main" id="{8B374F76-12AC-4827-B33D-71BA7D61370B}"/>
                  </a:ext>
                </a:extLst>
              </p:cNvPr>
              <p:cNvSpPr/>
              <p:nvPr/>
            </p:nvSpPr>
            <p:spPr>
              <a:xfrm>
                <a:off x="1123021" y="1443898"/>
                <a:ext cx="9977377" cy="4656928"/>
              </a:xfrm>
              <a:prstGeom prst="roundRect">
                <a:avLst/>
              </a:prstGeom>
              <a:solidFill>
                <a:sysClr val="window" lastClr="FFFFFF"/>
              </a:solidFill>
              <a:ln w="12700" cap="flat" cmpd="sng" algn="ctr">
                <a:solidFill>
                  <a:srgbClr val="73BCFF">
                    <a:lumMod val="50000"/>
                  </a:srgb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4" name="矩形: 圆角 2">
                <a:extLst>
                  <a:ext uri="{FF2B5EF4-FFF2-40B4-BE49-F238E27FC236}">
                    <a16:creationId xmlns:a16="http://schemas.microsoft.com/office/drawing/2014/main" id="{961737C6-875E-4186-A754-09C499AF5BC8}"/>
                  </a:ext>
                </a:extLst>
              </p:cNvPr>
              <p:cNvSpPr/>
              <p:nvPr/>
            </p:nvSpPr>
            <p:spPr>
              <a:xfrm>
                <a:off x="1355337" y="1630920"/>
                <a:ext cx="9519735" cy="4221824"/>
              </a:xfrm>
              <a:prstGeom prst="roundRect">
                <a:avLst/>
              </a:prstGeom>
              <a:noFill/>
              <a:ln w="57150" cap="flat" cmpd="sng" algn="ctr">
                <a:solidFill>
                  <a:srgbClr val="73BCFF">
                    <a:lumMod val="50000"/>
                  </a:srgb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11" name="Text Box 32">
              <a:extLst>
                <a:ext uri="{FF2B5EF4-FFF2-40B4-BE49-F238E27FC236}">
                  <a16:creationId xmlns:a16="http://schemas.microsoft.com/office/drawing/2014/main" id="{2CC32791-F630-4E56-84AB-BCAC5CA838B5}"/>
                </a:ext>
              </a:extLst>
            </p:cNvPr>
            <p:cNvSpPr txBox="1">
              <a:spLocks noChangeArrowheads="1"/>
            </p:cNvSpPr>
            <p:nvPr/>
          </p:nvSpPr>
          <p:spPr bwMode="auto">
            <a:xfrm>
              <a:off x="1516802" y="454749"/>
              <a:ext cx="9151522" cy="179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just"/>
              <a:r>
                <a:rPr lang="vi-VN" b="0" i="0" dirty="0">
                  <a:solidFill>
                    <a:srgbClr val="000000"/>
                  </a:solidFill>
                  <a:effectLst/>
                  <a:latin typeface="Calibri" panose="020F0502020204030204" pitchFamily="34" charset="0"/>
                  <a:cs typeface="Calibri" panose="020F0502020204030204" pitchFamily="34" charset="0"/>
                </a:rPr>
                <a:t>Khi đang học xa nhà, nhà thơ Tế Hanh đã thể hiện nỗi nhớ quê hương Quảng Ngãi - một tỉnh thuộc vùng Duyên hải miền Trung như sau:</a:t>
              </a:r>
            </a:p>
            <a:p>
              <a:pPr algn="ctr"/>
              <a:r>
                <a:rPr lang="vi-VN" b="1" i="1" dirty="0">
                  <a:solidFill>
                    <a:srgbClr val="002060"/>
                  </a:solidFill>
                  <a:effectLst/>
                  <a:latin typeface="Calibri" panose="020F0502020204030204" pitchFamily="34" charset="0"/>
                  <a:cs typeface="Calibri" panose="020F0502020204030204" pitchFamily="34" charset="0"/>
                </a:rPr>
                <a:t>Làng tôi ở vốn làm nghề chài lưới.</a:t>
              </a:r>
              <a:endParaRPr lang="vi-VN" b="1" i="0" dirty="0">
                <a:solidFill>
                  <a:srgbClr val="002060"/>
                </a:solidFill>
                <a:effectLst/>
                <a:latin typeface="Calibri" panose="020F0502020204030204" pitchFamily="34" charset="0"/>
                <a:cs typeface="Calibri" panose="020F0502020204030204" pitchFamily="34" charset="0"/>
              </a:endParaRPr>
            </a:p>
            <a:p>
              <a:pPr algn="ctr"/>
              <a:r>
                <a:rPr lang="vi-VN" b="1" i="1" dirty="0">
                  <a:solidFill>
                    <a:srgbClr val="002060"/>
                  </a:solidFill>
                  <a:effectLst/>
                  <a:latin typeface="Calibri" panose="020F0502020204030204" pitchFamily="34" charset="0"/>
                  <a:cs typeface="Calibri" panose="020F0502020204030204" pitchFamily="34" charset="0"/>
                </a:rPr>
                <a:t>Nước bao vây cách biển nửa ngày sông.</a:t>
              </a:r>
              <a:endParaRPr lang="vi-VN" b="1" i="0" dirty="0">
                <a:solidFill>
                  <a:srgbClr val="002060"/>
                </a:solidFill>
                <a:effectLst/>
                <a:latin typeface="Calibri" panose="020F0502020204030204" pitchFamily="34" charset="0"/>
                <a:cs typeface="Calibri" panose="020F0502020204030204" pitchFamily="34" charset="0"/>
              </a:endParaRPr>
            </a:p>
            <a:p>
              <a:pPr algn="r"/>
              <a:r>
                <a:rPr lang="vi-VN" sz="2400" b="0" i="0" dirty="0">
                  <a:solidFill>
                    <a:srgbClr val="000000"/>
                  </a:solidFill>
                  <a:effectLst/>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Tế Hanh, Quê hương, in trong Hoa Niên, NXB Hội nhà văn, 1992)</a:t>
              </a:r>
              <a:endParaRPr lang="vi-VN" sz="2400" b="0" i="0" dirty="0">
                <a:solidFill>
                  <a:srgbClr val="000000"/>
                </a:solidFill>
                <a:effectLst/>
                <a:latin typeface="Calibri" panose="020F0502020204030204" pitchFamily="34" charset="0"/>
                <a:cs typeface="Calibri" panose="020F0502020204030204" pitchFamily="34" charset="0"/>
              </a:endParaRPr>
            </a:p>
          </p:txBody>
        </p:sp>
      </p:grpSp>
      <p:pic>
        <p:nvPicPr>
          <p:cNvPr id="8" name="Picture 7" descr="A picture containing text, doll, clipart&#10;&#10;Description automatically generated">
            <a:extLst>
              <a:ext uri="{FF2B5EF4-FFF2-40B4-BE49-F238E27FC236}">
                <a16:creationId xmlns:a16="http://schemas.microsoft.com/office/drawing/2014/main" id="{FF617884-3167-C481-BD59-C6C5518CD2C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9980" b="89980" l="4931" r="47376">
                        <a14:foregroundMark x1="37810" y1="45890" x2="38287" y2="57055"/>
                        <a14:foregroundMark x1="45456" y1="50777" x2="46194" y2="51411"/>
                        <a14:foregroundMark x1="39150" y1="45358" x2="41089" y2="47025"/>
                        <a14:foregroundMark x1="46194" y1="51411" x2="46126" y2="52597"/>
                        <a14:foregroundMark x1="40491" y1="41391" x2="45740" y2="47607"/>
                        <a14:foregroundMark x1="40582" y1="40532" x2="47194" y2="45440"/>
                        <a14:foregroundMark x1="47194" y1="45440" x2="47376" y2="49489"/>
                        <a14:backgroundMark x1="43263" y1="47076" x2="43263" y2="50020"/>
                        <a14:backgroundMark x1="41150" y1="46912" x2="43445" y2="49325"/>
                        <a14:backgroundMark x1="44603" y1="48957" x2="44308" y2="51575"/>
                        <a14:backgroundMark x1="44876" y1="50184" x2="44876" y2="52065"/>
                      </a14:backgroundRemoval>
                    </a14:imgEffect>
                  </a14:imgLayer>
                </a14:imgProps>
              </a:ext>
              <a:ext uri="{28A0092B-C50C-407E-A947-70E740481C1C}">
                <a14:useLocalDpi xmlns:a14="http://schemas.microsoft.com/office/drawing/2010/main" val="0"/>
              </a:ext>
            </a:extLst>
          </a:blip>
          <a:srcRect r="50526"/>
          <a:stretch/>
        </p:blipFill>
        <p:spPr>
          <a:xfrm flipH="1">
            <a:off x="8943974" y="2879346"/>
            <a:ext cx="4322651" cy="4854144"/>
          </a:xfrm>
          <a:prstGeom prst="rect">
            <a:avLst/>
          </a:prstGeom>
        </p:spPr>
      </p:pic>
    </p:spTree>
    <p:extLst>
      <p:ext uri="{BB962C8B-B14F-4D97-AF65-F5344CB8AC3E}">
        <p14:creationId xmlns:p14="http://schemas.microsoft.com/office/powerpoint/2010/main" val="17997721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B6B62BB-8596-55C4-5EFB-5A0E8A1FB9A5}"/>
              </a:ext>
            </a:extLst>
          </p:cNvPr>
          <p:cNvGrpSpPr/>
          <p:nvPr/>
        </p:nvGrpSpPr>
        <p:grpSpPr>
          <a:xfrm>
            <a:off x="3343275" y="2854996"/>
            <a:ext cx="7272770" cy="1154725"/>
            <a:chOff x="4828474" y="3448575"/>
            <a:chExt cx="5150627" cy="1576062"/>
          </a:xfrm>
        </p:grpSpPr>
        <p:sp>
          <p:nvSpPr>
            <p:cNvPr id="5" name="Speech Bubble: Rectangle with Corners Rounded 4">
              <a:extLst>
                <a:ext uri="{FF2B5EF4-FFF2-40B4-BE49-F238E27FC236}">
                  <a16:creationId xmlns:a16="http://schemas.microsoft.com/office/drawing/2014/main" id="{00086919-FDB6-34C8-4C5C-786727819C45}"/>
                </a:ext>
              </a:extLst>
            </p:cNvPr>
            <p:cNvSpPr/>
            <p:nvPr/>
          </p:nvSpPr>
          <p:spPr>
            <a:xfrm flipH="1">
              <a:off x="4828474" y="3448575"/>
              <a:ext cx="5150627" cy="1570931"/>
            </a:xfrm>
            <a:prstGeom prst="wedgeRoundRectCallout">
              <a:avLst>
                <a:gd name="adj1" fmla="val -40009"/>
                <a:gd name="adj2" fmla="val -82258"/>
                <a:gd name="adj3" fmla="val 16667"/>
              </a:avLst>
            </a:prstGeom>
            <a:solidFill>
              <a:srgbClr val="C1E9C2"/>
            </a:solidFill>
            <a:ln w="38100">
              <a:solidFill>
                <a:srgbClr val="7AC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6" name="TextBox 23">
              <a:extLst>
                <a:ext uri="{FF2B5EF4-FFF2-40B4-BE49-F238E27FC236}">
                  <a16:creationId xmlns:a16="http://schemas.microsoft.com/office/drawing/2014/main" id="{28C5CD21-86E7-46BF-1F53-FBD87FFD3FCD}"/>
                </a:ext>
              </a:extLst>
            </p:cNvPr>
            <p:cNvSpPr txBox="1"/>
            <p:nvPr/>
          </p:nvSpPr>
          <p:spPr>
            <a:xfrm>
              <a:off x="4891492" y="3554363"/>
              <a:ext cx="4902759" cy="14702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vi-VN" sz="3200" b="1" i="0" dirty="0">
                  <a:solidFill>
                    <a:srgbClr val="FF0000"/>
                  </a:solidFill>
                  <a:effectLst/>
                  <a:latin typeface="Calibri" panose="020F0502020204030204" pitchFamily="34" charset="0"/>
                  <a:cs typeface="Calibri" panose="020F0502020204030204" pitchFamily="34" charset="0"/>
                </a:rPr>
                <a:t>Đoạn thơ trên đã nhắc đến hoạt động kinh tế: khai thác và đánh bắt hải sản.</a:t>
              </a:r>
              <a:endParaRPr kumimoji="0" lang="en-US"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5C01B7BB-6E74-F2F3-7C4D-9EEF5E45DC95}"/>
              </a:ext>
            </a:extLst>
          </p:cNvPr>
          <p:cNvGrpSpPr/>
          <p:nvPr/>
        </p:nvGrpSpPr>
        <p:grpSpPr>
          <a:xfrm>
            <a:off x="1379289" y="514350"/>
            <a:ext cx="8174286" cy="2052863"/>
            <a:chOff x="1154619" y="2188087"/>
            <a:chExt cx="6961908" cy="2603830"/>
          </a:xfrm>
        </p:grpSpPr>
        <p:sp>
          <p:nvSpPr>
            <p:cNvPr id="8" name="Speech Bubble: Rectangle with Corners Rounded 7">
              <a:extLst>
                <a:ext uri="{FF2B5EF4-FFF2-40B4-BE49-F238E27FC236}">
                  <a16:creationId xmlns:a16="http://schemas.microsoft.com/office/drawing/2014/main" id="{B701CF5A-1EB5-87EC-E252-58895E820372}"/>
                </a:ext>
              </a:extLst>
            </p:cNvPr>
            <p:cNvSpPr/>
            <p:nvPr/>
          </p:nvSpPr>
          <p:spPr>
            <a:xfrm>
              <a:off x="1182342" y="2188087"/>
              <a:ext cx="6906463" cy="1408930"/>
            </a:xfrm>
            <a:prstGeom prst="wedgeRoundRectCallout">
              <a:avLst>
                <a:gd name="adj1" fmla="val -37613"/>
                <a:gd name="adj2" fmla="val 110578"/>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9" name="TextBox 22">
              <a:extLst>
                <a:ext uri="{FF2B5EF4-FFF2-40B4-BE49-F238E27FC236}">
                  <a16:creationId xmlns:a16="http://schemas.microsoft.com/office/drawing/2014/main" id="{870DDCA9-8D93-7148-E4B4-C37EAD64F48A}"/>
                </a:ext>
              </a:extLst>
            </p:cNvPr>
            <p:cNvSpPr txBox="1"/>
            <p:nvPr/>
          </p:nvSpPr>
          <p:spPr>
            <a:xfrm>
              <a:off x="1154619" y="2271261"/>
              <a:ext cx="6961908" cy="2520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Em hãy cho biết hoạt động kinh tế biển nào được tác giả nhắc đến trong đoạn thơ trên.</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思源黑体 CN Medium" panose="020B0600000000000000" pitchFamily="34" charset="-122"/>
                <a:ea typeface="思源黑体 CN Medium" panose="020B0600000000000000" pitchFamily="34" charset="-122"/>
                <a:cs typeface="+mn-cs"/>
              </a:endParaRPr>
            </a:p>
          </p:txBody>
        </p:sp>
      </p:grpSp>
      <p:pic>
        <p:nvPicPr>
          <p:cNvPr id="10" name="Picture 9">
            <a:extLst>
              <a:ext uri="{FF2B5EF4-FFF2-40B4-BE49-F238E27FC236}">
                <a16:creationId xmlns:a16="http://schemas.microsoft.com/office/drawing/2014/main" id="{422B63E6-125C-DEB5-0982-F978E9519D0E}"/>
              </a:ext>
            </a:extLst>
          </p:cNvPr>
          <p:cNvPicPr>
            <a:picLocks noChangeAspect="1"/>
          </p:cNvPicPr>
          <p:nvPr/>
        </p:nvPicPr>
        <p:blipFill rotWithShape="1">
          <a:blip r:embed="rId2">
            <a:extLst>
              <a:ext uri="{28A0092B-C50C-407E-A947-70E740481C1C}">
                <a14:useLocalDpi xmlns:a14="http://schemas.microsoft.com/office/drawing/2010/main" val="0"/>
              </a:ext>
            </a:extLst>
          </a:blip>
          <a:srcRect l="80857" t="-627" r="-892" b="79494"/>
          <a:stretch/>
        </p:blipFill>
        <p:spPr>
          <a:xfrm>
            <a:off x="9529399" y="916658"/>
            <a:ext cx="1921615" cy="1492001"/>
          </a:xfrm>
          <a:prstGeom prst="rect">
            <a:avLst/>
          </a:prstGeom>
        </p:spPr>
      </p:pic>
      <p:pic>
        <p:nvPicPr>
          <p:cNvPr id="11" name="Picture 10">
            <a:extLst>
              <a:ext uri="{FF2B5EF4-FFF2-40B4-BE49-F238E27FC236}">
                <a16:creationId xmlns:a16="http://schemas.microsoft.com/office/drawing/2014/main" id="{1EA23BD2-A17F-7EA2-05CA-DDB233D13130}"/>
              </a:ext>
            </a:extLst>
          </p:cNvPr>
          <p:cNvPicPr>
            <a:picLocks noChangeAspect="1"/>
          </p:cNvPicPr>
          <p:nvPr/>
        </p:nvPicPr>
        <p:blipFill>
          <a:blip r:embed="rId3"/>
          <a:stretch>
            <a:fillRect/>
          </a:stretch>
        </p:blipFill>
        <p:spPr>
          <a:xfrm>
            <a:off x="363869" y="2162620"/>
            <a:ext cx="2093183" cy="2476589"/>
          </a:xfrm>
          <a:prstGeom prst="rect">
            <a:avLst/>
          </a:prstGeom>
        </p:spPr>
      </p:pic>
    </p:spTree>
    <p:extLst>
      <p:ext uri="{BB962C8B-B14F-4D97-AF65-F5344CB8AC3E}">
        <p14:creationId xmlns:p14="http://schemas.microsoft.com/office/powerpoint/2010/main" val="16688907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id="{8DA81878-8543-E93F-1010-BB655B3F0F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92244" y="0"/>
            <a:ext cx="6131926" cy="7108780"/>
          </a:xfrm>
          <a:prstGeom prst="rect">
            <a:avLst/>
          </a:prstGeom>
        </p:spPr>
      </p:pic>
      <p:pic>
        <p:nvPicPr>
          <p:cNvPr id="2" name="Picture 1">
            <a:extLst>
              <a:ext uri="{FF2B5EF4-FFF2-40B4-BE49-F238E27FC236}">
                <a16:creationId xmlns:a16="http://schemas.microsoft.com/office/drawing/2014/main" id="{01DA0900-589B-7F6D-6527-2415061AF76F}"/>
              </a:ext>
            </a:extLst>
          </p:cNvPr>
          <p:cNvPicPr>
            <a:picLocks noChangeAspect="1"/>
          </p:cNvPicPr>
          <p:nvPr/>
        </p:nvPicPr>
        <p:blipFill>
          <a:blip r:embed="rId5"/>
          <a:stretch>
            <a:fillRect/>
          </a:stretch>
        </p:blipFill>
        <p:spPr>
          <a:xfrm>
            <a:off x="4925301" y="1517031"/>
            <a:ext cx="6151397" cy="2566638"/>
          </a:xfrm>
          <a:prstGeom prst="rect">
            <a:avLst/>
          </a:prstGeom>
        </p:spPr>
      </p:pic>
    </p:spTree>
    <p:extLst>
      <p:ext uri="{BB962C8B-B14F-4D97-AF65-F5344CB8AC3E}">
        <p14:creationId xmlns:p14="http://schemas.microsoft.com/office/powerpoint/2010/main" val="40625023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1EC06-A792-8AF1-F9EF-6CE124F2574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311704" y="2965308"/>
            <a:ext cx="2114132" cy="1876292"/>
          </a:xfrm>
          <a:prstGeom prst="rect">
            <a:avLst/>
          </a:prstGeom>
        </p:spPr>
      </p:pic>
      <p:pic>
        <p:nvPicPr>
          <p:cNvPr id="9" name="Picture 8">
            <a:extLst>
              <a:ext uri="{FF2B5EF4-FFF2-40B4-BE49-F238E27FC236}">
                <a16:creationId xmlns:a16="http://schemas.microsoft.com/office/drawing/2014/main" id="{C4A22806-99BB-E721-5A73-83106E8010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6024081" y="3146609"/>
            <a:ext cx="3021280" cy="2091655"/>
          </a:xfrm>
          <a:prstGeom prst="rect">
            <a:avLst/>
          </a:prstGeom>
        </p:spPr>
      </p:pic>
      <p:pic>
        <p:nvPicPr>
          <p:cNvPr id="5" name="Picture 18">
            <a:extLst>
              <a:ext uri="{FF2B5EF4-FFF2-40B4-BE49-F238E27FC236}">
                <a16:creationId xmlns:a16="http://schemas.microsoft.com/office/drawing/2014/main" id="{466C8782-DAAE-B900-1473-162B7BC85D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41418" y="0"/>
            <a:ext cx="8365326" cy="5647175"/>
          </a:xfrm>
          <a:prstGeom prst="rect">
            <a:avLst/>
          </a:prstGeom>
        </p:spPr>
      </p:pic>
      <p:sp>
        <p:nvSpPr>
          <p:cNvPr id="2" name="TextBox 1">
            <a:extLst>
              <a:ext uri="{FF2B5EF4-FFF2-40B4-BE49-F238E27FC236}">
                <a16:creationId xmlns:a16="http://schemas.microsoft.com/office/drawing/2014/main" id="{2F73399C-267C-EC11-4597-8303971F3630}"/>
              </a:ext>
            </a:extLst>
          </p:cNvPr>
          <p:cNvSpPr txBox="1"/>
          <p:nvPr/>
        </p:nvSpPr>
        <p:spPr>
          <a:xfrm>
            <a:off x="2008607" y="2375147"/>
            <a:ext cx="7893977" cy="1938992"/>
          </a:xfrm>
          <a:prstGeom prst="rect">
            <a:avLst/>
          </a:prstGeom>
          <a:noFill/>
        </p:spPr>
        <p:txBody>
          <a:bodyPr wrap="square" rtlCol="0">
            <a:spAutoFit/>
          </a:bodyPr>
          <a:lstStyle/>
          <a:p>
            <a:pPr lvl="0" algn="ctr"/>
            <a:r>
              <a:rPr lang="vi-VN" sz="6000" u="sng" dirty="0">
                <a:solidFill>
                  <a:srgbClr val="ED7D31">
                    <a:lumMod val="75000"/>
                  </a:srgbClr>
                </a:solidFill>
              </a:rPr>
              <a:t>Hoạt động 1:</a:t>
            </a:r>
            <a:endParaRPr lang="en-US" sz="6000" u="sng" dirty="0">
              <a:solidFill>
                <a:srgbClr val="ED7D31">
                  <a:lumMod val="75000"/>
                </a:srgbClr>
              </a:solidFill>
            </a:endParaRPr>
          </a:p>
          <a:p>
            <a:pPr lvl="0" algn="ctr"/>
            <a:r>
              <a:rPr lang="vi-VN" sz="6000" dirty="0">
                <a:solidFill>
                  <a:srgbClr val="ED7D31">
                    <a:lumMod val="75000"/>
                  </a:srgbClr>
                </a:solidFill>
              </a:rPr>
              <a:t> Tìm hiểu về dân cư </a:t>
            </a:r>
            <a:endParaRPr kumimoji="0" lang="en-US" sz="6000" b="0" i="0" u="none" strike="noStrike" kern="1200" cap="none" spc="0" normalizeH="0" baseline="0" noProof="0" dirty="0">
              <a:ln>
                <a:noFill/>
              </a:ln>
              <a:solidFill>
                <a:srgbClr val="ED7D31">
                  <a:lumMod val="75000"/>
                </a:srgbClr>
              </a:solidFill>
              <a:effectLst/>
              <a:uLnTx/>
              <a:uFillTx/>
            </a:endParaRPr>
          </a:p>
        </p:txBody>
      </p:sp>
    </p:spTree>
    <p:extLst>
      <p:ext uri="{BB962C8B-B14F-4D97-AF65-F5344CB8AC3E}">
        <p14:creationId xmlns:p14="http://schemas.microsoft.com/office/powerpoint/2010/main" val="1753423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8F1638D-F48E-46FB-B496-F447E8C73E31}"/>
              </a:ext>
            </a:extLst>
          </p:cNvPr>
          <p:cNvSpPr txBox="1"/>
          <p:nvPr/>
        </p:nvSpPr>
        <p:spPr>
          <a:xfrm>
            <a:off x="793819" y="268013"/>
            <a:ext cx="10750481" cy="1569660"/>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Đọc thông tin và quan sát các hình từ 3 đến 5, em hãy</a:t>
            </a:r>
            <a:r>
              <a:rPr lang="en-US" sz="2400" b="1" dirty="0">
                <a:solidFill>
                  <a:srgbClr val="002060"/>
                </a:solidFill>
                <a:latin typeface="Calibri" panose="020F0502020204030204" pitchFamily="34" charset="0"/>
                <a:cs typeface="Calibri" panose="020F0502020204030204" pitchFamily="34" charset="0"/>
              </a:rPr>
              <a:t>:</a:t>
            </a:r>
          </a:p>
          <a:p>
            <a:pPr marL="342900" lvl="0" indent="-342900" algn="just">
              <a:buFont typeface="Arial" panose="020B0604020202020204" pitchFamily="34" charset="0"/>
              <a:buChar char="•"/>
            </a:pPr>
            <a:r>
              <a:rPr lang="vi-VN" sz="2400" i="1" dirty="0">
                <a:solidFill>
                  <a:srgbClr val="002060"/>
                </a:solidFill>
                <a:latin typeface="Calibri" panose="020F0502020204030204" pitchFamily="34" charset="0"/>
                <a:cs typeface="Calibri" panose="020F0502020204030204" pitchFamily="34" charset="0"/>
              </a:rPr>
              <a:t>Kể tên các dân tộc sống chủ yếu ở vùng Duyên hải miền Trung.</a:t>
            </a:r>
          </a:p>
          <a:p>
            <a:pPr marL="342900" lvl="0" indent="-342900" algn="just">
              <a:buFont typeface="Arial" panose="020B0604020202020204" pitchFamily="34" charset="0"/>
              <a:buChar char="•"/>
            </a:pPr>
            <a:r>
              <a:rPr lang="vi-VN" sz="2400" i="1" dirty="0">
                <a:solidFill>
                  <a:srgbClr val="002060"/>
                </a:solidFill>
                <a:latin typeface="Calibri" panose="020F0502020204030204" pitchFamily="34" charset="0"/>
                <a:cs typeface="Calibri" panose="020F0502020204030204" pitchFamily="34" charset="0"/>
              </a:rPr>
              <a:t>Kể tên một số vật dụng chủ yếu có liên quan đến đời sống của người dân ở vùng Duyên hải miền Trung.</a:t>
            </a:r>
          </a:p>
        </p:txBody>
      </p:sp>
      <p:pic>
        <p:nvPicPr>
          <p:cNvPr id="8" name="Picture 7">
            <a:extLst>
              <a:ext uri="{FF2B5EF4-FFF2-40B4-BE49-F238E27FC236}">
                <a16:creationId xmlns:a16="http://schemas.microsoft.com/office/drawing/2014/main" id="{A5CFB33D-F598-03BF-87F1-7535079CDC64}"/>
              </a:ext>
            </a:extLst>
          </p:cNvPr>
          <p:cNvPicPr>
            <a:picLocks noChangeAspect="1"/>
          </p:cNvPicPr>
          <p:nvPr/>
        </p:nvPicPr>
        <p:blipFill>
          <a:blip r:embed="rId2"/>
          <a:stretch>
            <a:fillRect/>
          </a:stretch>
        </p:blipFill>
        <p:spPr>
          <a:xfrm>
            <a:off x="590550" y="1871662"/>
            <a:ext cx="6485586" cy="2262188"/>
          </a:xfrm>
          <a:prstGeom prst="rect">
            <a:avLst/>
          </a:prstGeom>
        </p:spPr>
      </p:pic>
      <p:pic>
        <p:nvPicPr>
          <p:cNvPr id="18" name="Picture 17">
            <a:extLst>
              <a:ext uri="{FF2B5EF4-FFF2-40B4-BE49-F238E27FC236}">
                <a16:creationId xmlns:a16="http://schemas.microsoft.com/office/drawing/2014/main" id="{0D8576CF-D10D-A8B1-02F7-42FC1FF138D3}"/>
              </a:ext>
            </a:extLst>
          </p:cNvPr>
          <p:cNvPicPr>
            <a:picLocks noChangeAspect="1"/>
          </p:cNvPicPr>
          <p:nvPr/>
        </p:nvPicPr>
        <p:blipFill>
          <a:blip r:embed="rId3"/>
          <a:stretch>
            <a:fillRect/>
          </a:stretch>
        </p:blipFill>
        <p:spPr>
          <a:xfrm>
            <a:off x="752475" y="4233862"/>
            <a:ext cx="6305550" cy="2295525"/>
          </a:xfrm>
          <a:prstGeom prst="rect">
            <a:avLst/>
          </a:prstGeom>
        </p:spPr>
      </p:pic>
      <p:pic>
        <p:nvPicPr>
          <p:cNvPr id="20" name="Picture 19">
            <a:extLst>
              <a:ext uri="{FF2B5EF4-FFF2-40B4-BE49-F238E27FC236}">
                <a16:creationId xmlns:a16="http://schemas.microsoft.com/office/drawing/2014/main" id="{4DA0692D-3EE4-0674-D6EE-D4980673D0B8}"/>
              </a:ext>
            </a:extLst>
          </p:cNvPr>
          <p:cNvPicPr>
            <a:picLocks noChangeAspect="1"/>
          </p:cNvPicPr>
          <p:nvPr/>
        </p:nvPicPr>
        <p:blipFill>
          <a:blip r:embed="rId4"/>
          <a:stretch>
            <a:fillRect/>
          </a:stretch>
        </p:blipFill>
        <p:spPr>
          <a:xfrm>
            <a:off x="7381875" y="2419350"/>
            <a:ext cx="4000500" cy="2609850"/>
          </a:xfrm>
          <a:prstGeom prst="rect">
            <a:avLst/>
          </a:prstGeom>
        </p:spPr>
      </p:pic>
    </p:spTree>
    <p:extLst>
      <p:ext uri="{BB962C8B-B14F-4D97-AF65-F5344CB8AC3E}">
        <p14:creationId xmlns:p14="http://schemas.microsoft.com/office/powerpoint/2010/main" val="3899577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926BE81-8031-5877-98B6-606B5D4F82D2}"/>
              </a:ext>
            </a:extLst>
          </p:cNvPr>
          <p:cNvPicPr>
            <a:picLocks noChangeAspect="1"/>
          </p:cNvPicPr>
          <p:nvPr/>
        </p:nvPicPr>
        <p:blipFill>
          <a:blip r:embed="rId2"/>
          <a:stretch>
            <a:fillRect/>
          </a:stretch>
        </p:blipFill>
        <p:spPr>
          <a:xfrm>
            <a:off x="814718" y="532755"/>
            <a:ext cx="2093183" cy="2476589"/>
          </a:xfrm>
          <a:prstGeom prst="rect">
            <a:avLst/>
          </a:prstGeom>
        </p:spPr>
      </p:pic>
      <p:grpSp>
        <p:nvGrpSpPr>
          <p:cNvPr id="4" name="Group 3">
            <a:extLst>
              <a:ext uri="{FF2B5EF4-FFF2-40B4-BE49-F238E27FC236}">
                <a16:creationId xmlns:a16="http://schemas.microsoft.com/office/drawing/2014/main" id="{38FD737F-F477-7CC3-FD1D-2EBCDB12E967}"/>
              </a:ext>
            </a:extLst>
          </p:cNvPr>
          <p:cNvGrpSpPr/>
          <p:nvPr/>
        </p:nvGrpSpPr>
        <p:grpSpPr>
          <a:xfrm>
            <a:off x="3124937" y="350583"/>
            <a:ext cx="7730838" cy="1211517"/>
            <a:chOff x="1498441" y="1887731"/>
            <a:chExt cx="6875543" cy="3430614"/>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wedgeRoundRectCallout">
              <a:avLst>
                <a:gd name="adj1" fmla="val -56706"/>
                <a:gd name="adj2" fmla="val 49034"/>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5" y="1887731"/>
              <a:ext cx="6758319" cy="1729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Các</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dân</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tộc</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sinh</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sống</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tại</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đây</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là</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Kinh</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Chăm</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Thái,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Mường</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Bru-Vân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Kiều</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a:t>
              </a:r>
              <a:endParaRPr kumimoji="0" lang="vi-VN"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pic>
        <p:nvPicPr>
          <p:cNvPr id="8" name="Picture 7">
            <a:extLst>
              <a:ext uri="{FF2B5EF4-FFF2-40B4-BE49-F238E27FC236}">
                <a16:creationId xmlns:a16="http://schemas.microsoft.com/office/drawing/2014/main" id="{53EACF25-5BF0-BEF4-28AC-200C6A62C076}"/>
              </a:ext>
            </a:extLst>
          </p:cNvPr>
          <p:cNvPicPr>
            <a:picLocks noChangeAspect="1"/>
          </p:cNvPicPr>
          <p:nvPr/>
        </p:nvPicPr>
        <p:blipFill>
          <a:blip r:embed="rId3"/>
          <a:stretch>
            <a:fillRect/>
          </a:stretch>
        </p:blipFill>
        <p:spPr>
          <a:xfrm>
            <a:off x="2724150" y="2224087"/>
            <a:ext cx="8238164" cy="2976563"/>
          </a:xfrm>
          <a:prstGeom prst="rect">
            <a:avLst/>
          </a:prstGeom>
        </p:spPr>
      </p:pic>
    </p:spTree>
    <p:extLst>
      <p:ext uri="{BB962C8B-B14F-4D97-AF65-F5344CB8AC3E}">
        <p14:creationId xmlns:p14="http://schemas.microsoft.com/office/powerpoint/2010/main" val="23887444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icqex0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473</Words>
  <Application>Microsoft Office PowerPoint</Application>
  <PresentationFormat>Widescreen</PresentationFormat>
  <Paragraphs>33</Paragraphs>
  <Slides>20</Slides>
  <Notes>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Arial</vt:lpstr>
      <vt:lpstr>Calibri</vt:lpstr>
      <vt:lpstr>Calibri Light</vt:lpstr>
      <vt:lpstr>Cambria</vt:lpstr>
      <vt:lpstr>等线</vt:lpstr>
      <vt:lpstr>SVN-Hole Hearted</vt:lpstr>
      <vt:lpstr>Times New Roman</vt:lpstr>
      <vt:lpstr>Wingdings</vt:lpstr>
      <vt:lpstr>字魂59号-创粗黑</vt:lpstr>
      <vt:lpstr>思源黑体 CN Medium</vt:lpstr>
      <vt:lpstr>思源黑体 CN Normal</vt:lpstr>
      <vt:lpstr>1_Office Theme</vt:lpstr>
      <vt:lpstr>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26</cp:revision>
  <dcterms:created xsi:type="dcterms:W3CDTF">2023-11-14T02:34:42Z</dcterms:created>
  <dcterms:modified xsi:type="dcterms:W3CDTF">2025-04-11T11:40:05Z</dcterms:modified>
</cp:coreProperties>
</file>