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 id="2147483682" r:id="rId5"/>
  </p:sldMasterIdLst>
  <p:notesMasterIdLst>
    <p:notesMasterId r:id="rId17"/>
  </p:notesMasterIdLst>
  <p:sldIdLst>
    <p:sldId id="302" r:id="rId6"/>
    <p:sldId id="257" r:id="rId7"/>
    <p:sldId id="258" r:id="rId8"/>
    <p:sldId id="262" r:id="rId9"/>
    <p:sldId id="293" r:id="rId10"/>
    <p:sldId id="264" r:id="rId11"/>
    <p:sldId id="283" r:id="rId12"/>
    <p:sldId id="294" r:id="rId13"/>
    <p:sldId id="295" r:id="rId14"/>
    <p:sldId id="296"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6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28F18-6ACC-4902-8310-FC13C9CAFA4B}" type="datetimeFigureOut">
              <a:rPr lang="vi-VN" smtClean="0"/>
              <a:t>11/04/2025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8B1E7-BD76-48B6-AD71-E1660943AFB3}" type="slidenum">
              <a:rPr lang="vi-VN" smtClean="0"/>
              <a:t>‹#›</a:t>
            </a:fld>
            <a:endParaRPr lang="vi-VN"/>
          </a:p>
        </p:txBody>
      </p:sp>
    </p:spTree>
    <p:extLst>
      <p:ext uri="{BB962C8B-B14F-4D97-AF65-F5344CB8AC3E}">
        <p14:creationId xmlns:p14="http://schemas.microsoft.com/office/powerpoint/2010/main" val="29828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itchFamily="18" charset="0"/>
                <a:cs typeface="Arial" panose="020B0604020202020204" pitchFamily="34" charset="0"/>
              </a:defRPr>
            </a:lvl1pPr>
            <a:lvl2pPr marL="742950" indent="-285750">
              <a:defRPr>
                <a:solidFill>
                  <a:schemeClr val="tx1"/>
                </a:solidFill>
                <a:latin typeface="Century Schoolbook" pitchFamily="18" charset="0"/>
                <a:cs typeface="Arial" panose="020B0604020202020204" pitchFamily="34" charset="0"/>
              </a:defRPr>
            </a:lvl2pPr>
            <a:lvl3pPr marL="1143000" indent="-228600">
              <a:defRPr>
                <a:solidFill>
                  <a:schemeClr val="tx1"/>
                </a:solidFill>
                <a:latin typeface="Century Schoolbook" pitchFamily="18" charset="0"/>
                <a:cs typeface="Arial" panose="020B0604020202020204" pitchFamily="34" charset="0"/>
              </a:defRPr>
            </a:lvl3pPr>
            <a:lvl4pPr marL="1600200" indent="-228600">
              <a:defRPr>
                <a:solidFill>
                  <a:schemeClr val="tx1"/>
                </a:solidFill>
                <a:latin typeface="Century Schoolbook" pitchFamily="18" charset="0"/>
                <a:cs typeface="Arial" panose="020B0604020202020204" pitchFamily="34" charset="0"/>
              </a:defRPr>
            </a:lvl4pPr>
            <a:lvl5pPr marL="2057400" indent="-228600">
              <a:defRPr>
                <a:solidFill>
                  <a:schemeClr val="tx1"/>
                </a:solidFill>
                <a:latin typeface="Century Schoolbook"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1F5907B-A2FE-4B2E-BE1B-1352F792939E}"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Schoolbook" pitchFamily="18" charset="0"/>
                <a:cs typeface="Arial" panose="020B0604020202020204" pitchFamily="34" charset="0"/>
              </a:defRPr>
            </a:lvl1pPr>
            <a:lvl2pPr marL="742950" indent="-285750">
              <a:defRPr>
                <a:solidFill>
                  <a:schemeClr val="tx1"/>
                </a:solidFill>
                <a:latin typeface="Century Schoolbook" pitchFamily="18" charset="0"/>
                <a:cs typeface="Arial" panose="020B0604020202020204" pitchFamily="34" charset="0"/>
              </a:defRPr>
            </a:lvl2pPr>
            <a:lvl3pPr marL="1143000" indent="-228600">
              <a:defRPr>
                <a:solidFill>
                  <a:schemeClr val="tx1"/>
                </a:solidFill>
                <a:latin typeface="Century Schoolbook" pitchFamily="18" charset="0"/>
                <a:cs typeface="Arial" panose="020B0604020202020204" pitchFamily="34" charset="0"/>
              </a:defRPr>
            </a:lvl3pPr>
            <a:lvl4pPr marL="1600200" indent="-228600">
              <a:defRPr>
                <a:solidFill>
                  <a:schemeClr val="tx1"/>
                </a:solidFill>
                <a:latin typeface="Century Schoolbook" pitchFamily="18" charset="0"/>
                <a:cs typeface="Arial" panose="020B0604020202020204" pitchFamily="34" charset="0"/>
              </a:defRPr>
            </a:lvl4pPr>
            <a:lvl5pPr marL="2057400" indent="-228600">
              <a:defRPr>
                <a:solidFill>
                  <a:schemeClr val="tx1"/>
                </a:solidFill>
                <a:latin typeface="Century Schoolbook"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26286F-EF51-44E9-8C01-C77546A3A96E}"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89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Schoolbook" pitchFamily="18" charset="0"/>
                <a:cs typeface="Arial" panose="020B0604020202020204" pitchFamily="34" charset="0"/>
              </a:defRPr>
            </a:lvl1pPr>
            <a:lvl2pPr marL="742950" indent="-285750">
              <a:defRPr>
                <a:solidFill>
                  <a:schemeClr val="tx1"/>
                </a:solidFill>
                <a:latin typeface="Century Schoolbook" pitchFamily="18" charset="0"/>
                <a:cs typeface="Arial" panose="020B0604020202020204" pitchFamily="34" charset="0"/>
              </a:defRPr>
            </a:lvl2pPr>
            <a:lvl3pPr marL="1143000" indent="-228600">
              <a:defRPr>
                <a:solidFill>
                  <a:schemeClr val="tx1"/>
                </a:solidFill>
                <a:latin typeface="Century Schoolbook" pitchFamily="18" charset="0"/>
                <a:cs typeface="Arial" panose="020B0604020202020204" pitchFamily="34" charset="0"/>
              </a:defRPr>
            </a:lvl3pPr>
            <a:lvl4pPr marL="1600200" indent="-228600">
              <a:defRPr>
                <a:solidFill>
                  <a:schemeClr val="tx1"/>
                </a:solidFill>
                <a:latin typeface="Century Schoolbook" pitchFamily="18" charset="0"/>
                <a:cs typeface="Arial" panose="020B0604020202020204" pitchFamily="34" charset="0"/>
              </a:defRPr>
            </a:lvl4pPr>
            <a:lvl5pPr marL="2057400" indent="-228600">
              <a:defRPr>
                <a:solidFill>
                  <a:schemeClr val="tx1"/>
                </a:solidFill>
                <a:latin typeface="Century Schoolbook"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1F1600-B42F-4B42-AFC8-3AE02EF6261B}"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352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4/11/2025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232781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4/11/2025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389547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4/11/2025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pic>
        <p:nvPicPr>
          <p:cNvPr id="5"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16114" y="0"/>
            <a:ext cx="1494972" cy="400110"/>
          </a:xfrm>
          <a:prstGeom prst="rect">
            <a:avLst/>
          </a:prstGeom>
          <a:noFill/>
        </p:spPr>
        <p:txBody>
          <a:bodyPr wrap="square" rtlCol="0">
            <a:spAutoFit/>
          </a:bodyPr>
          <a:lstStyle/>
          <a:p>
            <a:r>
              <a:rPr lang="en-US" sz="2000" dirty="0" err="1">
                <a:solidFill>
                  <a:srgbClr val="FFC000"/>
                </a:solidFill>
                <a:latin typeface="UTM Azuki" panose="02040603050506020204" pitchFamily="18" charset="0"/>
              </a:rPr>
              <a:t>Măng</a:t>
            </a:r>
            <a:r>
              <a:rPr lang="en-US" sz="2000" baseline="0" dirty="0">
                <a:solidFill>
                  <a:srgbClr val="FFC000"/>
                </a:solidFill>
                <a:latin typeface="UTM Azuki" panose="02040603050506020204" pitchFamily="18" charset="0"/>
              </a:rPr>
              <a:t> non</a:t>
            </a:r>
            <a:endParaRPr lang="en-US" sz="2000" dirty="0">
              <a:solidFill>
                <a:srgbClr val="FFC000"/>
              </a:solidFill>
              <a:latin typeface="UTM Azuki" panose="02040603050506020204" pitchFamily="18" charset="0"/>
            </a:endParaRPr>
          </a:p>
        </p:txBody>
      </p:sp>
    </p:spTree>
    <p:extLst>
      <p:ext uri="{BB962C8B-B14F-4D97-AF65-F5344CB8AC3E}">
        <p14:creationId xmlns:p14="http://schemas.microsoft.com/office/powerpoint/2010/main" val="122242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0070C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13129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dirty="0" err="1">
                <a:ln>
                  <a:noFill/>
                </a:ln>
                <a:solidFill>
                  <a:srgbClr val="0070C0"/>
                </a:solidFill>
                <a:effectLst/>
                <a:uLnTx/>
                <a:uFillTx/>
                <a:latin typeface="#9Slide07 HoneyCream" pitchFamily="2" charset="0"/>
                <a:ea typeface="+mj-ea"/>
                <a:cs typeface="+mj-cs"/>
                <a:sym typeface="Arial"/>
              </a:rPr>
              <a:t>Măng</a:t>
            </a:r>
            <a:r>
              <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rPr>
              <a:t> Non</a:t>
            </a:r>
          </a:p>
        </p:txBody>
      </p:sp>
    </p:spTree>
    <p:extLst>
      <p:ext uri="{BB962C8B-B14F-4D97-AF65-F5344CB8AC3E}">
        <p14:creationId xmlns:p14="http://schemas.microsoft.com/office/powerpoint/2010/main" val="308007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7397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9854B7-035A-45E2-B615-DB657892FFD8}"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6EEA51-CFC0-43EE-BC68-D9AF5CD1D30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8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9854B7-035A-45E2-B615-DB657892FFD8}"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6EEA51-CFC0-43EE-BC68-D9AF5CD1D30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45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9854B7-035A-45E2-B615-DB657892FFD8}"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6EEA51-CFC0-43EE-BC68-D9AF5CD1D30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69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10" Type="http://schemas.microsoft.com/office/2007/relationships/hdphoto" Target="../media/hdphoto2.wdp"/><Relationship Id="rId4" Type="http://schemas.openxmlformats.org/officeDocument/2006/relationships/theme" Target="../theme/theme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hyperlink" Target="https://www.facebook.com/groups/629898828017053" TargetMode="Externa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Picture 7"/>
          <p:cNvPicPr>
            <a:picLocks noChangeAspect="1"/>
          </p:cNvPicPr>
          <p:nvPr userDrawn="1"/>
        </p:nvPicPr>
        <p:blipFill>
          <a:blip r:embed="rId6">
            <a:extLst>
              <a:ext uri="{BEBA8EAE-BF5A-486C-A8C5-ECC9F3942E4B}">
                <a14:imgProps xmlns:a14="http://schemas.microsoft.com/office/drawing/2010/main">
                  <a14:imgLayer r:embed="rId7">
                    <a14:imgEffect>
                      <a14:backgroundRemoval t="0" b="99125" l="0" r="100000">
                        <a14:foregroundMark x1="42000" y1="5908" x2="89000" y2="52954"/>
                        <a14:foregroundMark x1="95200" y1="59300" x2="95200" y2="59300"/>
                        <a14:foregroundMark x1="95400" y1="66521" x2="95400" y2="66521"/>
                        <a14:foregroundMark x1="80800" y1="78556" x2="80800" y2="78556"/>
                      </a14:backgroundRemoval>
                    </a14:imgEffect>
                  </a14:imgLayer>
                </a14:imgProps>
              </a:ext>
              <a:ext uri="{28A0092B-C50C-407E-A947-70E740481C1C}">
                <a14:useLocalDpi xmlns:a14="http://schemas.microsoft.com/office/drawing/2010/main" val="0"/>
              </a:ext>
            </a:extLst>
          </a:blip>
          <a:stretch>
            <a:fillRect/>
          </a:stretch>
        </p:blipFill>
        <p:spPr>
          <a:xfrm>
            <a:off x="4647263" y="3025995"/>
            <a:ext cx="2667937" cy="2438495"/>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97002" y="1280908"/>
            <a:ext cx="5440772" cy="5440772"/>
          </a:xfrm>
          <a:prstGeom prst="rect">
            <a:avLst/>
          </a:prstGeom>
        </p:spPr>
      </p:pic>
      <p:pic>
        <p:nvPicPr>
          <p:cNvPr id="11" name="Picture 2" descr="Young boy was going fishing the child is standing with a fishing rod Premium Vector"/>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4313" b="89936" l="10000" r="90000">
                        <a14:foregroundMark x1="31277" y1="33706" x2="31277" y2="33706"/>
                        <a14:foregroundMark x1="29787" y1="35623" x2="29787" y2="35623"/>
                        <a14:foregroundMark x1="22766" y1="43291" x2="22766" y2="43291"/>
                        <a14:foregroundMark x1="24043" y1="41054" x2="24043" y2="41054"/>
                        <a14:foregroundMark x1="23617" y1="12141" x2="23617" y2="12141"/>
                        <a14:foregroundMark x1="31277" y1="20607" x2="33191" y2="25080"/>
                        <a14:foregroundMark x1="29787" y1="7188" x2="25957" y2="5591"/>
                        <a14:foregroundMark x1="21915" y1="9744" x2="24468" y2="5911"/>
                        <a14:foregroundMark x1="26809" y1="39617" x2="26809" y2="39617"/>
                        <a14:foregroundMark x1="32979" y1="73802" x2="32979" y2="73802"/>
                        <a14:foregroundMark x1="33830" y1="70288" x2="33830" y2="702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01413" y="3775166"/>
            <a:ext cx="1770932" cy="235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5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17646459"/>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57150" dist="19050" dir="21540000" algn="bl" rotWithShape="0">
              <a:srgbClr val="000000">
                <a:alpha val="50000"/>
              </a:srgbClr>
            </a:outerShdw>
          </a:effectLst>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1pPr>
            <a:lvl2pPr lvl="1">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2pPr>
            <a:lvl3pPr lvl="2">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3pPr>
            <a:lvl4pPr lvl="3">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4pPr>
            <a:lvl5pPr lvl="4">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5pPr>
            <a:lvl6pPr lvl="5">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6pPr>
            <a:lvl7pPr lvl="6">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7pPr>
            <a:lvl8pPr lvl="7">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8pPr>
            <a:lvl9pPr lvl="8">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elius"/>
              <a:buChar char="●"/>
              <a:defRPr sz="1900" b="1">
                <a:solidFill>
                  <a:schemeClr val="dk2"/>
                </a:solidFill>
                <a:latin typeface="Delius"/>
                <a:ea typeface="Delius"/>
                <a:cs typeface="Delius"/>
                <a:sym typeface="Delius"/>
              </a:defRPr>
            </a:lvl1pPr>
            <a:lvl2pPr marL="914400" lvl="1"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2pPr>
            <a:lvl3pPr marL="1371600" lvl="2"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3pPr>
            <a:lvl4pPr marL="1828800" lvl="3"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4pPr>
            <a:lvl5pPr marL="2286000" lvl="4"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5pPr>
            <a:lvl6pPr marL="2743200" lvl="5"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6pPr>
            <a:lvl7pPr marL="3200400" lvl="6"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7pPr>
            <a:lvl8pPr marL="3657600" lvl="7"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8pPr>
            <a:lvl9pPr marL="4114800" lvl="8" indent="-349250">
              <a:lnSpc>
                <a:spcPct val="115000"/>
              </a:lnSpc>
              <a:spcBef>
                <a:spcPts val="2100"/>
              </a:spcBef>
              <a:spcAft>
                <a:spcPts val="2100"/>
              </a:spcAft>
              <a:buClr>
                <a:schemeClr val="dk2"/>
              </a:buClr>
              <a:buSzPts val="1900"/>
              <a:buFont typeface="Delius"/>
              <a:buChar char="■"/>
              <a:defRPr sz="1900" b="1">
                <a:solidFill>
                  <a:schemeClr val="dk2"/>
                </a:solidFill>
                <a:latin typeface="Delius"/>
                <a:ea typeface="Delius"/>
                <a:cs typeface="Delius"/>
                <a:sym typeface="Deliu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3434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34343"/>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D25A8055-BC66-4C8B-9DC8-3D7F76B55A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9272" y="6176963"/>
            <a:ext cx="1152128" cy="1959214"/>
          </a:xfrm>
          <a:prstGeom prst="rect">
            <a:avLst/>
          </a:prstGeom>
        </p:spPr>
      </p:pic>
      <p:sp>
        <p:nvSpPr>
          <p:cNvPr id="9" name="TextBox 3">
            <a:extLst>
              <a:ext uri="{FF2B5EF4-FFF2-40B4-BE49-F238E27FC236}">
                <a16:creationId xmlns:a16="http://schemas.microsoft.com/office/drawing/2014/main" id="{7D811439-80C4-420E-B443-7F7770EBCE27}"/>
              </a:ext>
            </a:extLst>
          </p:cNvPr>
          <p:cNvSpPr txBox="1"/>
          <p:nvPr userDrawn="1"/>
        </p:nvSpPr>
        <p:spPr>
          <a:xfrm>
            <a:off x="3423755" y="7259126"/>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4"/>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4E5D14E8-63FF-4267-9275-1E04D423A1AF}"/>
              </a:ext>
            </a:extLst>
          </p:cNvPr>
          <p:cNvSpPr txBox="1">
            <a:spLocks/>
          </p:cNvSpPr>
          <p:nvPr userDrawn="1"/>
        </p:nvSpPr>
        <p:spPr>
          <a:xfrm>
            <a:off x="1912212" y="782760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08726109"/>
      </p:ext>
    </p:extLst>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26163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0480"/>
            <a:ext cx="12192000" cy="6888480"/>
          </a:xfrm>
          <a:prstGeom prst="rect">
            <a:avLst/>
          </a:prstGeom>
        </p:spPr>
      </p:pic>
    </p:spTree>
    <p:extLst>
      <p:ext uri="{BB962C8B-B14F-4D97-AF65-F5344CB8AC3E}">
        <p14:creationId xmlns:p14="http://schemas.microsoft.com/office/powerpoint/2010/main" val="26055444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9220"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17" y="41800"/>
            <a:ext cx="1401928" cy="158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655909" y="63050"/>
            <a:ext cx="1609864" cy="14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0706082" y="5218386"/>
            <a:ext cx="1477986" cy="160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0488" y="5330287"/>
            <a:ext cx="1603103" cy="137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nvSpPr>
        <p:spPr>
          <a:xfrm>
            <a:off x="2215044" y="99426"/>
            <a:ext cx="8045373" cy="146568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
                <a:srgbClr val="5B9BD5"/>
              </a:buClr>
              <a:buSzTx/>
              <a:buFont typeface="Wingdings 3" charset="2"/>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UỶ BAN NHÂN DÂN </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QUẬN HỒNG BÀNG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23" rtl="0" eaLnBrk="1" fontAlgn="auto" latinLnBrk="0" hangingPunct="1">
              <a:lnSpc>
                <a:spcPct val="100000"/>
              </a:lnSpc>
              <a:spcBef>
                <a:spcPts val="0"/>
              </a:spcBef>
              <a:spcAft>
                <a:spcPts val="0"/>
              </a:spcAft>
              <a:buClr>
                <a:srgbClr val="5B9BD5"/>
              </a:buClr>
              <a:buSzTx/>
              <a:buFont typeface="Wingdings 3" charset="2"/>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TRƯỜNG TIỂU HỌC AN HỒNG</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itle 1"/>
          <p:cNvSpPr>
            <a:spLocks noGrp="1"/>
          </p:cNvSpPr>
          <p:nvPr/>
        </p:nvSpPr>
        <p:spPr>
          <a:xfrm>
            <a:off x="141731" y="4473695"/>
            <a:ext cx="12192000" cy="1220343"/>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23" rtl="0" eaLnBrk="1" fontAlgn="auto" latinLnBrk="0" hangingPunct="1">
              <a:lnSpc>
                <a:spcPct val="150000"/>
              </a:lnSpc>
              <a:spcBef>
                <a:spcPct val="0"/>
              </a:spcBef>
              <a:spcAft>
                <a:spcPts val="0"/>
              </a:spcAft>
              <a:buClrTx/>
              <a:buSzTx/>
              <a:buFontTx/>
              <a:buNone/>
              <a:tabLst/>
              <a:defRPr/>
            </a:pPr>
            <a:endParaRPr kumimoji="0" lang="vi-VN" sz="3600" b="1" i="0" u="none" strike="noStrike" kern="1200" cap="none" spc="0" normalizeH="0" baseline="0" noProof="0" dirty="0">
              <a:ln w="3175">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10" name="TextBox 9"/>
          <p:cNvSpPr txBox="1"/>
          <p:nvPr/>
        </p:nvSpPr>
        <p:spPr>
          <a:xfrm>
            <a:off x="3199562" y="5251807"/>
            <a:ext cx="6076336" cy="1231106"/>
          </a:xfrm>
          <a:prstGeom prst="rect">
            <a:avLst/>
          </a:prstGeom>
          <a:noFill/>
        </p:spPr>
        <p:txBody>
          <a:bodyPr wrap="square" rtlCol="0">
            <a:spAutoFit/>
          </a:bodyPr>
          <a:lstStyle/>
          <a:p>
            <a:pPr marL="0" marR="0" lvl="0" indent="0" algn="l" defTabSz="914446"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itchFamily="18" charset="0"/>
              </a:rPr>
              <a:t>Giáo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itchFamily="18" charset="0"/>
              </a:rPr>
              <a:t>viên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Nguyễn Thị Quỳnh</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46"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Giảng dạy :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Lớp</a:t>
            </a:r>
            <a:r>
              <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4A4</a:t>
            </a:r>
            <a:endPar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TextBox 1"/>
          <p:cNvSpPr txBox="1"/>
          <p:nvPr/>
        </p:nvSpPr>
        <p:spPr>
          <a:xfrm>
            <a:off x="-21217" y="2351664"/>
            <a:ext cx="12354948" cy="2862322"/>
          </a:xfrm>
          <a:prstGeom prst="rect">
            <a:avLst/>
          </a:prstGeom>
          <a:noFill/>
        </p:spPr>
        <p:txBody>
          <a:bodyPr wrap="square" rtlCol="0">
            <a:spAutoFit/>
          </a:bodyPr>
          <a:lstStyle/>
          <a:p>
            <a:pPr marL="0" marR="0" lvl="0" indent="0" algn="ctr" defTabSz="457223" rtl="0" eaLnBrk="1" fontAlgn="auto" latinLnBrk="0" hangingPunct="1">
              <a:lnSpc>
                <a:spcPct val="150000"/>
              </a:lnSpc>
              <a:spcBef>
                <a:spcPct val="0"/>
              </a:spcBef>
              <a:spcAft>
                <a:spcPts val="0"/>
              </a:spcAft>
              <a:buClrTx/>
              <a:buSzTx/>
              <a:buFontTx/>
              <a:buNone/>
              <a:tabLst/>
              <a:defRPr/>
            </a:pPr>
            <a:r>
              <a:rPr kumimoji="0" lang="vi-VN" sz="4000" b="1" i="0" u="none" strike="noStrike" kern="1200" cap="none" spc="0" normalizeH="0" baseline="0" noProof="0" dirty="0" smtClean="0">
                <a:ln w="3175">
                  <a:noFill/>
                </a:ln>
                <a:solidFill>
                  <a:srgbClr val="FF0000"/>
                </a:solidFill>
                <a:effectLst/>
                <a:uLnTx/>
                <a:uFillTx/>
                <a:latin typeface="Times New Roman" panose="02020603050405020304" pitchFamily="18" charset="0"/>
                <a:ea typeface="+mn-ea"/>
                <a:cs typeface="Times New Roman" panose="02020603050405020304" pitchFamily="18" charset="0"/>
              </a:rPr>
              <a:t>LỊCH SỬ ĐỊA LÍ </a:t>
            </a:r>
            <a:r>
              <a:rPr kumimoji="0" lang="en-US" sz="4000" b="1" i="0" u="none" strike="noStrike" kern="1200" cap="none" spc="0" normalizeH="0" baseline="0" noProof="0" dirty="0" smtClean="0">
                <a:ln w="3175">
                  <a:noFill/>
                </a:ln>
                <a:solidFill>
                  <a:srgbClr val="FF0000"/>
                </a:solidFill>
                <a:effectLst/>
                <a:uLnTx/>
                <a:uFillTx/>
                <a:latin typeface="Times New Roman" panose="02020603050405020304" pitchFamily="18" charset="0"/>
                <a:ea typeface="+mn-ea"/>
                <a:cs typeface="Times New Roman" panose="02020603050405020304" pitchFamily="18" charset="0"/>
              </a:rPr>
              <a:t>– LỚP 4  </a:t>
            </a:r>
            <a:endParaRPr kumimoji="0" lang="en-US" sz="4000" b="1" i="0" u="none" strike="noStrike" kern="1200" cap="none" spc="0" normalizeH="0" baseline="0" noProof="0" dirty="0">
              <a:ln w="3175">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23" rtl="0" eaLnBrk="1" fontAlgn="auto" latinLnBrk="0" hangingPunct="1">
              <a:lnSpc>
                <a:spcPct val="150000"/>
              </a:lnSpc>
              <a:spcBef>
                <a:spcPct val="0"/>
              </a:spcBef>
              <a:spcAft>
                <a:spcPts val="0"/>
              </a:spcAft>
              <a:buClrTx/>
              <a:buSzTx/>
              <a:buFontTx/>
              <a:buNone/>
              <a:tabLst/>
              <a:defRPr/>
            </a:pPr>
            <a:r>
              <a:rPr kumimoji="0" lang="vi-VN" sz="4000" b="1" i="0" u="none" strike="noStrike" kern="1200" cap="none" spc="0" normalizeH="0" baseline="0" noProof="0" dirty="0" smtClean="0">
                <a:ln w="3175">
                  <a:noFill/>
                </a:ln>
                <a:solidFill>
                  <a:srgbClr val="FF0000"/>
                </a:solidFill>
                <a:effectLst/>
                <a:uLnTx/>
                <a:uFillTx/>
                <a:latin typeface="Times New Roman" panose="02020603050405020304" pitchFamily="18" charset="0"/>
                <a:ea typeface="+mn-ea"/>
                <a:cs typeface="Times New Roman" panose="02020603050405020304" pitchFamily="18" charset="0"/>
              </a:rPr>
              <a:t>Bài 16: Dân cư và hoạt động sản xuất ở vùng </a:t>
            </a:r>
            <a:r>
              <a:rPr kumimoji="0" lang="vi-VN" sz="4000" b="1" i="0" u="none" strike="noStrike" kern="1200" cap="none" spc="0" normalizeH="0" baseline="0" noProof="0" dirty="0" smtClean="0">
                <a:ln w="3175">
                  <a:noFill/>
                </a:ln>
                <a:solidFill>
                  <a:srgbClr val="FF0000"/>
                </a:solidFill>
                <a:effectLst/>
                <a:uLnTx/>
                <a:uFillTx/>
                <a:latin typeface="Times New Roman" panose="02020603050405020304" pitchFamily="18" charset="0"/>
                <a:ea typeface="+mn-ea"/>
                <a:cs typeface="Times New Roman" panose="02020603050405020304" pitchFamily="18" charset="0"/>
              </a:rPr>
              <a:t>Duyên </a:t>
            </a:r>
            <a:r>
              <a:rPr kumimoji="0" lang="vi-VN" sz="4000" b="1" i="0" u="none" strike="noStrike" kern="1200" cap="none" spc="0" normalizeH="0" baseline="0" noProof="0" dirty="0" smtClean="0">
                <a:ln w="3175">
                  <a:noFill/>
                </a:ln>
                <a:solidFill>
                  <a:srgbClr val="FF0000"/>
                </a:solidFill>
                <a:effectLst/>
                <a:uLnTx/>
                <a:uFillTx/>
                <a:latin typeface="Times New Roman" panose="02020603050405020304" pitchFamily="18" charset="0"/>
                <a:ea typeface="+mn-ea"/>
                <a:cs typeface="Times New Roman" panose="02020603050405020304" pitchFamily="18" charset="0"/>
              </a:rPr>
              <a:t>hải miền Trung (Tiết 3)</a:t>
            </a:r>
            <a:endParaRPr kumimoji="0" lang="en-US" sz="4000" b="1" i="0" u="none" strike="noStrike" kern="1200" cap="none" spc="0" normalizeH="0" baseline="0" noProof="0" dirty="0">
              <a:ln w="3175">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1715588" y="1123428"/>
            <a:ext cx="9550400" cy="144655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dirty="0">
                <a:ln w="9525">
                  <a:solidFill>
                    <a:srgbClr val="000000"/>
                  </a:solidFill>
                  <a:round/>
                  <a:headEnd/>
                  <a:tailEnd/>
                </a:ln>
                <a:solidFill>
                  <a:prstClr val="black">
                    <a:lumMod val="95000"/>
                    <a:lumOff val="5000"/>
                  </a:prstClr>
                </a:solidFill>
                <a:effectLst/>
                <a:uLnTx/>
                <a:uFillTx/>
                <a:latin typeface="Times New Roman"/>
                <a:ea typeface="+mn-ea"/>
                <a:cs typeface="Times New Roman"/>
              </a:rPr>
              <a:t>CHÀO MỪNG CÁC THẦY CÔ GIÁO VỀ DỰ GIỜ  </a:t>
            </a:r>
          </a:p>
        </p:txBody>
      </p:sp>
    </p:spTree>
    <p:extLst>
      <p:ext uri="{BB962C8B-B14F-4D97-AF65-F5344CB8AC3E}">
        <p14:creationId xmlns:p14="http://schemas.microsoft.com/office/powerpoint/2010/main" val="3249482764"/>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70BE1AD-12F5-376B-E961-CDC12C9350C2}"/>
              </a:ext>
            </a:extLst>
          </p:cNvPr>
          <p:cNvGrpSpPr/>
          <p:nvPr/>
        </p:nvGrpSpPr>
        <p:grpSpPr>
          <a:xfrm>
            <a:off x="247428" y="190878"/>
            <a:ext cx="12011247" cy="1304548"/>
            <a:chOff x="247428" y="190877"/>
            <a:chExt cx="12011247" cy="1466473"/>
          </a:xfrm>
        </p:grpSpPr>
        <p:grpSp>
          <p:nvGrpSpPr>
            <p:cNvPr id="3" name="组合 19">
              <a:extLst>
                <a:ext uri="{FF2B5EF4-FFF2-40B4-BE49-F238E27FC236}">
                  <a16:creationId xmlns:a16="http://schemas.microsoft.com/office/drawing/2014/main" id="{51E0FE28-6139-1E8F-06AA-87A2468A0FE6}"/>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07ED0ED9-9A2A-CCEE-7F6E-EE82D77A1D93}"/>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E83C281-E5CD-5433-2FCD-DFC540067682}"/>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CCA34EAA-E885-0638-74F8-F9FA1B2C545D}"/>
                </a:ext>
              </a:extLst>
            </p:cNvPr>
            <p:cNvSpPr>
              <a:spLocks noChangeArrowheads="1"/>
            </p:cNvSpPr>
            <p:nvPr/>
          </p:nvSpPr>
          <p:spPr bwMode="auto">
            <a:xfrm>
              <a:off x="520786" y="326917"/>
              <a:ext cx="114406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Chia sẻ </a:t>
              </a: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thông tin về một vật dụng gắn liền với hoạt động kinh tế biển ở vùng Duyên hải miền Trung và trình bày trước lớp.</a:t>
              </a:r>
            </a:p>
          </p:txBody>
        </p:sp>
      </p:grpSp>
      <p:pic>
        <p:nvPicPr>
          <p:cNvPr id="1026" name="Picture 2" descr="Đua thuyền thúng trên biển Nha Trang - Tuổi Trẻ Online">
            <a:extLst>
              <a:ext uri="{FF2B5EF4-FFF2-40B4-BE49-F238E27FC236}">
                <a16:creationId xmlns:a16="http://schemas.microsoft.com/office/drawing/2014/main" id="{8C9019EC-9B98-452A-A18A-5950C8AF9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233614"/>
            <a:ext cx="4471137" cy="2652712"/>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7">
            <a:extLst>
              <a:ext uri="{FF2B5EF4-FFF2-40B4-BE49-F238E27FC236}">
                <a16:creationId xmlns:a16="http://schemas.microsoft.com/office/drawing/2014/main" id="{D7ECE7A2-AFAF-97BE-3A11-0FD2BCBDDDAC}"/>
              </a:ext>
            </a:extLst>
          </p:cNvPr>
          <p:cNvSpPr/>
          <p:nvPr/>
        </p:nvSpPr>
        <p:spPr>
          <a:xfrm>
            <a:off x="4819649" y="1636278"/>
            <a:ext cx="7267575" cy="4631172"/>
          </a:xfrm>
          <a:prstGeom prst="roundRect">
            <a:avLst>
              <a:gd name="adj" fmla="val 22936"/>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2000" dirty="0">
                <a:solidFill>
                  <a:srgbClr val="002060"/>
                </a:solidFill>
              </a:rPr>
              <a:t>- </a:t>
            </a:r>
            <a:r>
              <a:rPr lang="vi-VN" sz="2000" dirty="0">
                <a:solidFill>
                  <a:srgbClr val="002060"/>
                </a:solidFill>
              </a:rPr>
              <a:t>Những chiếc thuyền thúng rải rác khắp các bờ biển vùng Duyên hải miền Trung đã trở thành biểu tượng rất riêng của nghề biển Việt Nam.</a:t>
            </a:r>
            <a:endParaRPr lang="en-US" sz="2000" dirty="0">
              <a:solidFill>
                <a:srgbClr val="002060"/>
              </a:solidFill>
            </a:endParaRPr>
          </a:p>
          <a:p>
            <a:pPr algn="just" defTabSz="1219170">
              <a:buClr>
                <a:srgbClr val="000000"/>
              </a:buClr>
              <a:defRPr/>
            </a:pPr>
            <a:r>
              <a:rPr lang="vi-VN" sz="2000" dirty="0">
                <a:solidFill>
                  <a:srgbClr val="002060"/>
                </a:solidFill>
              </a:rPr>
              <a:t>- Quy trình làm thuyền thống thường bắt đầu bằng việc đan các miếng nan tre, lấy dây cước buộc chặt, đóng vào vành thuyền, sau đó quét một lớp vật liệu chống nước làm từ dầu dừa, dầu hắc ín, hoặc sợi thuỷ tinh.</a:t>
            </a:r>
            <a:endParaRPr lang="en-US" sz="2000" dirty="0">
              <a:solidFill>
                <a:srgbClr val="002060"/>
              </a:solidFill>
            </a:endParaRPr>
          </a:p>
          <a:p>
            <a:pPr algn="just" defTabSz="1219170">
              <a:buClr>
                <a:srgbClr val="000000"/>
              </a:buClr>
              <a:defRPr/>
            </a:pPr>
            <a:r>
              <a:rPr lang="vi-VN" sz="2000" dirty="0">
                <a:solidFill>
                  <a:srgbClr val="002060"/>
                </a:solidFill>
              </a:rPr>
              <a:t>- Thuyền thúng là một phần quan trọng trong văn hóa của các cộng đồng ngư dân ven biển Việt Nam. Ngoài là công cụ phục vụ đánh bắt, chúng còn được sử dụng như một dạng thuyền cứu sinh trong những trường hợp khẩn cấp trên biển, là phương tiện vận chuyển hiệu quả hàng hóa nhẹ và người. Hiện nay, thuyền thúng còn được sử dụng trong các hoạt động du lịch.</a:t>
            </a:r>
            <a:endParaRPr lang="en-US" sz="4000" kern="0" dirty="0">
              <a:solidFill>
                <a:srgbClr val="002060"/>
              </a:solidFill>
              <a:latin typeface="Arial"/>
              <a:cs typeface="Arial"/>
              <a:sym typeface="Arial"/>
            </a:endParaRPr>
          </a:p>
        </p:txBody>
      </p:sp>
    </p:spTree>
    <p:extLst>
      <p:ext uri="{BB962C8B-B14F-4D97-AF65-F5344CB8AC3E}">
        <p14:creationId xmlns:p14="http://schemas.microsoft.com/office/powerpoint/2010/main" val="20030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85" y="1417228"/>
            <a:ext cx="5440772" cy="5440772"/>
          </a:xfrm>
          <a:prstGeom prst="rect">
            <a:avLst/>
          </a:prstGeom>
        </p:spPr>
      </p:pic>
      <p:grpSp>
        <p:nvGrpSpPr>
          <p:cNvPr id="9" name="Google Shape;2442;p12"/>
          <p:cNvGrpSpPr/>
          <p:nvPr/>
        </p:nvGrpSpPr>
        <p:grpSpPr>
          <a:xfrm>
            <a:off x="6047991" y="418076"/>
            <a:ext cx="6529723" cy="4987187"/>
            <a:chOff x="3317" y="-1457"/>
            <a:chExt cx="5418" cy="4550"/>
          </a:xfrm>
          <a:scene3d>
            <a:camera prst="orthographicFront">
              <a:rot lat="0" lon="0" rev="0"/>
            </a:camera>
            <a:lightRig rig="glow" dir="t">
              <a:rot lat="0" lon="0" rev="4800000"/>
            </a:lightRig>
          </a:scene3d>
        </p:grpSpPr>
        <p:sp>
          <p:nvSpPr>
            <p:cNvPr id="10" name="Google Shape;2443;p12"/>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4;p12"/>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2" name="Google Shape;2445;p12"/>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3" name="Google Shape;2446;p12"/>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4" name="Google Shape;2447;p12"/>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5" name="Google Shape;2448;p12"/>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pic>
        <p:nvPicPr>
          <p:cNvPr id="1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8516" y="2540183"/>
            <a:ext cx="5099912" cy="43178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352FA8-2E01-9216-5F30-57F4E0C52CD7}"/>
              </a:ext>
            </a:extLst>
          </p:cNvPr>
          <p:cNvPicPr>
            <a:picLocks noChangeAspect="1"/>
          </p:cNvPicPr>
          <p:nvPr/>
        </p:nvPicPr>
        <p:blipFill>
          <a:blip r:embed="rId5"/>
          <a:stretch>
            <a:fillRect/>
          </a:stretch>
        </p:blipFill>
        <p:spPr>
          <a:xfrm>
            <a:off x="5829796" y="1571853"/>
            <a:ext cx="6133108" cy="3523793"/>
          </a:xfrm>
          <a:prstGeom prst="rect">
            <a:avLst/>
          </a:prstGeom>
        </p:spPr>
      </p:pic>
    </p:spTree>
    <p:extLst>
      <p:ext uri="{BB962C8B-B14F-4D97-AF65-F5344CB8AC3E}">
        <p14:creationId xmlns:p14="http://schemas.microsoft.com/office/powerpoint/2010/main" val="16909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226">
            <a:extLst>
              <a:ext uri="{FF2B5EF4-FFF2-40B4-BE49-F238E27FC236}">
                <a16:creationId xmlns:a16="http://schemas.microsoft.com/office/drawing/2014/main" id="{6AADC884-BF35-43D0-BEE5-73EFDB3037DA}"/>
              </a:ext>
            </a:extLst>
          </p:cNvPr>
          <p:cNvGrpSpPr/>
          <p:nvPr/>
        </p:nvGrpSpPr>
        <p:grpSpPr>
          <a:xfrm>
            <a:off x="2451825" y="638492"/>
            <a:ext cx="2507043" cy="1415410"/>
            <a:chOff x="8726219" y="-661205"/>
            <a:chExt cx="2154936" cy="1322409"/>
          </a:xfrm>
        </p:grpSpPr>
        <p:sp>
          <p:nvSpPr>
            <p:cNvPr id="41"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2" name="Picture 1">
            <a:extLst>
              <a:ext uri="{FF2B5EF4-FFF2-40B4-BE49-F238E27FC236}">
                <a16:creationId xmlns:a16="http://schemas.microsoft.com/office/drawing/2014/main" id="{210DB7D3-F25D-6D03-AC19-25BF60CA32FB}"/>
              </a:ext>
            </a:extLst>
          </p:cNvPr>
          <p:cNvPicPr>
            <a:picLocks noChangeAspect="1"/>
          </p:cNvPicPr>
          <p:nvPr/>
        </p:nvPicPr>
        <p:blipFill>
          <a:blip r:embed="rId2"/>
          <a:stretch>
            <a:fillRect/>
          </a:stretch>
        </p:blipFill>
        <p:spPr>
          <a:xfrm>
            <a:off x="3667228" y="251792"/>
            <a:ext cx="6419644" cy="1115665"/>
          </a:xfrm>
          <a:prstGeom prst="rect">
            <a:avLst/>
          </a:prstGeom>
        </p:spPr>
      </p:pic>
      <p:pic>
        <p:nvPicPr>
          <p:cNvPr id="3" name="Picture 2">
            <a:extLst>
              <a:ext uri="{FF2B5EF4-FFF2-40B4-BE49-F238E27FC236}">
                <a16:creationId xmlns:a16="http://schemas.microsoft.com/office/drawing/2014/main" id="{E22D0BE7-6D55-D9BF-0A8F-D6BC91266900}"/>
              </a:ext>
            </a:extLst>
          </p:cNvPr>
          <p:cNvPicPr>
            <a:picLocks noChangeAspect="1"/>
          </p:cNvPicPr>
          <p:nvPr/>
        </p:nvPicPr>
        <p:blipFill>
          <a:blip r:embed="rId3"/>
          <a:stretch>
            <a:fillRect/>
          </a:stretch>
        </p:blipFill>
        <p:spPr>
          <a:xfrm>
            <a:off x="2359135" y="1204600"/>
            <a:ext cx="9169179" cy="2810500"/>
          </a:xfrm>
          <a:prstGeom prst="rect">
            <a:avLst/>
          </a:prstGeom>
        </p:spPr>
      </p:pic>
      <p:pic>
        <p:nvPicPr>
          <p:cNvPr id="5" name="Picture 4">
            <a:extLst>
              <a:ext uri="{FF2B5EF4-FFF2-40B4-BE49-F238E27FC236}">
                <a16:creationId xmlns:a16="http://schemas.microsoft.com/office/drawing/2014/main" id="{3518D09F-362A-E64B-85D0-AE82514EF9E4}"/>
              </a:ext>
            </a:extLst>
          </p:cNvPr>
          <p:cNvPicPr>
            <a:picLocks noChangeAspect="1"/>
          </p:cNvPicPr>
          <p:nvPr/>
        </p:nvPicPr>
        <p:blipFill>
          <a:blip r:embed="rId4"/>
          <a:stretch>
            <a:fillRect/>
          </a:stretch>
        </p:blipFill>
        <p:spPr>
          <a:xfrm>
            <a:off x="5632938" y="3800815"/>
            <a:ext cx="3383573" cy="932769"/>
          </a:xfrm>
          <a:prstGeom prst="rect">
            <a:avLst/>
          </a:prstGeom>
        </p:spPr>
      </p:pic>
    </p:spTree>
    <p:extLst>
      <p:ext uri="{BB962C8B-B14F-4D97-AF65-F5344CB8AC3E}">
        <p14:creationId xmlns:p14="http://schemas.microsoft.com/office/powerpoint/2010/main" val="386077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30AC87-A87A-16D9-10A7-0DEBB37BA3C1}"/>
              </a:ext>
            </a:extLst>
          </p:cNvPr>
          <p:cNvPicPr>
            <a:picLocks noChangeAspect="1"/>
          </p:cNvPicPr>
          <p:nvPr/>
        </p:nvPicPr>
        <p:blipFill>
          <a:blip r:embed="rId2"/>
          <a:stretch>
            <a:fillRect/>
          </a:stretch>
        </p:blipFill>
        <p:spPr>
          <a:xfrm>
            <a:off x="2705943" y="2471451"/>
            <a:ext cx="6913463" cy="2200847"/>
          </a:xfrm>
          <a:prstGeom prst="rect">
            <a:avLst/>
          </a:prstGeom>
        </p:spPr>
      </p:pic>
    </p:spTree>
    <p:extLst>
      <p:ext uri="{BB962C8B-B14F-4D97-AF65-F5344CB8AC3E}">
        <p14:creationId xmlns:p14="http://schemas.microsoft.com/office/powerpoint/2010/main" val="22139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algn="ctr">
                <a:spcBef>
                  <a:spcPts val="0"/>
                </a:spcBef>
                <a:spcAft>
                  <a:spcPts val="0"/>
                </a:spcAft>
              </a:pPr>
              <a:r>
                <a:rPr lang="en-US" sz="3600" dirty="0">
                  <a:solidFill>
                    <a:srgbClr val="000000"/>
                  </a:solidFill>
                  <a:effectLst/>
                  <a:latin typeface="Cambria" panose="02040503050406030204" pitchFamily="18" charset="0"/>
                  <a:ea typeface="Cambria" panose="02040503050406030204" pitchFamily="18" charset="0"/>
                </a:rPr>
                <a:t>1. </a:t>
              </a:r>
              <a:r>
                <a:rPr lang="vi-VN" sz="3600" dirty="0">
                  <a:solidFill>
                    <a:srgbClr val="000000"/>
                  </a:solidFill>
                  <a:effectLst/>
                  <a:latin typeface="Cambria" panose="02040503050406030204" pitchFamily="18" charset="0"/>
                  <a:ea typeface="Cambria" panose="02040503050406030204" pitchFamily="18" charset="0"/>
                </a:rPr>
                <a:t>Em hãy kể một số địa danh nổi tiếng ở vùng Duyên hải miền Trung?</a:t>
              </a:r>
              <a:endParaRPr lang="en-US" sz="3600" dirty="0">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6544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Cù Lao Chàm, Hội An, Lý Sơn, Mũi Né, Cửa Lò, Sầm Sơn,....</a:t>
              </a:r>
              <a:endParaRPr lang="en-US" sz="3600" b="1" dirty="0">
                <a:solidFill>
                  <a:srgbClr val="FF0000"/>
                </a:solidFill>
                <a:effectLst/>
                <a:latin typeface="Cambria" panose="02040503050406030204" pitchFamily="18" charset="0"/>
                <a:ea typeface="Cambria" panose="02040503050406030204" pitchFamily="18" charset="0"/>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18695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kinh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Duyên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hải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miền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Trung?</a:t>
              </a:r>
              <a:endParaRPr kumimoji="0" lang="en-US" sz="3600" b="0" i="0" u="none" strike="noStrike" kern="1200" cap="none" spc="0" normalizeH="0" baseline="0" noProof="0" dirty="0">
                <a:ln>
                  <a:noFill/>
                </a:ln>
                <a:solidFill>
                  <a:srgbClr val="FFFBF8"/>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8068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muối, đánh bắt và nuôi trồng hải sản, du lịch biển đảo, giao thông vận tải biển.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24064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02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9134" y="2654483"/>
            <a:ext cx="5099912" cy="43178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42;p12">
            <a:extLst>
              <a:ext uri="{FF2B5EF4-FFF2-40B4-BE49-F238E27FC236}">
                <a16:creationId xmlns:a16="http://schemas.microsoft.com/office/drawing/2014/main" id="{D3B670D4-CFA0-B883-79F1-BA175F56524C}"/>
              </a:ext>
            </a:extLst>
          </p:cNvPr>
          <p:cNvGrpSpPr/>
          <p:nvPr/>
        </p:nvGrpSpPr>
        <p:grpSpPr>
          <a:xfrm>
            <a:off x="4857366" y="522851"/>
            <a:ext cx="7248909" cy="4987187"/>
            <a:chOff x="3317" y="-1457"/>
            <a:chExt cx="5418" cy="4550"/>
          </a:xfrm>
          <a:scene3d>
            <a:camera prst="orthographicFront">
              <a:rot lat="0" lon="0" rev="0"/>
            </a:camera>
            <a:lightRig rig="glow" dir="t">
              <a:rot lat="0" lon="0" rev="4800000"/>
            </a:lightRig>
          </a:scene3d>
        </p:grpSpPr>
        <p:sp>
          <p:nvSpPr>
            <p:cNvPr id="5" name="Google Shape;2443;p12">
              <a:extLst>
                <a:ext uri="{FF2B5EF4-FFF2-40B4-BE49-F238E27FC236}">
                  <a16:creationId xmlns:a16="http://schemas.microsoft.com/office/drawing/2014/main" id="{C081B11D-2532-24CC-D8F3-2DB05F66CAD2}"/>
                </a:ext>
              </a:extLst>
            </p:cNvPr>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7" name="Google Shape;2444;p12">
              <a:extLst>
                <a:ext uri="{FF2B5EF4-FFF2-40B4-BE49-F238E27FC236}">
                  <a16:creationId xmlns:a16="http://schemas.microsoft.com/office/drawing/2014/main" id="{126B99E3-159B-1479-B3B5-790E71089E45}"/>
                </a:ext>
              </a:extLst>
            </p:cNvPr>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8" name="Google Shape;2445;p12">
              <a:extLst>
                <a:ext uri="{FF2B5EF4-FFF2-40B4-BE49-F238E27FC236}">
                  <a16:creationId xmlns:a16="http://schemas.microsoft.com/office/drawing/2014/main" id="{EB0E1DAE-1AC9-78D6-B3EE-28188DBDCE06}"/>
                </a:ext>
              </a:extLst>
            </p:cNvPr>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Google Shape;2446;p12">
              <a:extLst>
                <a:ext uri="{FF2B5EF4-FFF2-40B4-BE49-F238E27FC236}">
                  <a16:creationId xmlns:a16="http://schemas.microsoft.com/office/drawing/2014/main" id="{D4724AB0-F948-7842-D13F-00AD4E0AE6A8}"/>
                </a:ext>
              </a:extLst>
            </p:cNvPr>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0" name="Google Shape;2447;p12">
              <a:extLst>
                <a:ext uri="{FF2B5EF4-FFF2-40B4-BE49-F238E27FC236}">
                  <a16:creationId xmlns:a16="http://schemas.microsoft.com/office/drawing/2014/main" id="{E4087A19-8CEF-3EFD-1AC7-896AF93959A0}"/>
                </a:ext>
              </a:extLst>
            </p:cNvPr>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8;p12">
              <a:extLst>
                <a:ext uri="{FF2B5EF4-FFF2-40B4-BE49-F238E27FC236}">
                  <a16:creationId xmlns:a16="http://schemas.microsoft.com/office/drawing/2014/main" id="{C2A1479B-EB94-999B-952D-CF2D759DC115}"/>
                </a:ext>
              </a:extLst>
            </p:cNvPr>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sp>
        <p:nvSpPr>
          <p:cNvPr id="12" name="TextBox 11">
            <a:extLst>
              <a:ext uri="{FF2B5EF4-FFF2-40B4-BE49-F238E27FC236}">
                <a16:creationId xmlns:a16="http://schemas.microsoft.com/office/drawing/2014/main" id="{E94CB238-7A12-C390-8679-A8D2647AFC9B}"/>
              </a:ext>
            </a:extLst>
          </p:cNvPr>
          <p:cNvSpPr txBox="1"/>
          <p:nvPr/>
        </p:nvSpPr>
        <p:spPr>
          <a:xfrm>
            <a:off x="5000625" y="1665409"/>
            <a:ext cx="6143625" cy="2554545"/>
          </a:xfrm>
          <a:prstGeom prst="rect">
            <a:avLst/>
          </a:prstGeom>
          <a:noFill/>
        </p:spPr>
        <p:txBody>
          <a:bodyPr wrap="square" rtlCol="0">
            <a:spAutoFit/>
          </a:bodyPr>
          <a:lstStyle/>
          <a:p>
            <a:pPr lvl="0" algn="ctr"/>
            <a:r>
              <a:rPr lang="vi-VN" altLang="en-US" sz="4000" b="1" dirty="0">
                <a:solidFill>
                  <a:srgbClr val="0033CC"/>
                </a:solidFill>
                <a:latin typeface="UTM Cancel" panose="02040603050506020204" pitchFamily="18" charset="0"/>
                <a:cs typeface="Times New Roman" panose="02020603050405020304" pitchFamily="18" charset="0"/>
              </a:rPr>
              <a:t>Hoạt động 3: </a:t>
            </a:r>
            <a:endParaRPr lang="en-US" altLang="en-US" sz="4000" b="1" dirty="0">
              <a:solidFill>
                <a:srgbClr val="0033CC"/>
              </a:solidFill>
              <a:latin typeface="UTM Cancel" panose="02040603050506020204" pitchFamily="18" charset="0"/>
              <a:cs typeface="Times New Roman" panose="02020603050405020304" pitchFamily="18" charset="0"/>
            </a:endParaRPr>
          </a:p>
          <a:p>
            <a:pPr lvl="0" algn="ctr"/>
            <a:r>
              <a:rPr lang="vi-VN" altLang="en-US" sz="4000" b="1" dirty="0">
                <a:solidFill>
                  <a:srgbClr val="0033CC"/>
                </a:solidFill>
                <a:latin typeface="UTM Cancel" panose="02040603050506020204" pitchFamily="18" charset="0"/>
                <a:cs typeface="Times New Roman" panose="02020603050405020304" pitchFamily="18" charset="0"/>
              </a:rPr>
              <a:t>Vẽ sơ đồ tư duy về một số hoạt động kinh tế biển ở vùng Duyên hải miền Trung </a:t>
            </a:r>
            <a:endParaRPr kumimoji="0" lang="en-US" altLang="en-US" sz="4000" b="1" i="0" u="none" strike="noStrike" kern="1200" cap="none" spc="0" normalizeH="0" baseline="0" noProof="0" dirty="0">
              <a:ln>
                <a:noFill/>
              </a:ln>
              <a:solidFill>
                <a:srgbClr val="0033CC"/>
              </a:solidFill>
              <a:effectLst/>
              <a:uLnTx/>
              <a:uFillTx/>
              <a:latin typeface="UTM Cancel"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04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D7C7D54-C86B-07DD-61F8-E86E5C2ECA5E}"/>
              </a:ext>
            </a:extLst>
          </p:cNvPr>
          <p:cNvGrpSpPr/>
          <p:nvPr/>
        </p:nvGrpSpPr>
        <p:grpSpPr>
          <a:xfrm>
            <a:off x="933229" y="1295777"/>
            <a:ext cx="10896822" cy="1466473"/>
            <a:chOff x="247428" y="190877"/>
            <a:chExt cx="12011247" cy="1466473"/>
          </a:xfrm>
        </p:grpSpPr>
        <p:grpSp>
          <p:nvGrpSpPr>
            <p:cNvPr id="3" name="组合 19">
              <a:extLst>
                <a:ext uri="{FF2B5EF4-FFF2-40B4-BE49-F238E27FC236}">
                  <a16:creationId xmlns:a16="http://schemas.microsoft.com/office/drawing/2014/main" id="{6E025BA3-5409-87A5-6DA2-73181EEF940F}"/>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CD566F6D-8711-D089-5C7F-530604CD950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FA7084B-151A-8E79-76EB-43DE4A830C0C}"/>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A443EC40-FA8D-52CF-D73C-7F18A77FA581}"/>
                </a:ext>
              </a:extLst>
            </p:cNvPr>
            <p:cNvSpPr>
              <a:spLocks noChangeArrowheads="1"/>
            </p:cNvSpPr>
            <p:nvPr/>
          </p:nvSpPr>
          <p:spPr bwMode="auto">
            <a:xfrm>
              <a:off x="520786" y="326917"/>
              <a:ext cx="114406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a:t>
              </a:r>
              <a:r>
                <a:rPr lang="vi-VN"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ùng nhau thảo luận và vẽ sơ đồ tư duy về một số hoạt động kinh tế biển ở vùng Duyên hải miền Trung.</a:t>
              </a:r>
            </a:p>
          </p:txBody>
        </p:sp>
      </p:grpSp>
      <p:pic>
        <p:nvPicPr>
          <p:cNvPr id="7" name="Picture 6">
            <a:extLst>
              <a:ext uri="{FF2B5EF4-FFF2-40B4-BE49-F238E27FC236}">
                <a16:creationId xmlns:a16="http://schemas.microsoft.com/office/drawing/2014/main" id="{E8FB1D2B-B607-1C42-2F04-7E33EE83275A}"/>
              </a:ext>
            </a:extLst>
          </p:cNvPr>
          <p:cNvPicPr>
            <a:picLocks noChangeAspect="1"/>
          </p:cNvPicPr>
          <p:nvPr/>
        </p:nvPicPr>
        <p:blipFill>
          <a:blip r:embed="rId2"/>
          <a:stretch>
            <a:fillRect/>
          </a:stretch>
        </p:blipFill>
        <p:spPr>
          <a:xfrm>
            <a:off x="325730" y="3058164"/>
            <a:ext cx="4208170" cy="2985963"/>
          </a:xfrm>
          <a:prstGeom prst="rect">
            <a:avLst/>
          </a:prstGeom>
        </p:spPr>
      </p:pic>
    </p:spTree>
    <p:extLst>
      <p:ext uri="{BB962C8B-B14F-4D97-AF65-F5344CB8AC3E}">
        <p14:creationId xmlns:p14="http://schemas.microsoft.com/office/powerpoint/2010/main" val="8240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pic>
        <p:nvPicPr>
          <p:cNvPr id="9" name="Picture 8">
            <a:extLst>
              <a:ext uri="{FF2B5EF4-FFF2-40B4-BE49-F238E27FC236}">
                <a16:creationId xmlns:a16="http://schemas.microsoft.com/office/drawing/2014/main" id="{E62201AE-62E2-001A-66B1-05F143B3713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tretch>
            <a:fillRect/>
          </a:stretch>
        </p:blipFill>
        <p:spPr>
          <a:xfrm>
            <a:off x="308205" y="927464"/>
            <a:ext cx="11463813" cy="4898570"/>
          </a:xfrm>
          <a:prstGeom prst="rect">
            <a:avLst/>
          </a:prstGeom>
        </p:spPr>
      </p:pic>
    </p:spTree>
    <p:extLst>
      <p:ext uri="{BB962C8B-B14F-4D97-AF65-F5344CB8AC3E}">
        <p14:creationId xmlns:p14="http://schemas.microsoft.com/office/powerpoint/2010/main" val="59902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062EA-9D96-D0F0-56C5-7A74C3ABD98B}"/>
              </a:ext>
            </a:extLst>
          </p:cNvPr>
          <p:cNvPicPr>
            <a:picLocks noChangeAspect="1"/>
          </p:cNvPicPr>
          <p:nvPr/>
        </p:nvPicPr>
        <p:blipFill>
          <a:blip r:embed="rId2"/>
          <a:stretch>
            <a:fillRect/>
          </a:stretch>
        </p:blipFill>
        <p:spPr>
          <a:xfrm>
            <a:off x="2621379" y="2298081"/>
            <a:ext cx="7822388" cy="3083544"/>
          </a:xfrm>
          <a:prstGeom prst="rect">
            <a:avLst/>
          </a:prstGeom>
        </p:spPr>
      </p:pic>
    </p:spTree>
    <p:extLst>
      <p:ext uri="{BB962C8B-B14F-4D97-AF65-F5344CB8AC3E}">
        <p14:creationId xmlns:p14="http://schemas.microsoft.com/office/powerpoint/2010/main" val="17607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298</Words>
  <Application>Microsoft Office PowerPoint</Application>
  <PresentationFormat>Widescreen</PresentationFormat>
  <Paragraphs>21</Paragraphs>
  <Slides>11</Slides>
  <Notes>1</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11</vt:i4>
      </vt:variant>
    </vt:vector>
  </HeadingPairs>
  <TitlesOfParts>
    <vt:vector size="34" baseType="lpstr">
      <vt:lpstr>宋体</vt:lpstr>
      <vt:lpstr>#9Slide03 Arima Madurai Black</vt:lpstr>
      <vt:lpstr>#9Slide07 HoneyCream</vt:lpstr>
      <vt:lpstr>Abril Fatface</vt:lpstr>
      <vt:lpstr>Aldrich</vt:lpstr>
      <vt:lpstr>Arial</vt:lpstr>
      <vt:lpstr>Calibri</vt:lpstr>
      <vt:lpstr>Calibri Light</vt:lpstr>
      <vt:lpstr>Cambria</vt:lpstr>
      <vt:lpstr>Concert One</vt:lpstr>
      <vt:lpstr>Delius</vt:lpstr>
      <vt:lpstr>inpin heiti</vt:lpstr>
      <vt:lpstr>Oi</vt:lpstr>
      <vt:lpstr>SVN-Newton</vt:lpstr>
      <vt:lpstr>Times New Roman</vt:lpstr>
      <vt:lpstr>UTM Azuki</vt:lpstr>
      <vt:lpstr>UTM Cancel</vt:lpstr>
      <vt:lpstr>Wingdings 3</vt:lpstr>
      <vt:lpstr>1_Office Theme</vt:lpstr>
      <vt:lpstr>1_SlidesMania</vt:lpstr>
      <vt:lpstr>SlidesMania</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10</cp:revision>
  <dcterms:created xsi:type="dcterms:W3CDTF">2023-11-14T04:55:55Z</dcterms:created>
  <dcterms:modified xsi:type="dcterms:W3CDTF">2025-04-11T11:54:57Z</dcterms:modified>
</cp:coreProperties>
</file>