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</p:sldMasterIdLst>
  <p:notesMasterIdLst>
    <p:notesMasterId r:id="rId20"/>
  </p:notesMasterIdLst>
  <p:sldIdLst>
    <p:sldId id="4420" r:id="rId4"/>
    <p:sldId id="315" r:id="rId5"/>
    <p:sldId id="290" r:id="rId6"/>
    <p:sldId id="266" r:id="rId7"/>
    <p:sldId id="4419" r:id="rId8"/>
    <p:sldId id="4415" r:id="rId9"/>
    <p:sldId id="4411" r:id="rId10"/>
    <p:sldId id="343" r:id="rId11"/>
    <p:sldId id="317" r:id="rId12"/>
    <p:sldId id="340" r:id="rId13"/>
    <p:sldId id="341" r:id="rId14"/>
    <p:sldId id="4421" r:id="rId15"/>
    <p:sldId id="350" r:id="rId16"/>
    <p:sldId id="352" r:id="rId17"/>
    <p:sldId id="353" r:id="rId18"/>
    <p:sldId id="3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885" autoAdjust="0"/>
  </p:normalViewPr>
  <p:slideViewPr>
    <p:cSldViewPr snapToGrid="0">
      <p:cViewPr varScale="1">
        <p:scale>
          <a:sx n="52" d="100"/>
          <a:sy n="52" d="100"/>
        </p:scale>
        <p:origin x="888" y="-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AC5EE-6DED-45F6-AF29-61231D6DA6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A7C48-0ADE-4049-B6A4-C282B30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9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chích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trèo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chích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A7C48-0ADE-4049-B6A4-C282B30668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67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05578-DDDD-466A-6A80-DC0656EA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E4B430-1339-77B2-08A3-709C3EC5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2871C-C590-F6B9-31B9-A0BAEC3A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8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DA1F-C3D2-87EF-EB05-C92B5EE2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1B864-1A2C-47EE-F799-5C6E0F72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D1619-A160-013F-4A1C-551076E99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1453D-6419-2C74-1A61-FA3BB43E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27428-7812-8BC2-6CF0-D1FBAE11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2840A-EEAB-0F2B-9639-0B5EF1EF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726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D4D6-807F-4AE3-4532-287F3F1D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A5C3F-830F-C4D4-909D-1C081D1E4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2C19E-3292-6C58-9A6E-66DF7001B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6ECBD-2B48-98B6-5EEB-71E1CEC7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7EABA-0261-CEA1-617B-0889D261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05774-4251-99CB-BF8A-3F7ADDE7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7763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D0D8-B356-135A-924A-6790A9ED2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21E94-BDC9-E5D1-12F7-A8BB5678C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2C9AF-F74F-65F3-4BC9-6204E9973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3DAD8-7D49-24D0-780E-F6EC44045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18A15-669B-D409-744E-A9BC9B47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3A696-140C-6DFD-8C7F-4EA2D4902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253CF-6FDD-83C7-18BD-82EE95589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DD1D6-FDEE-6589-3E89-C7EFB6E4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B66A2-06FC-A10C-7A9C-9FBD1DBEF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A586A-EEAE-AA53-B749-61F9BF0F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605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F7ADB9-D224-40A8-8F0E-622E2015A14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110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82455D-23EF-4403-91C0-A7760B9C7B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699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844244-1B6C-4E5B-A602-EABCB49566C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3264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0A319A-959B-41FB-A13F-ED129F6ADAB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890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FD7E8C-5B66-4E5D-A464-B3680DDCD2D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86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314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BE2606-8411-4FBA-ADC7-15E4B7D2C42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4272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CEBFAC-3708-4035-855E-A66C7001BB9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9053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5AB432-743D-4467-8C88-7718C65343B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4989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7FDBA9-CFE4-4B9C-AB3D-B3332FE49B6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07470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925D25-AFB6-48BC-AD81-D3687077DE5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173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3621F4-AB03-429F-8957-5F292AE2065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9055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435429" y="370114"/>
            <a:ext cx="11321142" cy="6117772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游戏机, 花, 房间&#10;&#10;描述已自动生成">
            <a:extLst>
              <a:ext uri="{FF2B5EF4-FFF2-40B4-BE49-F238E27FC236}">
                <a16:creationId xmlns:a16="http://schemas.microsoft.com/office/drawing/2014/main" id="{8198885A-13F3-4790-94BA-7352ED42B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0770"/>
          <a:stretch/>
        </p:blipFill>
        <p:spPr>
          <a:xfrm>
            <a:off x="0" y="3547383"/>
            <a:ext cx="12192000" cy="3310617"/>
          </a:xfrm>
          <a:custGeom>
            <a:avLst/>
            <a:gdLst>
              <a:gd name="connsiteX0" fmla="*/ 0 w 12192000"/>
              <a:gd name="connsiteY0" fmla="*/ 0 h 3853542"/>
              <a:gd name="connsiteX1" fmla="*/ 12192000 w 12192000"/>
              <a:gd name="connsiteY1" fmla="*/ 0 h 3853542"/>
              <a:gd name="connsiteX2" fmla="*/ 12192000 w 12192000"/>
              <a:gd name="connsiteY2" fmla="*/ 3853542 h 3853542"/>
              <a:gd name="connsiteX3" fmla="*/ 0 w 12192000"/>
              <a:gd name="connsiteY3" fmla="*/ 3853542 h 385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53542">
                <a:moveTo>
                  <a:pt x="0" y="0"/>
                </a:moveTo>
                <a:lnTo>
                  <a:pt x="12192000" y="0"/>
                </a:lnTo>
                <a:lnTo>
                  <a:pt x="12192000" y="3853542"/>
                </a:lnTo>
                <a:lnTo>
                  <a:pt x="0" y="3853542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19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6E2C-318E-E380-A1F9-0B0830E0A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E7D4D-C073-67EE-9F49-9963A8A7E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8E43-7400-29CE-D8E4-F7CCE56D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E16BA-F687-6BD0-EC9D-60A69D9C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6193-C07B-9A85-6FD3-2FCD0A37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225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235D0-2CB5-EA45-AF91-26D9859AB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C94B-291B-5771-85A0-852877779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1A942-D85F-A345-5D36-641DEFC5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6E0A6-B8EA-2608-0E5E-F81A52E4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CFD3B-A646-A7EE-9A87-123CF851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75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7A9D-4538-7B77-82B8-FFDD6918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3ACAB-FA27-D7F8-F7BA-F9C02FB0E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A19BB-258E-77B0-449F-ADDE9F72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A1839-6D87-8424-6F34-689F6536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9B69-5CFF-7524-1991-9B417741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10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B9EA-140D-EEEC-61B3-1652EC99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3315-E919-0664-B720-05AB9AD22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F1300-0CD5-9D58-F31D-3E17DA26E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3F81C-3C25-E4E1-76ED-0D52F212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76891-7601-44DC-45D7-043AAB5D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66884-3654-4283-0327-571DFDC5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44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3029-26A7-A3F7-7A0D-90D9A481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C80E1-36D7-D77A-5DBD-487986685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0557-7143-B542-E663-3B4BBC509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CC5AC-67E5-C75F-599B-6A651BF46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D9CE3-1E17-14C0-B312-70D9D6C9E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A27D3D-F75A-0100-6492-1366CDC9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D4EEE-A3BB-5FCE-37B7-9C5119AD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15B0C-3E06-89E6-76E2-3798EA59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83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5D04F-BD4C-D3DF-36D9-07AD16088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74B7-DA51-A970-DA65-95B8DDB8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4131F-3C98-C632-CA84-EAB509F7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3534B-66EC-9453-A9AF-BDD446D0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3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36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D8A779-F3EE-277E-D01F-48D9561C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8ED4-32A4-3040-85EB-634AE1FF7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AC943-2AF3-7FF8-4DED-CEC1C021E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1B70E-CAEC-43BA-8969-A9BBC41CF355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2C6C8-C9F2-6FB5-B769-A5829498F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7EFEE-13DE-DC4B-CFFD-CCBE759C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95962-6EF9-4B4B-90A7-E8A4191BE0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90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6E4374-B09E-4252-A43B-249ED9C58A2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891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wm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5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WordArt 5"/>
          <p:cNvSpPr>
            <a:spLocks noChangeArrowheads="1" noChangeShapeType="1" noTextEdit="1"/>
          </p:cNvSpPr>
          <p:nvPr/>
        </p:nvSpPr>
        <p:spPr bwMode="auto">
          <a:xfrm>
            <a:off x="2478475" y="785210"/>
            <a:ext cx="7258050" cy="36433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13004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</a:t>
            </a:r>
            <a:r>
              <a:rPr lang="vi-VN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endParaRPr lang="vi-VN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835508" y="5500275"/>
            <a:ext cx="969630" cy="129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2" y="5886293"/>
            <a:ext cx="1290425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90" y="5792862"/>
            <a:ext cx="1293187" cy="10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75" y="5792862"/>
            <a:ext cx="1293187" cy="10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20" y="5792862"/>
            <a:ext cx="1293187" cy="10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81" y="5736800"/>
            <a:ext cx="1293187" cy="106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302" y="5792862"/>
            <a:ext cx="1293187" cy="10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11" y="5792862"/>
            <a:ext cx="1293187" cy="10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526" y="579287"/>
            <a:ext cx="1019627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742" y="18687"/>
            <a:ext cx="1019627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735" y="762001"/>
            <a:ext cx="1019627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526" y="130807"/>
            <a:ext cx="1019627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909" y="0"/>
            <a:ext cx="1019629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3" y="130807"/>
            <a:ext cx="1019629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47" y="579287"/>
            <a:ext cx="1019629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" y="654033"/>
            <a:ext cx="1019629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0" y="355047"/>
            <a:ext cx="1019629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3359483" y="1814057"/>
            <a:ext cx="5869080" cy="1262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Tiếng Việt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368" y="3588874"/>
            <a:ext cx="2884802" cy="225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8752">
            <a:off x="4901362" y="5288320"/>
            <a:ext cx="1265555" cy="57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8752">
            <a:off x="27042" y="2672190"/>
            <a:ext cx="1265555" cy="57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8752">
            <a:off x="10698599" y="4017628"/>
            <a:ext cx="1265555" cy="57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" y="130807"/>
            <a:ext cx="1019629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856" y="5098669"/>
            <a:ext cx="596856" cy="44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7"/>
          <p:cNvSpPr>
            <a:spLocks noChangeArrowheads="1" noChangeShapeType="1" noTextEdit="1"/>
          </p:cNvSpPr>
          <p:nvPr/>
        </p:nvSpPr>
        <p:spPr bwMode="auto">
          <a:xfrm>
            <a:off x="6067440" y="4902130"/>
            <a:ext cx="7692805" cy="89695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 b="1" kern="1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01072" y="4396282"/>
            <a:ext cx="994759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00" b="1" dirty="0">
                <a:solidFill>
                  <a:srgbClr val="00B050"/>
                </a:solidFill>
                <a:latin typeface="+mj-lt"/>
              </a:rPr>
              <a:t>Lớp : </a:t>
            </a:r>
            <a:r>
              <a:rPr lang="en-US" sz="3300" b="1" dirty="0" smtClean="0">
                <a:solidFill>
                  <a:srgbClr val="00B050"/>
                </a:solidFill>
                <a:latin typeface="+mj-lt"/>
              </a:rPr>
              <a:t>4A4</a:t>
            </a:r>
            <a:endParaRPr lang="en-US" sz="3300" b="1" dirty="0">
              <a:solidFill>
                <a:srgbClr val="00B050"/>
              </a:solidFill>
              <a:latin typeface="+mj-l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 err="1">
                <a:solidFill>
                  <a:srgbClr val="00B050"/>
                </a:solidFill>
                <a:latin typeface="+mj-lt"/>
              </a:rPr>
              <a:t>Giáo</a:t>
            </a:r>
            <a:r>
              <a:rPr lang="en-US" sz="33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+mj-lt"/>
              </a:rPr>
              <a:t>viên</a:t>
            </a:r>
            <a:r>
              <a:rPr lang="en-US" sz="3300" b="1" dirty="0">
                <a:solidFill>
                  <a:srgbClr val="00B050"/>
                </a:solidFill>
                <a:latin typeface="+mj-lt"/>
              </a:rPr>
              <a:t>: </a:t>
            </a:r>
            <a:r>
              <a:rPr lang="vi-VN" sz="3300" b="1" dirty="0" smtClean="0">
                <a:solidFill>
                  <a:srgbClr val="00B050"/>
                </a:solidFill>
                <a:latin typeface="+mj-lt"/>
              </a:rPr>
              <a:t>Nguyễn Thị Quỳnh</a:t>
            </a:r>
            <a:endParaRPr lang="en-US" sz="33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4234" y="3134762"/>
            <a:ext cx="994759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Nói và nghe: Bài học quý</a:t>
            </a:r>
            <a:endParaRPr lang="en-US" sz="60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2495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5EF87-A02B-D417-576C-78BF2D75C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368710"/>
            <a:ext cx="11267767" cy="60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7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4B268-2C9B-ABAA-9C24-624C7B91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3" y="339213"/>
            <a:ext cx="5800556" cy="6091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8C1E9-60E9-414A-8C5C-18A659E81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940" y="287594"/>
            <a:ext cx="5800557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8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A41FB-F086-4A36-96AE-87DD9FF7C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" t="3181" r="2984" b="5001"/>
          <a:stretch/>
        </p:blipFill>
        <p:spPr>
          <a:xfrm>
            <a:off x="73748" y="103238"/>
            <a:ext cx="6080640" cy="314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8EECA-F899-4955-9226-E59A47F8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748" y="0"/>
            <a:ext cx="5948503" cy="3258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94FD0-63A1-458A-BA50-E8F810181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4645"/>
            <a:ext cx="6096000" cy="361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01F72D-D05B-4308-B31C-382437BEA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44644"/>
            <a:ext cx="6096000" cy="352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5" y="761997"/>
            <a:ext cx="2481950" cy="24819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E7E1EB-85FA-09A4-D0AF-90C71B92D781}"/>
              </a:ext>
            </a:extLst>
          </p:cNvPr>
          <p:cNvGrpSpPr/>
          <p:nvPr/>
        </p:nvGrpSpPr>
        <p:grpSpPr>
          <a:xfrm>
            <a:off x="1945329" y="891854"/>
            <a:ext cx="7920650" cy="3169895"/>
            <a:chOff x="2226569" y="506"/>
            <a:chExt cx="7920650" cy="31698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7B1D1BE-5E06-89AC-F2CD-A2A74B7B8024}"/>
                </a:ext>
              </a:extLst>
            </p:cNvPr>
            <p:cNvSpPr/>
            <p:nvPr/>
          </p:nvSpPr>
          <p:spPr>
            <a:xfrm>
              <a:off x="2226569" y="506"/>
              <a:ext cx="7920650" cy="311377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E9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93CF47-FA69-4CA4-1E3B-B9C7A4523E7B}"/>
                </a:ext>
              </a:extLst>
            </p:cNvPr>
            <p:cNvGrpSpPr/>
            <p:nvPr/>
          </p:nvGrpSpPr>
          <p:grpSpPr>
            <a:xfrm>
              <a:off x="2587560" y="345669"/>
              <a:ext cx="7462386" cy="2824732"/>
              <a:chOff x="2464530" y="146949"/>
              <a:chExt cx="7462386" cy="282473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1FB394-9BBD-9D1A-A67F-B3D43A30489A}"/>
                  </a:ext>
                </a:extLst>
              </p:cNvPr>
              <p:cNvSpPr txBox="1"/>
              <p:nvPr/>
            </p:nvSpPr>
            <p:spPr>
              <a:xfrm>
                <a:off x="2464530" y="170914"/>
                <a:ext cx="7462386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3.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Tóm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tắt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chuyện</a:t>
                </a:r>
                <a:endParaRPr kumimoji="0" lang="en-US" sz="88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3C5F3F-7B88-3BD4-644D-0C044D72E9DD}"/>
                  </a:ext>
                </a:extLst>
              </p:cNvPr>
              <p:cNvSpPr txBox="1"/>
              <p:nvPr/>
            </p:nvSpPr>
            <p:spPr>
              <a:xfrm>
                <a:off x="2851555" y="146949"/>
                <a:ext cx="671534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3.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Tóm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tắt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chuyện</a:t>
                </a:r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6000">
                        <a:srgbClr val="DB5836"/>
                      </a:gs>
                      <a:gs pos="79000">
                        <a:srgbClr val="FEDE3C"/>
                      </a:gs>
                    </a:gsLst>
                    <a:lin ang="5400000" scaled="1"/>
                  </a:gradFill>
                  <a:effectLst>
                    <a:glow rad="6477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0" y="2077400"/>
            <a:ext cx="12192000" cy="48550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433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78ED45-E17F-8D88-B42B-90624972231F}"/>
              </a:ext>
            </a:extLst>
          </p:cNvPr>
          <p:cNvSpPr/>
          <p:nvPr/>
        </p:nvSpPr>
        <p:spPr>
          <a:xfrm>
            <a:off x="1818167" y="2094614"/>
            <a:ext cx="7176977" cy="255181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2DDF7-A1D0-ECE7-5CD1-51B21F533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856" y="2390956"/>
            <a:ext cx="64867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2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51E4B-9D39-B78B-E33A-5FEF0B6C7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689" y="2819429"/>
            <a:ext cx="5048456" cy="4038571"/>
          </a:xfrm>
          <a:prstGeom prst="rect">
            <a:avLst/>
          </a:prstGeom>
        </p:spPr>
      </p:pic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94C01344-4F96-AC34-76DA-421E6A21B9C0}"/>
              </a:ext>
            </a:extLst>
          </p:cNvPr>
          <p:cNvSpPr/>
          <p:nvPr/>
        </p:nvSpPr>
        <p:spPr>
          <a:xfrm>
            <a:off x="2796363" y="1020726"/>
            <a:ext cx="9016409" cy="502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50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spcAft>
                <a:spcPts val="50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Chia sẻ với người thân suy nghĩ của em về nhân vật chim sẻ hoặc nhân vật chim chích trong câu chuyện Bài học quý</a:t>
            </a:r>
          </a:p>
          <a:p>
            <a:pPr lvl="0" algn="just">
              <a:spcAft>
                <a:spcPts val="50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đọc bài thơ về tình yêu thương giữa con người với con người hoặc giữa con người với con vật.</a:t>
            </a:r>
          </a:p>
        </p:txBody>
      </p:sp>
    </p:spTree>
    <p:extLst>
      <p:ext uri="{BB962C8B-B14F-4D97-AF65-F5344CB8AC3E}">
        <p14:creationId xmlns:p14="http://schemas.microsoft.com/office/powerpoint/2010/main" val="1996179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DDF8DB-6D2C-43D4-FFD7-7DB40696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202" y="446567"/>
            <a:ext cx="5637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24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19486-DF23-B76D-F6ED-89330A6D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641" y="1161091"/>
            <a:ext cx="699271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7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313"/>
            <a:ext cx="12192000" cy="6858000"/>
          </a:xfrm>
          <a:prstGeom prst="rect">
            <a:avLst/>
          </a:prstGeom>
        </p:spPr>
      </p:pic>
      <p:pic>
        <p:nvPicPr>
          <p:cNvPr id="50" name="图片 49" descr="图片包含 室内, 规模, 摇摆, 木&#10;&#10;描述已自动生成">
            <a:extLst>
              <a:ext uri="{FF2B5EF4-FFF2-40B4-BE49-F238E27FC236}">
                <a16:creationId xmlns:a16="http://schemas.microsoft.com/office/drawing/2014/main" id="{AA9DF29C-AE14-4D72-8C7E-CE1882E61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6"/>
          <a:stretch>
            <a:fillRect/>
          </a:stretch>
        </p:blipFill>
        <p:spPr>
          <a:xfrm>
            <a:off x="1700981" y="-281354"/>
            <a:ext cx="9134167" cy="6858000"/>
          </a:xfrm>
          <a:custGeom>
            <a:avLst/>
            <a:gdLst>
              <a:gd name="connsiteX0" fmla="*/ 0 w 8040914"/>
              <a:gd name="connsiteY0" fmla="*/ 0 h 5832397"/>
              <a:gd name="connsiteX1" fmla="*/ 8040914 w 8040914"/>
              <a:gd name="connsiteY1" fmla="*/ 0 h 5832397"/>
              <a:gd name="connsiteX2" fmla="*/ 8040914 w 8040914"/>
              <a:gd name="connsiteY2" fmla="*/ 5832397 h 5832397"/>
              <a:gd name="connsiteX3" fmla="*/ 0 w 8040914"/>
              <a:gd name="connsiteY3" fmla="*/ 5832397 h 58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0914" h="5832397">
                <a:moveTo>
                  <a:pt x="0" y="0"/>
                </a:moveTo>
                <a:lnTo>
                  <a:pt x="8040914" y="0"/>
                </a:lnTo>
                <a:lnTo>
                  <a:pt x="8040914" y="5832397"/>
                </a:lnTo>
                <a:lnTo>
                  <a:pt x="0" y="5832397"/>
                </a:lnTo>
                <a:close/>
              </a:path>
            </a:pathLst>
          </a:cu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39942" y="2040373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D52D9FE-729A-42F7-BEE9-0D7182C83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9"/>
          <a:stretch>
            <a:fillRect/>
          </a:stretch>
        </p:blipFill>
        <p:spPr>
          <a:xfrm>
            <a:off x="6518787" y="2970054"/>
            <a:ext cx="7079226" cy="3803313"/>
          </a:xfrm>
          <a:custGeom>
            <a:avLst/>
            <a:gdLst>
              <a:gd name="connsiteX0" fmla="*/ 0 w 4204128"/>
              <a:gd name="connsiteY0" fmla="*/ 0 h 3272969"/>
              <a:gd name="connsiteX1" fmla="*/ 4204128 w 4204128"/>
              <a:gd name="connsiteY1" fmla="*/ 0 h 3272969"/>
              <a:gd name="connsiteX2" fmla="*/ 4204128 w 4204128"/>
              <a:gd name="connsiteY2" fmla="*/ 3272969 h 3272969"/>
              <a:gd name="connsiteX3" fmla="*/ 0 w 4204128"/>
              <a:gd name="connsiteY3" fmla="*/ 3272969 h 32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128" h="3272969">
                <a:moveTo>
                  <a:pt x="0" y="0"/>
                </a:moveTo>
                <a:lnTo>
                  <a:pt x="4204128" y="0"/>
                </a:lnTo>
                <a:lnTo>
                  <a:pt x="4204128" y="3272969"/>
                </a:lnTo>
                <a:lnTo>
                  <a:pt x="0" y="3272969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092FF-604B-9CAD-B51C-E4D0E593D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0831" y="3602373"/>
            <a:ext cx="4621169" cy="1560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620AD-EE9B-266C-2572-853985E22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9410" y="1071717"/>
            <a:ext cx="7995563" cy="2555500"/>
          </a:xfrm>
          <a:prstGeom prst="rect">
            <a:avLst/>
          </a:prstGeom>
        </p:spPr>
      </p:pic>
      <p:pic>
        <p:nvPicPr>
          <p:cNvPr id="10" name="Picture 9" descr="A cartoon of a bird&#10;&#10;Description automatically generated">
            <a:extLst>
              <a:ext uri="{FF2B5EF4-FFF2-40B4-BE49-F238E27FC236}">
                <a16:creationId xmlns:a16="http://schemas.microsoft.com/office/drawing/2014/main" id="{CE2D65A9-1125-C2F2-4803-6AD6EB0CB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40" y="-810547"/>
            <a:ext cx="4762500" cy="4762500"/>
          </a:xfrm>
          <a:prstGeom prst="rect">
            <a:avLst/>
          </a:prstGeom>
        </p:spPr>
      </p:pic>
      <p:pic>
        <p:nvPicPr>
          <p:cNvPr id="16" name="Picture 15" descr="A bird on a black background&#10;&#10;Description automatically generated">
            <a:extLst>
              <a:ext uri="{FF2B5EF4-FFF2-40B4-BE49-F238E27FC236}">
                <a16:creationId xmlns:a16="http://schemas.microsoft.com/office/drawing/2014/main" id="{682E59B1-754E-AE2B-80E9-F114560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011">
            <a:off x="5341373" y="3165987"/>
            <a:ext cx="4773562" cy="47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44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8A436-BD53-CECA-4C54-8A9F4BD7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D11A43-8F48-4AE7-09A7-5EECA4BE08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2" descr="Green sky Vectors &amp; Illustrations for Free Download | Freepik">
              <a:extLst>
                <a:ext uri="{FF2B5EF4-FFF2-40B4-BE49-F238E27FC236}">
                  <a16:creationId xmlns:a16="http://schemas.microsoft.com/office/drawing/2014/main" id="{BD545679-F151-CAC7-2A13-D2880EC96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">
              <a:extLst>
                <a:ext uri="{FF2B5EF4-FFF2-40B4-BE49-F238E27FC236}">
                  <a16:creationId xmlns:a16="http://schemas.microsoft.com/office/drawing/2014/main" id="{618DF865-7D1A-06B7-F177-C56779B74782}"/>
                </a:ext>
              </a:extLst>
            </p:cNvPr>
            <p:cNvSpPr/>
            <p:nvPr/>
          </p:nvSpPr>
          <p:spPr>
            <a:xfrm>
              <a:off x="165253" y="143219"/>
              <a:ext cx="11843133" cy="6599104"/>
            </a:xfrm>
            <a:custGeom>
              <a:avLst/>
              <a:gdLst>
                <a:gd name="connsiteX0" fmla="*/ 0 w 11781453"/>
                <a:gd name="connsiteY0" fmla="*/ 690459 h 5094514"/>
                <a:gd name="connsiteX1" fmla="*/ 690459 w 11781453"/>
                <a:gd name="connsiteY1" fmla="*/ 0 h 5094514"/>
                <a:gd name="connsiteX2" fmla="*/ 11090994 w 11781453"/>
                <a:gd name="connsiteY2" fmla="*/ 0 h 5094514"/>
                <a:gd name="connsiteX3" fmla="*/ 11781453 w 11781453"/>
                <a:gd name="connsiteY3" fmla="*/ 690459 h 5094514"/>
                <a:gd name="connsiteX4" fmla="*/ 11781453 w 11781453"/>
                <a:gd name="connsiteY4" fmla="*/ 4404055 h 5094514"/>
                <a:gd name="connsiteX5" fmla="*/ 11090994 w 11781453"/>
                <a:gd name="connsiteY5" fmla="*/ 5094514 h 5094514"/>
                <a:gd name="connsiteX6" fmla="*/ 690459 w 11781453"/>
                <a:gd name="connsiteY6" fmla="*/ 5094514 h 5094514"/>
                <a:gd name="connsiteX7" fmla="*/ 0 w 11781453"/>
                <a:gd name="connsiteY7" fmla="*/ 4404055 h 5094514"/>
                <a:gd name="connsiteX8" fmla="*/ 0 w 11781453"/>
                <a:gd name="connsiteY8" fmla="*/ 690459 h 50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1453" h="5094514" fill="none" extrusionOk="0">
                  <a:moveTo>
                    <a:pt x="0" y="690459"/>
                  </a:moveTo>
                  <a:cubicBezTo>
                    <a:pt x="1725" y="355830"/>
                    <a:pt x="326606" y="29331"/>
                    <a:pt x="690459" y="0"/>
                  </a:cubicBezTo>
                  <a:cubicBezTo>
                    <a:pt x="4521344" y="72427"/>
                    <a:pt x="7169040" y="61419"/>
                    <a:pt x="11090994" y="0"/>
                  </a:cubicBezTo>
                  <a:cubicBezTo>
                    <a:pt x="11470876" y="-9969"/>
                    <a:pt x="11724457" y="291889"/>
                    <a:pt x="11781453" y="690459"/>
                  </a:cubicBezTo>
                  <a:cubicBezTo>
                    <a:pt x="11882329" y="2511261"/>
                    <a:pt x="11674140" y="3764848"/>
                    <a:pt x="11781453" y="4404055"/>
                  </a:cubicBezTo>
                  <a:cubicBezTo>
                    <a:pt x="11794245" y="4720463"/>
                    <a:pt x="11452101" y="5071843"/>
                    <a:pt x="11090994" y="5094514"/>
                  </a:cubicBezTo>
                  <a:cubicBezTo>
                    <a:pt x="6763306" y="5124341"/>
                    <a:pt x="2575840" y="5015208"/>
                    <a:pt x="690459" y="5094514"/>
                  </a:cubicBezTo>
                  <a:cubicBezTo>
                    <a:pt x="336531" y="5091416"/>
                    <a:pt x="-72308" y="4799683"/>
                    <a:pt x="0" y="4404055"/>
                  </a:cubicBezTo>
                  <a:cubicBezTo>
                    <a:pt x="50037" y="3154905"/>
                    <a:pt x="770" y="2072176"/>
                    <a:pt x="0" y="690459"/>
                  </a:cubicBezTo>
                  <a:close/>
                </a:path>
                <a:path w="11781453" h="5094514" stroke="0" extrusionOk="0">
                  <a:moveTo>
                    <a:pt x="0" y="690459"/>
                  </a:moveTo>
                  <a:cubicBezTo>
                    <a:pt x="6267" y="310837"/>
                    <a:pt x="327696" y="38684"/>
                    <a:pt x="690459" y="0"/>
                  </a:cubicBezTo>
                  <a:cubicBezTo>
                    <a:pt x="4180508" y="123000"/>
                    <a:pt x="8612621" y="-96860"/>
                    <a:pt x="11090994" y="0"/>
                  </a:cubicBezTo>
                  <a:cubicBezTo>
                    <a:pt x="11425653" y="-35570"/>
                    <a:pt x="11785171" y="301634"/>
                    <a:pt x="11781453" y="690459"/>
                  </a:cubicBezTo>
                  <a:cubicBezTo>
                    <a:pt x="11784626" y="1246364"/>
                    <a:pt x="11875720" y="2571764"/>
                    <a:pt x="11781453" y="4404055"/>
                  </a:cubicBezTo>
                  <a:cubicBezTo>
                    <a:pt x="11715903" y="4809132"/>
                    <a:pt x="11401787" y="5082970"/>
                    <a:pt x="11090994" y="5094514"/>
                  </a:cubicBezTo>
                  <a:cubicBezTo>
                    <a:pt x="8015354" y="4933807"/>
                    <a:pt x="3137648" y="5134181"/>
                    <a:pt x="690459" y="5094514"/>
                  </a:cubicBezTo>
                  <a:cubicBezTo>
                    <a:pt x="304526" y="5093584"/>
                    <a:pt x="-54527" y="4760683"/>
                    <a:pt x="0" y="4404055"/>
                  </a:cubicBezTo>
                  <a:cubicBezTo>
                    <a:pt x="32216" y="3684371"/>
                    <a:pt x="57206" y="1986174"/>
                    <a:pt x="0" y="690459"/>
                  </a:cubicBezTo>
                  <a:close/>
                </a:path>
              </a:pathLst>
            </a:custGeom>
            <a:solidFill>
              <a:srgbClr val="F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09585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C5E96C4-5776-AE84-D2E4-9844B07D5C06}"/>
              </a:ext>
            </a:extLst>
          </p:cNvPr>
          <p:cNvSpPr/>
          <p:nvPr/>
        </p:nvSpPr>
        <p:spPr>
          <a:xfrm>
            <a:off x="539827" y="579423"/>
            <a:ext cx="112812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Nghe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Nhạc nền không lời kể chuyện + hình nền động ( Background gif ) - nhạc chèn video - thư giãn">
            <a:hlinkClick r:id="" action="ppaction://media"/>
            <a:extLst>
              <a:ext uri="{FF2B5EF4-FFF2-40B4-BE49-F238E27FC236}">
                <a16:creationId xmlns:a16="http://schemas.microsoft.com/office/drawing/2014/main" id="{C5C6A5C6-2478-2068-FDB9-EF76309D0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6473" y="1947843"/>
            <a:ext cx="406400" cy="4064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C06D49-45D4-2056-0E14-AFB35156B5D4}"/>
              </a:ext>
            </a:extLst>
          </p:cNvPr>
          <p:cNvCxnSpPr>
            <a:cxnSpLocks/>
          </p:cNvCxnSpPr>
          <p:nvPr/>
        </p:nvCxnSpPr>
        <p:spPr>
          <a:xfrm>
            <a:off x="1355073" y="1335923"/>
            <a:ext cx="45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15CC89-C55F-86EE-7EC9-44883F546242}"/>
              </a:ext>
            </a:extLst>
          </p:cNvPr>
          <p:cNvCxnSpPr/>
          <p:nvPr/>
        </p:nvCxnSpPr>
        <p:spPr>
          <a:xfrm>
            <a:off x="6973676" y="1349822"/>
            <a:ext cx="471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4BBE1-C798-40C8-F1C7-6A5B594101D4}"/>
              </a:ext>
            </a:extLst>
          </p:cNvPr>
          <p:cNvCxnSpPr>
            <a:cxnSpLocks/>
          </p:cNvCxnSpPr>
          <p:nvPr/>
        </p:nvCxnSpPr>
        <p:spPr>
          <a:xfrm>
            <a:off x="627961" y="2025973"/>
            <a:ext cx="3944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0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9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A41FB-F086-4A36-96AE-87DD9FF7C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" t="3181" r="2984" b="5001"/>
          <a:stretch/>
        </p:blipFill>
        <p:spPr>
          <a:xfrm>
            <a:off x="73748" y="103238"/>
            <a:ext cx="6080640" cy="314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8EECA-F899-4955-9226-E59A47F8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748" y="0"/>
            <a:ext cx="5948503" cy="3258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94FD0-63A1-458A-BA50-E8F810181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4645"/>
            <a:ext cx="6096000" cy="361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01F72D-D05B-4308-B31C-382437BEA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44644"/>
            <a:ext cx="6096000" cy="352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D7773-B808-493D-BB74-B299A41B5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10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- BÀI HỌC QUÝ - Nói và nghe - Tiếng Việt 4 - Kết nối tri thức với cuộc sống (Tuần 21)">
            <a:hlinkClick r:id="" action="ppaction://media"/>
            <a:extLst>
              <a:ext uri="{FF2B5EF4-FFF2-40B4-BE49-F238E27FC236}">
                <a16:creationId xmlns:a16="http://schemas.microsoft.com/office/drawing/2014/main" id="{648106AA-1CBE-4FED-AEE4-9B68D2191C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7948" y="-1"/>
            <a:ext cx="9328970" cy="66515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C146D-38E3-482A-85D4-EE56E5CB8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31" y="478379"/>
            <a:ext cx="2905431" cy="61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5" y="761997"/>
            <a:ext cx="2481950" cy="24819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E7E1EB-85FA-09A4-D0AF-90C71B92D781}"/>
              </a:ext>
            </a:extLst>
          </p:cNvPr>
          <p:cNvGrpSpPr/>
          <p:nvPr/>
        </p:nvGrpSpPr>
        <p:grpSpPr>
          <a:xfrm>
            <a:off x="0" y="891854"/>
            <a:ext cx="11855669" cy="3113771"/>
            <a:chOff x="2226569" y="506"/>
            <a:chExt cx="7920650" cy="311377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7B1D1BE-5E06-89AC-F2CD-A2A74B7B8024}"/>
                </a:ext>
              </a:extLst>
            </p:cNvPr>
            <p:cNvSpPr/>
            <p:nvPr/>
          </p:nvSpPr>
          <p:spPr>
            <a:xfrm>
              <a:off x="2226569" y="506"/>
              <a:ext cx="7920650" cy="311377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E9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93CF47-FA69-4CA4-1E3B-B9C7A4523E7B}"/>
                </a:ext>
              </a:extLst>
            </p:cNvPr>
            <p:cNvGrpSpPr/>
            <p:nvPr/>
          </p:nvGrpSpPr>
          <p:grpSpPr>
            <a:xfrm>
              <a:off x="2587560" y="123413"/>
              <a:ext cx="7462386" cy="1938992"/>
              <a:chOff x="2464530" y="-75307"/>
              <a:chExt cx="7462386" cy="193899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1FB394-9BBD-9D1A-A67F-B3D43A30489A}"/>
                  </a:ext>
                </a:extLst>
              </p:cNvPr>
              <p:cNvSpPr txBox="1"/>
              <p:nvPr/>
            </p:nvSpPr>
            <p:spPr>
              <a:xfrm>
                <a:off x="2464530" y="170914"/>
                <a:ext cx="746238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8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3C5F3F-7B88-3BD4-644D-0C044D72E9DD}"/>
                  </a:ext>
                </a:extLst>
              </p:cNvPr>
              <p:cNvSpPr txBox="1"/>
              <p:nvPr/>
            </p:nvSpPr>
            <p:spPr>
              <a:xfrm>
                <a:off x="2547950" y="-75307"/>
                <a:ext cx="671534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2.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Dựa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vào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tranh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minh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họa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và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hỏi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gợi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ý,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kể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lại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chuyện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6000">
                        <a:srgbClr val="DB5836"/>
                      </a:gs>
                      <a:gs pos="79000">
                        <a:srgbClr val="FEDE3C"/>
                      </a:gs>
                    </a:gsLst>
                    <a:lin ang="5400000" scaled="1"/>
                  </a:gradFill>
                  <a:effectLst>
                    <a:glow rad="6477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168166" y="1722955"/>
            <a:ext cx="12192000" cy="48550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398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54606-D7A1-68C5-72B7-5DC275564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9" y="1"/>
            <a:ext cx="11724967" cy="65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4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154</Words>
  <Application>Microsoft Office PowerPoint</Application>
  <PresentationFormat>Widescreen</PresentationFormat>
  <Paragraphs>14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Times New Roman</vt:lpstr>
      <vt:lpstr>思源黑体</vt:lpstr>
      <vt:lpstr>思源黑体 CN Medium</vt:lpstr>
      <vt:lpstr>思源黑体 Medium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40</cp:revision>
  <dcterms:created xsi:type="dcterms:W3CDTF">2023-12-07T06:07:22Z</dcterms:created>
  <dcterms:modified xsi:type="dcterms:W3CDTF">2025-04-04T10:14:29Z</dcterms:modified>
</cp:coreProperties>
</file>