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66F4A8-CFDA-4174-9B28-8C0070A6EB36}"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D3A68-4170-496A-9F76-1F6678E8241F}" type="slidenum">
              <a:rPr lang="en-US" smtClean="0"/>
              <a:t>‹#›</a:t>
            </a:fld>
            <a:endParaRPr lang="en-US"/>
          </a:p>
        </p:txBody>
      </p:sp>
    </p:spTree>
    <p:extLst>
      <p:ext uri="{BB962C8B-B14F-4D97-AF65-F5344CB8AC3E}">
        <p14:creationId xmlns:p14="http://schemas.microsoft.com/office/powerpoint/2010/main" val="3204562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71236F-037A-4A51-8F9B-DF12F2EEFDF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6021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Tiếp nối chủ điểm Vẻ đẹp cuộc sống là chủ điểm Hương sắc trăm miền. Nếu chủ điểm Vẻ đẹp cuộc sống kể cho các em nghe theo những cách khác nhau về những con người bình dị sống xung quanh ta, thì mỗi bài học trong chủ điểm Hương sắc trăm miền lại đem đến cho các em trải nghiệm về những vùng miền trên lãnh thổ Việt Nam yêu thương</a:t>
            </a:r>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2</a:t>
            </a:fld>
            <a:endParaRPr lang="en-US"/>
          </a:p>
        </p:txBody>
      </p:sp>
    </p:spTree>
    <p:extLst>
      <p:ext uri="{BB962C8B-B14F-4D97-AF65-F5344CB8AC3E}">
        <p14:creationId xmlns:p14="http://schemas.microsoft.com/office/powerpoint/2010/main" val="2586855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Slide 4: </a:t>
            </a:r>
            <a:r>
              <a:rPr lang="en-US" baseline="0" dirty="0" err="1"/>
              <a:t>Nhấn</a:t>
            </a:r>
            <a:r>
              <a:rPr lang="en-US" baseline="0" dirty="0"/>
              <a:t> </a:t>
            </a:r>
            <a:r>
              <a:rPr lang="en-US" baseline="0" dirty="0" err="1"/>
              <a:t>mạnh</a:t>
            </a:r>
            <a:r>
              <a:rPr lang="en-US" baseline="0" dirty="0"/>
              <a:t> </a:t>
            </a:r>
            <a:r>
              <a:rPr lang="en-US" baseline="0" dirty="0" err="1"/>
              <a:t>các</a:t>
            </a:r>
            <a:r>
              <a:rPr lang="en-US" baseline="0" dirty="0"/>
              <a:t> </a:t>
            </a:r>
            <a:r>
              <a:rPr lang="en-US" baseline="0" dirty="0" err="1"/>
              <a:t>tình</a:t>
            </a:r>
            <a:r>
              <a:rPr lang="en-US" baseline="0" dirty="0"/>
              <a:t> </a:t>
            </a:r>
            <a:r>
              <a:rPr lang="en-US" baseline="0" dirty="0" err="1"/>
              <a:t>tiết</a:t>
            </a:r>
            <a:r>
              <a:rPr lang="en-US" baseline="0" dirty="0"/>
              <a:t> </a:t>
            </a:r>
            <a:r>
              <a:rPr lang="en-US" baseline="0" dirty="0" err="1"/>
              <a:t>của</a:t>
            </a:r>
            <a:r>
              <a:rPr lang="en-US" baseline="0" dirty="0"/>
              <a:t> </a:t>
            </a:r>
          </a:p>
        </p:txBody>
      </p:sp>
      <p:sp>
        <p:nvSpPr>
          <p:cNvPr id="4" name="Slide Number Placeholder 3"/>
          <p:cNvSpPr>
            <a:spLocks noGrp="1"/>
          </p:cNvSpPr>
          <p:nvPr>
            <p:ph type="sldNum" sz="quarter" idx="10"/>
          </p:nvPr>
        </p:nvSpPr>
        <p:spPr/>
        <p:txBody>
          <a:bodyPr/>
          <a:lstStyle/>
          <a:p>
            <a:fld id="{160D7989-EC2B-4CE4-B529-AE603C88F480}" type="slidenum">
              <a:rPr lang="en-US" smtClean="0"/>
              <a:t>5</a:t>
            </a:fld>
            <a:endParaRPr lang="en-US"/>
          </a:p>
        </p:txBody>
      </p:sp>
    </p:spTree>
    <p:extLst>
      <p:ext uri="{BB962C8B-B14F-4D97-AF65-F5344CB8AC3E}">
        <p14:creationId xmlns:p14="http://schemas.microsoft.com/office/powerpoint/2010/main" val="2373078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24</a:t>
            </a:fld>
            <a:endParaRPr lang="en-US"/>
          </a:p>
        </p:txBody>
      </p:sp>
    </p:spTree>
    <p:extLst>
      <p:ext uri="{BB962C8B-B14F-4D97-AF65-F5344CB8AC3E}">
        <p14:creationId xmlns:p14="http://schemas.microsoft.com/office/powerpoint/2010/main" val="293910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E78D8A-76A1-4E91-B46E-F6B46F96374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01BCA-DE62-4D5B-AC5B-5BACFB01E386}" type="slidenum">
              <a:rPr lang="en-US" smtClean="0"/>
              <a:t>‹#›</a:t>
            </a:fld>
            <a:endParaRPr lang="en-US"/>
          </a:p>
        </p:txBody>
      </p:sp>
    </p:spTree>
    <p:extLst>
      <p:ext uri="{BB962C8B-B14F-4D97-AF65-F5344CB8AC3E}">
        <p14:creationId xmlns:p14="http://schemas.microsoft.com/office/powerpoint/2010/main" val="1116753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78D8A-76A1-4E91-B46E-F6B46F96374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01BCA-DE62-4D5B-AC5B-5BACFB01E386}" type="slidenum">
              <a:rPr lang="en-US" smtClean="0"/>
              <a:t>‹#›</a:t>
            </a:fld>
            <a:endParaRPr lang="en-US"/>
          </a:p>
        </p:txBody>
      </p:sp>
    </p:spTree>
    <p:extLst>
      <p:ext uri="{BB962C8B-B14F-4D97-AF65-F5344CB8AC3E}">
        <p14:creationId xmlns:p14="http://schemas.microsoft.com/office/powerpoint/2010/main" val="2729733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78D8A-76A1-4E91-B46E-F6B46F96374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01BCA-DE62-4D5B-AC5B-5BACFB01E386}" type="slidenum">
              <a:rPr lang="en-US" smtClean="0"/>
              <a:t>‹#›</a:t>
            </a:fld>
            <a:endParaRPr lang="en-US"/>
          </a:p>
        </p:txBody>
      </p:sp>
    </p:spTree>
    <p:extLst>
      <p:ext uri="{BB962C8B-B14F-4D97-AF65-F5344CB8AC3E}">
        <p14:creationId xmlns:p14="http://schemas.microsoft.com/office/powerpoint/2010/main" val="2541632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E78D8A-76A1-4E91-B46E-F6B46F96374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01BCA-DE62-4D5B-AC5B-5BACFB01E386}" type="slidenum">
              <a:rPr lang="en-US" smtClean="0"/>
              <a:t>‹#›</a:t>
            </a:fld>
            <a:endParaRPr lang="en-US"/>
          </a:p>
        </p:txBody>
      </p:sp>
    </p:spTree>
    <p:extLst>
      <p:ext uri="{BB962C8B-B14F-4D97-AF65-F5344CB8AC3E}">
        <p14:creationId xmlns:p14="http://schemas.microsoft.com/office/powerpoint/2010/main" val="2016634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E78D8A-76A1-4E91-B46E-F6B46F96374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01BCA-DE62-4D5B-AC5B-5BACFB01E386}" type="slidenum">
              <a:rPr lang="en-US" smtClean="0"/>
              <a:t>‹#›</a:t>
            </a:fld>
            <a:endParaRPr lang="en-US"/>
          </a:p>
        </p:txBody>
      </p:sp>
    </p:spTree>
    <p:extLst>
      <p:ext uri="{BB962C8B-B14F-4D97-AF65-F5344CB8AC3E}">
        <p14:creationId xmlns:p14="http://schemas.microsoft.com/office/powerpoint/2010/main" val="3634812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E78D8A-76A1-4E91-B46E-F6B46F963749}"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01BCA-DE62-4D5B-AC5B-5BACFB01E386}" type="slidenum">
              <a:rPr lang="en-US" smtClean="0"/>
              <a:t>‹#›</a:t>
            </a:fld>
            <a:endParaRPr lang="en-US"/>
          </a:p>
        </p:txBody>
      </p:sp>
    </p:spTree>
    <p:extLst>
      <p:ext uri="{BB962C8B-B14F-4D97-AF65-F5344CB8AC3E}">
        <p14:creationId xmlns:p14="http://schemas.microsoft.com/office/powerpoint/2010/main" val="611789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E78D8A-76A1-4E91-B46E-F6B46F963749}"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701BCA-DE62-4D5B-AC5B-5BACFB01E386}" type="slidenum">
              <a:rPr lang="en-US" smtClean="0"/>
              <a:t>‹#›</a:t>
            </a:fld>
            <a:endParaRPr lang="en-US"/>
          </a:p>
        </p:txBody>
      </p:sp>
    </p:spTree>
    <p:extLst>
      <p:ext uri="{BB962C8B-B14F-4D97-AF65-F5344CB8AC3E}">
        <p14:creationId xmlns:p14="http://schemas.microsoft.com/office/powerpoint/2010/main" val="155122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E78D8A-76A1-4E91-B46E-F6B46F963749}"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701BCA-DE62-4D5B-AC5B-5BACFB01E386}" type="slidenum">
              <a:rPr lang="en-US" smtClean="0"/>
              <a:t>‹#›</a:t>
            </a:fld>
            <a:endParaRPr lang="en-US"/>
          </a:p>
        </p:txBody>
      </p:sp>
    </p:spTree>
    <p:extLst>
      <p:ext uri="{BB962C8B-B14F-4D97-AF65-F5344CB8AC3E}">
        <p14:creationId xmlns:p14="http://schemas.microsoft.com/office/powerpoint/2010/main" val="1972714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E78D8A-76A1-4E91-B46E-F6B46F963749}"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01BCA-DE62-4D5B-AC5B-5BACFB01E386}" type="slidenum">
              <a:rPr lang="en-US" smtClean="0"/>
              <a:t>‹#›</a:t>
            </a:fld>
            <a:endParaRPr lang="en-US"/>
          </a:p>
        </p:txBody>
      </p:sp>
    </p:spTree>
    <p:extLst>
      <p:ext uri="{BB962C8B-B14F-4D97-AF65-F5344CB8AC3E}">
        <p14:creationId xmlns:p14="http://schemas.microsoft.com/office/powerpoint/2010/main" val="3830913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E78D8A-76A1-4E91-B46E-F6B46F963749}"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01BCA-DE62-4D5B-AC5B-5BACFB01E386}" type="slidenum">
              <a:rPr lang="en-US" smtClean="0"/>
              <a:t>‹#›</a:t>
            </a:fld>
            <a:endParaRPr lang="en-US"/>
          </a:p>
        </p:txBody>
      </p:sp>
    </p:spTree>
    <p:extLst>
      <p:ext uri="{BB962C8B-B14F-4D97-AF65-F5344CB8AC3E}">
        <p14:creationId xmlns:p14="http://schemas.microsoft.com/office/powerpoint/2010/main" val="749076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E78D8A-76A1-4E91-B46E-F6B46F963749}"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01BCA-DE62-4D5B-AC5B-5BACFB01E386}" type="slidenum">
              <a:rPr lang="en-US" smtClean="0"/>
              <a:t>‹#›</a:t>
            </a:fld>
            <a:endParaRPr lang="en-US"/>
          </a:p>
        </p:txBody>
      </p:sp>
    </p:spTree>
    <p:extLst>
      <p:ext uri="{BB962C8B-B14F-4D97-AF65-F5344CB8AC3E}">
        <p14:creationId xmlns:p14="http://schemas.microsoft.com/office/powerpoint/2010/main" val="1961320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78D8A-76A1-4E91-B46E-F6B46F963749}" type="datetimeFigureOut">
              <a:rPr lang="en-US" smtClean="0"/>
              <a:t>4/3/2025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01BCA-DE62-4D5B-AC5B-5BACFB01E386}" type="slidenum">
              <a:rPr lang="en-US" smtClean="0"/>
              <a:t>‹#›</a:t>
            </a:fld>
            <a:endParaRPr lang="en-US"/>
          </a:p>
        </p:txBody>
      </p:sp>
    </p:spTree>
    <p:extLst>
      <p:ext uri="{BB962C8B-B14F-4D97-AF65-F5344CB8AC3E}">
        <p14:creationId xmlns:p14="http://schemas.microsoft.com/office/powerpoint/2010/main" val="2418013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5.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0.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42.svg"/><Relationship Id="rId4" Type="http://schemas.openxmlformats.org/officeDocument/2006/relationships/image" Target="../media/image28.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42.svg"/><Relationship Id="rId4" Type="http://schemas.openxmlformats.org/officeDocument/2006/relationships/image" Target="../media/image28.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7.gif"/><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5.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6.wdp"/><Relationship Id="rId10" Type="http://schemas.openxmlformats.org/officeDocument/2006/relationships/image" Target="../media/image40.jpeg"/><Relationship Id="rId4" Type="http://schemas.openxmlformats.org/officeDocument/2006/relationships/image" Target="../media/image20.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72716" y="1535365"/>
            <a:ext cx="11919284"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smtClean="0">
                <a:solidFill>
                  <a:srgbClr val="FF0000"/>
                </a:solidFill>
                <a:latin typeface="Times New Roman" panose="02020603050405020304" pitchFamily="18" charset="0"/>
                <a:cs typeface="Times New Roman" panose="02020603050405020304" pitchFamily="18" charset="0"/>
              </a:rPr>
              <a:t>HỘI THỔI CƠM THI </a:t>
            </a:r>
          </a:p>
          <a:p>
            <a:pPr algn="ctr"/>
            <a:r>
              <a:rPr lang="en-US" sz="5400" b="1" dirty="0" smtClean="0">
                <a:solidFill>
                  <a:srgbClr val="FF0000"/>
                </a:solidFill>
                <a:latin typeface="Times New Roman" panose="02020603050405020304" pitchFamily="18" charset="0"/>
                <a:cs typeface="Times New Roman" panose="02020603050405020304" pitchFamily="18" charset="0"/>
              </a:rPr>
              <a:t>Ở ĐỒNG VÂN</a:t>
            </a:r>
            <a:endParaRPr lang="en-US" sz="5400" b="1" cap="none" spc="0" dirty="0">
              <a:solidFill>
                <a:srgbClr val="FF0000"/>
              </a:solidFill>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2165684" y="514182"/>
            <a:ext cx="8719457" cy="923330"/>
          </a:xfrm>
          <a:prstGeom prst="rect">
            <a:avLst/>
          </a:prstGeom>
          <a:noFill/>
        </p:spPr>
        <p:txBody>
          <a:bodyPr wrap="square" rtlCol="0">
            <a:spAutoFit/>
          </a:bodyPr>
          <a:lstStyle/>
          <a:p>
            <a:pPr algn="ctr"/>
            <a:r>
              <a:rPr lang="en-US" sz="5400" b="1" dirty="0">
                <a:ln w="13462">
                  <a:solidFill>
                    <a:schemeClr val="accent1">
                      <a:lumMod val="75000"/>
                    </a:schemeClr>
                  </a:solidFill>
                  <a:prstDash val="solid"/>
                </a:ln>
                <a:solidFill>
                  <a:srgbClr val="000099"/>
                </a:solidFill>
                <a:effectLst>
                  <a:glow rad="63500">
                    <a:schemeClr val="accent2">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rPr>
              <a:t>MÔN </a:t>
            </a:r>
            <a:r>
              <a:rPr lang="en-US" sz="5400" b="1" dirty="0" smtClean="0">
                <a:ln w="13462">
                  <a:solidFill>
                    <a:schemeClr val="accent1">
                      <a:lumMod val="75000"/>
                    </a:schemeClr>
                  </a:solidFill>
                  <a:prstDash val="solid"/>
                </a:ln>
                <a:solidFill>
                  <a:srgbClr val="000099"/>
                </a:solidFill>
                <a:effectLst>
                  <a:glow rad="63500">
                    <a:schemeClr val="accent2">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rPr>
              <a:t>TIẾNG VIỆT</a:t>
            </a:r>
            <a:endParaRPr lang="en-US" sz="5400" b="1" dirty="0">
              <a:ln w="13462">
                <a:solidFill>
                  <a:schemeClr val="accent1">
                    <a:lumMod val="75000"/>
                  </a:schemeClr>
                </a:solidFill>
                <a:prstDash val="solid"/>
              </a:ln>
              <a:solidFill>
                <a:srgbClr val="000099"/>
              </a:solidFill>
              <a:effectLst>
                <a:glow rad="63500">
                  <a:schemeClr val="accent2">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23" name="TextBox 22"/>
          <p:cNvSpPr txBox="1"/>
          <p:nvPr/>
        </p:nvSpPr>
        <p:spPr>
          <a:xfrm>
            <a:off x="3403651" y="3711219"/>
            <a:ext cx="5854184" cy="1569660"/>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Nguyễn</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Thúy</a:t>
            </a:r>
            <a:endParaRPr lang="en-US" sz="3200" b="1" dirty="0">
              <a:latin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Lớp</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5A7</a:t>
            </a:r>
            <a:endParaRPr lang="en-US" sz="3200" b="1" dirty="0">
              <a:latin typeface="Times New Roman" panose="02020603050405020304" pitchFamily="18" charset="0"/>
              <a:cs typeface="Times New Roman" panose="02020603050405020304" pitchFamily="18" charset="0"/>
            </a:endParaRPr>
          </a:p>
          <a:p>
            <a:r>
              <a:rPr lang="en-US" sz="3200" b="1" dirty="0" err="1" smtClean="0">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An Hồng</a:t>
            </a:r>
          </a:p>
        </p:txBody>
      </p:sp>
    </p:spTree>
    <p:custDataLst>
      <p:tags r:id="rId1"/>
    </p:custDataLst>
    <p:extLst>
      <p:ext uri="{BB962C8B-B14F-4D97-AF65-F5344CB8AC3E}">
        <p14:creationId xmlns:p14="http://schemas.microsoft.com/office/powerpoint/2010/main" val="2881468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a:off x="1223843" y="1048375"/>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5" y="1757862"/>
              <a:ext cx="2226758"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trẩy quân</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5333193" y="863558"/>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thoăn th</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oắ</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a:off x="3559283" y="350457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iã thóc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a:off x="7195903" y="3575066"/>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a:off x="3619903" y="4118971"/>
              <a:ext cx="2667330" cy="553998"/>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iần sàng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pic>
        <p:nvPicPr>
          <p:cNvPr id="6" name="Picture 5">
            <a:extLst>
              <a:ext uri="{FF2B5EF4-FFF2-40B4-BE49-F238E27FC236}">
                <a16:creationId xmlns:a16="http://schemas.microsoft.com/office/drawing/2014/main" id="{1FAF597F-EEC7-BF48-ACCF-E117C40E59D0}"/>
              </a:ext>
            </a:extLst>
          </p:cNvPr>
          <p:cNvPicPr>
            <a:picLocks noChangeAspect="1"/>
          </p:cNvPicPr>
          <p:nvPr/>
        </p:nvPicPr>
        <p:blipFill>
          <a:blip r:embed="rId9"/>
          <a:stretch>
            <a:fillRect/>
          </a:stretch>
        </p:blipFill>
        <p:spPr>
          <a:xfrm>
            <a:off x="653491" y="508541"/>
            <a:ext cx="2024047" cy="920576"/>
          </a:xfrm>
          <a:prstGeom prst="rect">
            <a:avLst/>
          </a:prstGeom>
        </p:spPr>
      </p:pic>
    </p:spTree>
    <p:extLst>
      <p:ext uri="{BB962C8B-B14F-4D97-AF65-F5344CB8AC3E}">
        <p14:creationId xmlns:p14="http://schemas.microsoft.com/office/powerpoint/2010/main" val="4120310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tiếng trống hiệu vừa dứt,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bốn thanh niên của bốn đội nhanh như sóc,</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thoăn thoắt leo lên bốn cây chuối bôi mỡ bóng nhẫy</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để lấy nén hương cắm ở trên ngọn</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spTree>
    <p:extLst>
      <p:ext uri="{BB962C8B-B14F-4D97-AF65-F5344CB8AC3E}">
        <p14:creationId xmlns:p14="http://schemas.microsoft.com/office/powerpoint/2010/main" val="38578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người nấu cơm</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đều mang một cái cần tre</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được cắm rất khéo vào dây lưng,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uốn cong hình cánh cung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từ phía sau ra trước mặt,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đầu cần treo cái nồi nho nhỏ</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spTree>
    <p:extLst>
      <p:ext uri="{BB962C8B-B14F-4D97-AF65-F5344CB8AC3E}">
        <p14:creationId xmlns:p14="http://schemas.microsoft.com/office/powerpoint/2010/main" val="1851886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D1982A47-41E3-D5B1-F805-0916E51714CF}"/>
              </a:ext>
            </a:extLst>
          </p:cNvPr>
          <p:cNvSpPr/>
          <p:nvPr/>
        </p:nvSpPr>
        <p:spPr>
          <a:xfrm>
            <a:off x="8543905" y="-301380"/>
            <a:ext cx="4494332" cy="238887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4">
            <a:extLst>
              <a:ext uri="{FF2B5EF4-FFF2-40B4-BE49-F238E27FC236}">
                <a16:creationId xmlns:a16="http://schemas.microsoft.com/office/drawing/2014/main" id="{AC23EC90-9559-FEE3-64A6-012FBF075AC0}"/>
              </a:ext>
            </a:extLst>
          </p:cNvPr>
          <p:cNvSpPr/>
          <p:nvPr/>
        </p:nvSpPr>
        <p:spPr>
          <a:xfrm rot="741576" flipH="1">
            <a:off x="378768" y="3398499"/>
            <a:ext cx="3464418" cy="4053187"/>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16" name="Freeform 21">
            <a:extLst>
              <a:ext uri="{FF2B5EF4-FFF2-40B4-BE49-F238E27FC236}">
                <a16:creationId xmlns:a16="http://schemas.microsoft.com/office/drawing/2014/main" id="{C3996C33-EA26-76D1-5371-CF4ED64BED46}"/>
              </a:ext>
            </a:extLst>
          </p:cNvPr>
          <p:cNvSpPr/>
          <p:nvPr/>
        </p:nvSpPr>
        <p:spPr>
          <a:xfrm rot="-225904" flipH="1" flipV="1">
            <a:off x="10339508" y="5271015"/>
            <a:ext cx="2516886" cy="27432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defRPr/>
            </a:pPr>
            <a:endParaRPr lang="en-US" sz="1200">
              <a:solidFill>
                <a:prstClr val="black"/>
              </a:solidFill>
              <a:latin typeface="Calibri"/>
            </a:endParaRPr>
          </a:p>
        </p:txBody>
      </p:sp>
      <p:grpSp>
        <p:nvGrpSpPr>
          <p:cNvPr id="18" name="Group 17">
            <a:extLst>
              <a:ext uri="{FF2B5EF4-FFF2-40B4-BE49-F238E27FC236}">
                <a16:creationId xmlns:a16="http://schemas.microsoft.com/office/drawing/2014/main" id="{B40AB34D-3046-C5DF-2555-15182C269198}"/>
              </a:ext>
            </a:extLst>
          </p:cNvPr>
          <p:cNvGrpSpPr/>
          <p:nvPr/>
        </p:nvGrpSpPr>
        <p:grpSpPr>
          <a:xfrm>
            <a:off x="3934254" y="1734722"/>
            <a:ext cx="7078571" cy="4700796"/>
            <a:chOff x="5901381" y="2602083"/>
            <a:chExt cx="10617856" cy="7051194"/>
          </a:xfrm>
        </p:grpSpPr>
        <p:sp>
          <p:nvSpPr>
            <p:cNvPr id="19" name="Freeform 5">
              <a:extLst>
                <a:ext uri="{FF2B5EF4-FFF2-40B4-BE49-F238E27FC236}">
                  <a16:creationId xmlns:a16="http://schemas.microsoft.com/office/drawing/2014/main" id="{FE187255-B0FC-9A96-4EE3-1D74ECC15008}"/>
                </a:ext>
              </a:extLst>
            </p:cNvPr>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defRPr/>
              </a:pPr>
              <a:endParaRPr lang="en-US" sz="1200">
                <a:solidFill>
                  <a:prstClr val="black"/>
                </a:solidFill>
                <a:latin typeface="Calibri"/>
              </a:endParaRPr>
            </a:p>
          </p:txBody>
        </p:sp>
        <p:sp>
          <p:nvSpPr>
            <p:cNvPr id="20" name="TextBox 19">
              <a:extLst>
                <a:ext uri="{FF2B5EF4-FFF2-40B4-BE49-F238E27FC236}">
                  <a16:creationId xmlns:a16="http://schemas.microsoft.com/office/drawing/2014/main" id="{8F7C5CF6-B545-8BB5-D2CA-3AFAA1A46781}"/>
                </a:ext>
              </a:extLst>
            </p:cNvPr>
            <p:cNvSpPr txBox="1"/>
            <p:nvPr/>
          </p:nvSpPr>
          <p:spPr>
            <a:xfrm>
              <a:off x="7618801" y="4261469"/>
              <a:ext cx="7604271" cy="3877985"/>
            </a:xfrm>
            <a:prstGeom prst="rect">
              <a:avLst/>
            </a:prstGeom>
            <a:noFill/>
          </p:spPr>
          <p:txBody>
            <a:bodyPr wrap="square">
              <a:spAutoFit/>
            </a:bodyPr>
            <a:lstStyle/>
            <a:p>
              <a:pPr algn="ctr" defTabSz="609630">
                <a:defRPr/>
              </a:pPr>
              <a:r>
                <a:rPr lang="vi-VN" sz="5400" dirty="0">
                  <a:solidFill>
                    <a:srgbClr val="1F497D">
                      <a:lumMod val="75000"/>
                    </a:srgbClr>
                  </a:solidFill>
                  <a:latin typeface="Calibri" panose="020F0502020204030204" pitchFamily="34" charset="0"/>
                  <a:cs typeface="Calibri" panose="020F0502020204030204" pitchFamily="34" charset="0"/>
                </a:rPr>
                <a:t> đưa ra để người trên xem xét và giải quyết</a:t>
              </a:r>
            </a:p>
          </p:txBody>
        </p:sp>
      </p:grpSp>
      <p:grpSp>
        <p:nvGrpSpPr>
          <p:cNvPr id="21" name="Group 20">
            <a:extLst>
              <a:ext uri="{FF2B5EF4-FFF2-40B4-BE49-F238E27FC236}">
                <a16:creationId xmlns:a16="http://schemas.microsoft.com/office/drawing/2014/main" id="{31B9419A-B2C8-6DB6-22A5-3E60314E9474}"/>
              </a:ext>
            </a:extLst>
          </p:cNvPr>
          <p:cNvGrpSpPr/>
          <p:nvPr/>
        </p:nvGrpSpPr>
        <p:grpSpPr>
          <a:xfrm>
            <a:off x="6063899" y="631371"/>
            <a:ext cx="3493757" cy="1208315"/>
            <a:chOff x="6662892" y="984286"/>
            <a:chExt cx="9262908" cy="2862322"/>
          </a:xfrm>
        </p:grpSpPr>
        <p:sp>
          <p:nvSpPr>
            <p:cNvPr id="22" name="Freeform 13">
              <a:extLst>
                <a:ext uri="{FF2B5EF4-FFF2-40B4-BE49-F238E27FC236}">
                  <a16:creationId xmlns:a16="http://schemas.microsoft.com/office/drawing/2014/main" id="{E5BD088D-DF5D-376D-9317-D9D94FC107E8}"/>
                </a:ext>
              </a:extLst>
            </p:cNvPr>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defRPr/>
              </a:pPr>
              <a:endParaRPr lang="en-US" sz="1200">
                <a:solidFill>
                  <a:prstClr val="black"/>
                </a:solidFill>
                <a:latin typeface="Calibri"/>
              </a:endParaRPr>
            </a:p>
          </p:txBody>
        </p:sp>
        <p:sp>
          <p:nvSpPr>
            <p:cNvPr id="23" name="TextBox 22">
              <a:extLst>
                <a:ext uri="{FF2B5EF4-FFF2-40B4-BE49-F238E27FC236}">
                  <a16:creationId xmlns:a16="http://schemas.microsoft.com/office/drawing/2014/main" id="{7886B842-4C18-59D7-7564-D52C1D86BFE3}"/>
                </a:ext>
              </a:extLst>
            </p:cNvPr>
            <p:cNvSpPr txBox="1"/>
            <p:nvPr/>
          </p:nvSpPr>
          <p:spPr>
            <a:xfrm>
              <a:off x="7687533" y="1295959"/>
              <a:ext cx="7155909" cy="1384996"/>
            </a:xfrm>
            <a:prstGeom prst="rect">
              <a:avLst/>
            </a:prstGeom>
            <a:noFill/>
          </p:spPr>
          <p:txBody>
            <a:bodyPr wrap="square">
              <a:spAutoFit/>
            </a:bodyPr>
            <a:lstStyle/>
            <a:p>
              <a:pPr algn="ctr" defTabSz="609630">
                <a:defRPr/>
              </a:pPr>
              <a:r>
                <a:rPr lang="en-US" sz="5400" b="1" dirty="0" err="1">
                  <a:solidFill>
                    <a:prstClr val="black"/>
                  </a:solidFill>
                  <a:latin typeface="Calibri" panose="020F0502020204030204" pitchFamily="34" charset="0"/>
                  <a:cs typeface="Calibri" panose="020F0502020204030204" pitchFamily="34" charset="0"/>
                </a:rPr>
                <a:t>trình</a:t>
              </a:r>
              <a:endParaRPr lang="vi-VN" sz="5400" b="1" dirty="0">
                <a:solidFill>
                  <a:prstClr val="black"/>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CFF4F1C-DFDF-9666-6856-C5D1A8BA9B73}"/>
              </a:ext>
            </a:extLst>
          </p:cNvPr>
          <p:cNvPicPr>
            <a:picLocks noChangeAspect="1"/>
          </p:cNvPicPr>
          <p:nvPr/>
        </p:nvPicPr>
        <p:blipFill>
          <a:blip r:embed="rId11"/>
          <a:stretch>
            <a:fillRect/>
          </a:stretch>
        </p:blipFill>
        <p:spPr>
          <a:xfrm>
            <a:off x="501004" y="342981"/>
            <a:ext cx="4005419" cy="3145809"/>
          </a:xfrm>
          <a:prstGeom prst="rect">
            <a:avLst/>
          </a:prstGeom>
        </p:spPr>
      </p:pic>
    </p:spTree>
    <p:extLst>
      <p:ext uri="{BB962C8B-B14F-4D97-AF65-F5344CB8AC3E}">
        <p14:creationId xmlns:p14="http://schemas.microsoft.com/office/powerpoint/2010/main" val="665554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D1982A47-41E3-D5B1-F805-0916E51714CF}"/>
              </a:ext>
            </a:extLst>
          </p:cNvPr>
          <p:cNvSpPr/>
          <p:nvPr/>
        </p:nvSpPr>
        <p:spPr>
          <a:xfrm>
            <a:off x="8543905" y="-301380"/>
            <a:ext cx="4494332" cy="238887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4">
            <a:extLst>
              <a:ext uri="{FF2B5EF4-FFF2-40B4-BE49-F238E27FC236}">
                <a16:creationId xmlns:a16="http://schemas.microsoft.com/office/drawing/2014/main" id="{AC23EC90-9559-FEE3-64A6-012FBF075AC0}"/>
              </a:ext>
            </a:extLst>
          </p:cNvPr>
          <p:cNvSpPr/>
          <p:nvPr/>
        </p:nvSpPr>
        <p:spPr>
          <a:xfrm rot="741576" flipH="1">
            <a:off x="378768" y="3398499"/>
            <a:ext cx="3464418" cy="4053187"/>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21">
            <a:extLst>
              <a:ext uri="{FF2B5EF4-FFF2-40B4-BE49-F238E27FC236}">
                <a16:creationId xmlns:a16="http://schemas.microsoft.com/office/drawing/2014/main" id="{C3996C33-EA26-76D1-5371-CF4ED64BED46}"/>
              </a:ext>
            </a:extLst>
          </p:cNvPr>
          <p:cNvSpPr/>
          <p:nvPr/>
        </p:nvSpPr>
        <p:spPr>
          <a:xfrm rot="-225904" flipH="1" flipV="1">
            <a:off x="10339508" y="5271015"/>
            <a:ext cx="2516886" cy="27432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B40AB34D-3046-C5DF-2555-15182C269198}"/>
              </a:ext>
            </a:extLst>
          </p:cNvPr>
          <p:cNvGrpSpPr/>
          <p:nvPr/>
        </p:nvGrpSpPr>
        <p:grpSpPr>
          <a:xfrm>
            <a:off x="3934254" y="1734722"/>
            <a:ext cx="7078571" cy="4700796"/>
            <a:chOff x="5901381" y="2602083"/>
            <a:chExt cx="10617856" cy="7051194"/>
          </a:xfrm>
        </p:grpSpPr>
        <p:sp>
          <p:nvSpPr>
            <p:cNvPr id="19" name="Freeform 5">
              <a:extLst>
                <a:ext uri="{FF2B5EF4-FFF2-40B4-BE49-F238E27FC236}">
                  <a16:creationId xmlns:a16="http://schemas.microsoft.com/office/drawing/2014/main" id="{FE187255-B0FC-9A96-4EE3-1D74ECC15008}"/>
                </a:ext>
              </a:extLst>
            </p:cNvPr>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F7C5CF6-B545-8BB5-D2CA-3AFAA1A46781}"/>
                </a:ext>
              </a:extLst>
            </p:cNvPr>
            <p:cNvSpPr txBox="1"/>
            <p:nvPr/>
          </p:nvSpPr>
          <p:spPr>
            <a:xfrm>
              <a:off x="7618801" y="4261469"/>
              <a:ext cx="7604271" cy="3877985"/>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Calibri" panose="020F0502020204030204" pitchFamily="34" charset="0"/>
                </a:rPr>
                <a:t> đũa bằng tre, vót xơ một đầu tạo thành bông</a:t>
              </a:r>
            </a:p>
          </p:txBody>
        </p:sp>
      </p:grpSp>
      <p:grpSp>
        <p:nvGrpSpPr>
          <p:cNvPr id="21" name="Group 20">
            <a:extLst>
              <a:ext uri="{FF2B5EF4-FFF2-40B4-BE49-F238E27FC236}">
                <a16:creationId xmlns:a16="http://schemas.microsoft.com/office/drawing/2014/main" id="{31B9419A-B2C8-6DB6-22A5-3E60314E9474}"/>
              </a:ext>
            </a:extLst>
          </p:cNvPr>
          <p:cNvGrpSpPr/>
          <p:nvPr/>
        </p:nvGrpSpPr>
        <p:grpSpPr>
          <a:xfrm>
            <a:off x="5083629" y="631371"/>
            <a:ext cx="4898571" cy="1208315"/>
            <a:chOff x="6662892" y="984286"/>
            <a:chExt cx="9262908" cy="2862322"/>
          </a:xfrm>
        </p:grpSpPr>
        <p:sp>
          <p:nvSpPr>
            <p:cNvPr id="22" name="Freeform 13">
              <a:extLst>
                <a:ext uri="{FF2B5EF4-FFF2-40B4-BE49-F238E27FC236}">
                  <a16:creationId xmlns:a16="http://schemas.microsoft.com/office/drawing/2014/main" id="{E5BD088D-DF5D-376D-9317-D9D94FC107E8}"/>
                </a:ext>
              </a:extLst>
            </p:cNvPr>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7886B842-4C18-59D7-7564-D52C1D86BFE3}"/>
                </a:ext>
              </a:extLst>
            </p:cNvPr>
            <p:cNvSpPr txBox="1"/>
            <p:nvPr/>
          </p:nvSpPr>
          <p:spPr>
            <a:xfrm>
              <a:off x="7687532" y="1295959"/>
              <a:ext cx="7155908" cy="1822694"/>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Chiếc</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dũa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bông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4" name="Picture 23">
            <a:extLst>
              <a:ext uri="{FF2B5EF4-FFF2-40B4-BE49-F238E27FC236}">
                <a16:creationId xmlns:a16="http://schemas.microsoft.com/office/drawing/2014/main" id="{8CFF4F1C-DFDF-9666-6856-C5D1A8BA9B73}"/>
              </a:ext>
            </a:extLst>
          </p:cNvPr>
          <p:cNvPicPr>
            <a:picLocks noChangeAspect="1"/>
          </p:cNvPicPr>
          <p:nvPr/>
        </p:nvPicPr>
        <p:blipFill>
          <a:blip r:embed="rId11"/>
          <a:stretch>
            <a:fillRect/>
          </a:stretch>
        </p:blipFill>
        <p:spPr>
          <a:xfrm>
            <a:off x="501004" y="342981"/>
            <a:ext cx="4005419" cy="3145809"/>
          </a:xfrm>
          <a:prstGeom prst="rect">
            <a:avLst/>
          </a:prstGeom>
        </p:spPr>
      </p:pic>
    </p:spTree>
    <p:extLst>
      <p:ext uri="{BB962C8B-B14F-4D97-AF65-F5344CB8AC3E}">
        <p14:creationId xmlns:p14="http://schemas.microsoft.com/office/powerpoint/2010/main" val="3897821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Oval 3">
            <a:extLst>
              <a:ext uri="{FF2B5EF4-FFF2-40B4-BE49-F238E27FC236}">
                <a16:creationId xmlns:a16="http://schemas.microsoft.com/office/drawing/2014/main" id="{FAD7F499-867F-63F4-C7A6-2E97722116E9}"/>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1C691647-99C3-A8DD-7F37-F1EC7E24BEAD}"/>
              </a:ext>
            </a:extLst>
          </p:cNvPr>
          <p:cNvPicPr>
            <a:picLocks noChangeAspect="1"/>
          </p:cNvPicPr>
          <p:nvPr/>
        </p:nvPicPr>
        <p:blipFill>
          <a:blip r:embed="rId2"/>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248172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Oval 3">
            <a:extLst>
              <a:ext uri="{FF2B5EF4-FFF2-40B4-BE49-F238E27FC236}">
                <a16:creationId xmlns:a16="http://schemas.microsoft.com/office/drawing/2014/main" id="{EDFFE949-94B5-1456-D122-B8A5E5E396B2}"/>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97E4B494-6270-F805-A8FE-751795A046DC}"/>
              </a:ext>
            </a:extLst>
          </p:cNvPr>
          <p:cNvPicPr>
            <a:picLocks noChangeAspect="1"/>
          </p:cNvPicPr>
          <p:nvPr/>
        </p:nvPicPr>
        <p:blipFill>
          <a:blip r:embed="rId2"/>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2069893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592286" y="2657376"/>
            <a:ext cx="8160859" cy="3880583"/>
          </a:xfrm>
          <a:prstGeom prst="rect">
            <a:avLst/>
          </a:prstGeom>
        </p:spPr>
      </p:pic>
      <p:pic>
        <p:nvPicPr>
          <p:cNvPr id="4" name="Picture 3">
            <a:extLst>
              <a:ext uri="{FF2B5EF4-FFF2-40B4-BE49-F238E27FC236}">
                <a16:creationId xmlns:a16="http://schemas.microsoft.com/office/drawing/2014/main" id="{9DB1CFCD-B3FE-84D1-8519-1DBD95D329EC}"/>
              </a:ext>
            </a:extLst>
          </p:cNvPr>
          <p:cNvPicPr>
            <a:picLocks noChangeAspect="1"/>
          </p:cNvPicPr>
          <p:nvPr/>
        </p:nvPicPr>
        <p:blipFill>
          <a:blip r:embed="rId4"/>
          <a:stretch>
            <a:fillRect/>
          </a:stretch>
        </p:blipFill>
        <p:spPr>
          <a:xfrm>
            <a:off x="0" y="717421"/>
            <a:ext cx="12192000" cy="1809102"/>
          </a:xfrm>
          <a:prstGeom prst="rect">
            <a:avLst/>
          </a:prstGeom>
        </p:spPr>
      </p:pic>
    </p:spTree>
    <p:extLst>
      <p:ext uri="{BB962C8B-B14F-4D97-AF65-F5344CB8AC3E}">
        <p14:creationId xmlns:p14="http://schemas.microsoft.com/office/powerpoint/2010/main" val="3735035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213360" y="3276600"/>
            <a:ext cx="2910840" cy="3783677"/>
          </a:xfrm>
          <a:prstGeom prst="rect">
            <a:avLst/>
          </a:prstGeom>
        </p:spPr>
      </p:pic>
      <p:sp>
        <p:nvSpPr>
          <p:cNvPr id="3" name="TextBox 2">
            <a:extLst>
              <a:ext uri="{FF2B5EF4-FFF2-40B4-BE49-F238E27FC236}">
                <a16:creationId xmlns:a16="http://schemas.microsoft.com/office/drawing/2014/main" id="{4F3785E1-CE35-4BAF-9A01-D065F5009EAA}"/>
              </a:ext>
            </a:extLst>
          </p:cNvPr>
          <p:cNvSpPr txBox="1"/>
          <p:nvPr/>
        </p:nvSpPr>
        <p:spPr>
          <a:xfrm>
            <a:off x="1427232" y="716281"/>
            <a:ext cx="10110594" cy="492443"/>
          </a:xfrm>
          <a:prstGeom prst="rect">
            <a:avLst/>
          </a:prstGeom>
          <a:noFill/>
        </p:spPr>
        <p:txBody>
          <a:bodyPr wrap="square" lIns="0" tIns="0" rIns="0" bIns="0" rtlCol="0">
            <a:spAutoFit/>
          </a:bodyPr>
          <a:lstStyle/>
          <a:p>
            <a:pPr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1.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Hội thổi cơm thi ở làng Đồng Vân bắt nguồn từ đâu?</a:t>
            </a:r>
            <a:endParaRPr lang="en-US" sz="4800" b="1" dirty="0">
              <a:solidFill>
                <a:srgbClr val="00B050"/>
              </a:solidFill>
              <a:latin typeface="Cambria" panose="02040503050406030204" pitchFamily="18" charset="0"/>
              <a:ea typeface="Cambria" panose="02040503050406030204" pitchFamily="18" charset="0"/>
              <a:cs typeface="Pattaya" panose="00000500000000000000" pitchFamily="2" charset="-34"/>
            </a:endParaRPr>
          </a:p>
        </p:txBody>
      </p:sp>
      <p:sp>
        <p:nvSpPr>
          <p:cNvPr id="4" name="TextBox 3">
            <a:extLst>
              <a:ext uri="{FF2B5EF4-FFF2-40B4-BE49-F238E27FC236}">
                <a16:creationId xmlns:a16="http://schemas.microsoft.com/office/drawing/2014/main" id="{737360BA-9E69-4E6C-BE5E-E54CC824FE00}"/>
              </a:ext>
            </a:extLst>
          </p:cNvPr>
          <p:cNvSpPr txBox="1"/>
          <p:nvPr/>
        </p:nvSpPr>
        <p:spPr>
          <a:xfrm>
            <a:off x="1243206" y="1507896"/>
            <a:ext cx="10110594" cy="861774"/>
          </a:xfrm>
          <a:prstGeom prst="rect">
            <a:avLst/>
          </a:prstGeom>
          <a:noFill/>
        </p:spPr>
        <p:txBody>
          <a:bodyPr wrap="square" lIns="0" tIns="0" rIns="0" bIns="0" rtlCol="0">
            <a:spAutoFit/>
          </a:bodyPr>
          <a:lstStyle/>
          <a:p>
            <a:pPr algn="just"/>
            <a:r>
              <a:rPr lang="vi-VN"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Hội thổi cơm thi của làng Đồng V</a:t>
            </a:r>
            <a:r>
              <a:rPr lang="en-US"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â</a:t>
            </a:r>
            <a:r>
              <a:rPr lang="vi-VN"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n bắt nguồn từ các cuộc trẩy quân đánh giặc của người Việt cổ bên bờ sông Đáy xưa.</a:t>
            </a:r>
            <a:endParaRPr lang="en-US" sz="28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p:txBody>
      </p:sp>
      <p:cxnSp>
        <p:nvCxnSpPr>
          <p:cNvPr id="7" name="Connector: Elbow 6">
            <a:extLst>
              <a:ext uri="{FF2B5EF4-FFF2-40B4-BE49-F238E27FC236}">
                <a16:creationId xmlns:a16="http://schemas.microsoft.com/office/drawing/2014/main" id="{B8F0E820-8248-4507-B73C-FFAEC2780819}"/>
              </a:ext>
            </a:extLst>
          </p:cNvPr>
          <p:cNvCxnSpPr>
            <a:cxnSpLocks/>
          </p:cNvCxnSpPr>
          <p:nvPr/>
        </p:nvCxnSpPr>
        <p:spPr>
          <a:xfrm>
            <a:off x="1243206" y="2358747"/>
            <a:ext cx="3130677" cy="1070253"/>
          </a:xfrm>
          <a:prstGeom prst="bent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9978BE9-01EA-40AA-BF5E-67957ED32BBC}"/>
              </a:ext>
            </a:extLst>
          </p:cNvPr>
          <p:cNvSpPr/>
          <p:nvPr/>
        </p:nvSpPr>
        <p:spPr>
          <a:xfrm>
            <a:off x="4434840" y="2963882"/>
            <a:ext cx="6766557" cy="853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solidFill>
                  <a:srgbClr val="FF0000"/>
                </a:solidFill>
                <a:latin typeface="Cambria" panose="02040503050406030204" pitchFamily="18" charset="0"/>
                <a:ea typeface="Cambria" panose="02040503050406030204" pitchFamily="18" charset="0"/>
              </a:rPr>
              <a:t>Di chuyển từ nơi này đến nơi khác theo đội hình và mục đích nhất định.</a:t>
            </a:r>
            <a:endParaRPr lang="en-US" sz="2800" b="1" dirty="0">
              <a:solidFill>
                <a:srgbClr val="FF000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C7478B84-0EE7-43D6-B196-CC39F3D45348}"/>
              </a:ext>
            </a:extLst>
          </p:cNvPr>
          <p:cNvPicPr>
            <a:picLocks noChangeAspect="1"/>
          </p:cNvPicPr>
          <p:nvPr/>
        </p:nvPicPr>
        <p:blipFill rotWithShape="1">
          <a:blip r:embed="rId4"/>
          <a:srcRect l="5366" t="21355" r="32374" b="16872"/>
          <a:stretch/>
        </p:blipFill>
        <p:spPr>
          <a:xfrm>
            <a:off x="4373883" y="2484120"/>
            <a:ext cx="6979917" cy="3893522"/>
          </a:xfrm>
          <a:prstGeom prst="rect">
            <a:avLst/>
          </a:prstGeom>
        </p:spPr>
      </p:pic>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9089" y="233601"/>
            <a:ext cx="1571631" cy="12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3018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7" y="523076"/>
            <a:ext cx="9938657" cy="1107996"/>
          </a:xfrm>
          <a:prstGeom prst="rect">
            <a:avLst/>
          </a:prstGeom>
          <a:noFill/>
        </p:spPr>
        <p:txBody>
          <a:bodyPr wrap="square" lIns="0" tIns="0" rIns="0" bIns="0" rtlCol="0">
            <a:spAutoFit/>
          </a:bodyPr>
          <a:lstStyle/>
          <a:p>
            <a:pPr algn="ctr"/>
            <a:r>
              <a:rPr lang="en-US" sz="3600" b="1" dirty="0">
                <a:solidFill>
                  <a:srgbClr val="00B05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B050"/>
                </a:solidFill>
                <a:latin typeface="Cambria" panose="02040503050406030204" pitchFamily="18" charset="0"/>
                <a:ea typeface="Cambria" panose="02040503050406030204" pitchFamily="18" charset="0"/>
                <a:cs typeface="Pattaya" panose="00000500000000000000" pitchFamily="2" charset="-34"/>
              </a:rPr>
              <a:t>Cách lấy lửa để nấu cơm trong cuộc thi được miêu tả như thế nào?</a:t>
            </a:r>
          </a:p>
        </p:txBody>
      </p:sp>
      <p:sp>
        <p:nvSpPr>
          <p:cNvPr id="4" name="TextBox 3">
            <a:extLst>
              <a:ext uri="{FF2B5EF4-FFF2-40B4-BE49-F238E27FC236}">
                <a16:creationId xmlns:a16="http://schemas.microsoft.com/office/drawing/2014/main" id="{737360BA-9E69-4E6C-BE5E-E54CC824FE00}"/>
              </a:ext>
            </a:extLst>
          </p:cNvPr>
          <p:cNvSpPr txBox="1"/>
          <p:nvPr/>
        </p:nvSpPr>
        <p:spPr>
          <a:xfrm>
            <a:off x="2667001" y="2223236"/>
            <a:ext cx="8556171" cy="2462213"/>
          </a:xfrm>
          <a:prstGeom prst="rect">
            <a:avLst/>
          </a:prstGeom>
          <a:noFill/>
        </p:spPr>
        <p:txBody>
          <a:bodyPr wrap="square" lIns="0" tIns="0" rIns="0" bIns="0" rtlCol="0">
            <a:spAutoFit/>
          </a:bodyPr>
          <a:lstStyle/>
          <a:p>
            <a:pPr algn="just"/>
            <a:r>
              <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   </a:t>
            </a: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tiếng trống hiệu vừa dứt, bốn thanh niên của bốn đội nhanh như sóc, thoăn thoắt leo lên bốn cây chuối bôi mỡ bóng nhẫy để lấy nén hương cắm ở trên ngọn. Có người leo lên, tụt xuống, lại leo lên,...</a:t>
            </a:r>
            <a:endPar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la Gif - IceGif">
            <a:extLst>
              <a:ext uri="{FF2B5EF4-FFF2-40B4-BE49-F238E27FC236}">
                <a16:creationId xmlns:a16="http://schemas.microsoft.com/office/drawing/2014/main" id="{344D4ADE-F89A-44EB-A1FC-DBE6C91305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02971"/>
            <a:ext cx="3047213" cy="21765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52100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019425-5679-3A7C-05A8-C41C2AFBAE7D}"/>
              </a:ext>
            </a:extLst>
          </p:cNvPr>
          <p:cNvPicPr>
            <a:picLocks noChangeAspect="1"/>
          </p:cNvPicPr>
          <p:nvPr/>
        </p:nvPicPr>
        <p:blipFill>
          <a:blip r:embed="rId3"/>
          <a:stretch>
            <a:fillRect/>
          </a:stretch>
        </p:blipFill>
        <p:spPr>
          <a:xfrm>
            <a:off x="-1" y="0"/>
            <a:ext cx="5845630" cy="6858000"/>
          </a:xfrm>
          <a:prstGeom prst="rect">
            <a:avLst/>
          </a:prstGeom>
        </p:spPr>
      </p:pic>
      <p:pic>
        <p:nvPicPr>
          <p:cNvPr id="7" name="Picture 6">
            <a:extLst>
              <a:ext uri="{FF2B5EF4-FFF2-40B4-BE49-F238E27FC236}">
                <a16:creationId xmlns:a16="http://schemas.microsoft.com/office/drawing/2014/main" id="{2BFA72F1-1E36-C720-9571-E0C6597EA663}"/>
              </a:ext>
            </a:extLst>
          </p:cNvPr>
          <p:cNvPicPr>
            <a:picLocks noChangeAspect="1"/>
          </p:cNvPicPr>
          <p:nvPr/>
        </p:nvPicPr>
        <p:blipFill>
          <a:blip r:embed="rId4"/>
          <a:stretch>
            <a:fillRect/>
          </a:stretch>
        </p:blipFill>
        <p:spPr>
          <a:xfrm>
            <a:off x="6124970" y="2284187"/>
            <a:ext cx="4688230" cy="1658256"/>
          </a:xfrm>
          <a:prstGeom prst="rect">
            <a:avLst/>
          </a:prstGeom>
        </p:spPr>
      </p:pic>
    </p:spTree>
    <p:extLst>
      <p:ext uri="{BB962C8B-B14F-4D97-AF65-F5344CB8AC3E}">
        <p14:creationId xmlns:p14="http://schemas.microsoft.com/office/powerpoint/2010/main" val="1376838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8" y="523076"/>
            <a:ext cx="9241972" cy="1477328"/>
          </a:xfrm>
          <a:prstGeom prst="rect">
            <a:avLst/>
          </a:prstGeom>
          <a:noFill/>
        </p:spPr>
        <p:txBody>
          <a:bodyPr wrap="square" lIns="0" tIns="0" rIns="0" bIns="0" rtlCol="0">
            <a:spAutoFit/>
          </a:bodyPr>
          <a:lstStyle/>
          <a:p>
            <a:pPr lvl="0"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3.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Kể tên những việc làm đan xen cùng việc lấy lửa. Các thành viên của mỗi đội đã phối hợp với nhau như thế nào khi thực hiện những việc đó?</a:t>
            </a:r>
            <a:endParaRPr kumimoji="0" lang="vi-VN"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4" name="TextBox 3">
            <a:extLst>
              <a:ext uri="{FF2B5EF4-FFF2-40B4-BE49-F238E27FC236}">
                <a16:creationId xmlns:a16="http://schemas.microsoft.com/office/drawing/2014/main" id="{737360BA-9E69-4E6C-BE5E-E54CC824FE00}"/>
              </a:ext>
            </a:extLst>
          </p:cNvPr>
          <p:cNvSpPr txBox="1"/>
          <p:nvPr/>
        </p:nvSpPr>
        <p:spPr>
          <a:xfrm>
            <a:off x="2579916" y="2397407"/>
            <a:ext cx="8556171" cy="2954655"/>
          </a:xfrm>
          <a:prstGeom prst="rect">
            <a:avLst/>
          </a:prstGeom>
          <a:noFill/>
        </p:spPr>
        <p:txBody>
          <a:bodyPr wrap="square" lIns="0" tIns="0" rIns="0" bIns="0" rtlCol="0">
            <a:spAutoFit/>
          </a:bodyPr>
          <a:lstStyle/>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Những việc làm đan xen cùng việc lấy lửa: vót tre thành đũa, giã thóc, giần sàng gạo, lấy nước, thổi cơm.</a:t>
            </a:r>
            <a:endPar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thực hiện những việc đó, các thành viên của mỗi đội đã phối hợp với nhau chủ động, rất khéo.</a:t>
            </a: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la Gif - IceGif">
            <a:extLst>
              <a:ext uri="{FF2B5EF4-FFF2-40B4-BE49-F238E27FC236}">
                <a16:creationId xmlns:a16="http://schemas.microsoft.com/office/drawing/2014/main" id="{344D4ADE-F89A-44EB-A1FC-DBE6C91305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02971"/>
            <a:ext cx="3047213" cy="21765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87324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rot="17462855">
            <a:off x="2681989" y="1436316"/>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6" y="1757862"/>
              <a:ext cx="1739858" cy="553998"/>
            </a:xfrm>
            <a:prstGeom prst="rect">
              <a:avLst/>
            </a:prstGeom>
            <a:noFill/>
          </p:spPr>
          <p:txBody>
            <a:bodyPr wrap="square" lIns="0" tIns="0" rIns="0" bIns="0" rtlCol="0">
              <a:spAutoFit/>
            </a:bodyPr>
            <a:lstStyle/>
            <a:p>
              <a:pPr algn="ctr"/>
              <a:r>
                <a:rPr lang="vi-VN" sz="3600" b="1">
                  <a:solidFill>
                    <a:srgbClr val="002060"/>
                  </a:solidFill>
                  <a:latin typeface="Cambria" panose="02040503050406030204" pitchFamily="18" charset="0"/>
                  <a:ea typeface="Cambria" panose="02040503050406030204" pitchFamily="18" charset="0"/>
                  <a:cs typeface="Pattaya" panose="00000500000000000000" pitchFamily="2" charset="-34"/>
                </a:rPr>
                <a:t>Lấy lửa</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4775910" y="126956"/>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1661993"/>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Vót tre thành đũa bông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rot="4311161">
            <a:off x="6407858" y="164432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vi-VN" sz="3600" b="1">
                  <a:solidFill>
                    <a:srgbClr val="002060"/>
                  </a:solidFill>
                  <a:latin typeface="Cambria" panose="02040503050406030204" pitchFamily="18" charset="0"/>
                  <a:ea typeface="Cambria" panose="02040503050406030204" pitchFamily="18" charset="0"/>
                  <a:cs typeface="Pattaya" panose="00000500000000000000" pitchFamily="2" charset="-34"/>
                </a:rPr>
                <a:t>Giã thóc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rot="12992479">
            <a:off x="3412006" y="3627457"/>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rot="10661859">
              <a:off x="3619904" y="4118971"/>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Giần sàng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9" name="Group 8">
            <a:extLst>
              <a:ext uri="{FF2B5EF4-FFF2-40B4-BE49-F238E27FC236}">
                <a16:creationId xmlns:a16="http://schemas.microsoft.com/office/drawing/2014/main" id="{DA3E012D-D794-4BB4-9649-52C448D7FCAC}"/>
              </a:ext>
            </a:extLst>
          </p:cNvPr>
          <p:cNvGrpSpPr/>
          <p:nvPr/>
        </p:nvGrpSpPr>
        <p:grpSpPr>
          <a:xfrm rot="8596936">
            <a:off x="5627283" y="3900539"/>
            <a:ext cx="3215640" cy="1737362"/>
            <a:chOff x="6452492" y="3596640"/>
            <a:chExt cx="3215640" cy="1737362"/>
          </a:xfrm>
        </p:grpSpPr>
        <p:pic>
          <p:nvPicPr>
            <p:cNvPr id="14" name="Picture 4" descr="Rompecabezas 5 Piezas De Diseño Redondeado Ilustración del Vector -  Ilustración de juego, emparejamiento: 203605420">
              <a:extLst>
                <a:ext uri="{FF2B5EF4-FFF2-40B4-BE49-F238E27FC236}">
                  <a16:creationId xmlns:a16="http://schemas.microsoft.com/office/drawing/2014/main" id="{B5983D21-B480-46CD-8B59-CBC62F80A02E}"/>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67750" b="88125" l="28625" r="71750">
                          <a14:foregroundMark x1="30250" y1="74250" x2="30250" y2="74250"/>
                          <a14:foregroundMark x1="28625" y1="81375" x2="28625" y2="81375"/>
                          <a14:foregroundMark x1="71750" y1="81750" x2="71750" y2="81750"/>
                          <a14:foregroundMark x1="49750" y1="88000" x2="49750" y2="88000"/>
                        </a14:backgroundRemoval>
                      </a14:imgEffect>
                    </a14:imgLayer>
                  </a14:imgProps>
                </a:ext>
                <a:ext uri="{28A0092B-C50C-407E-A947-70E740481C1C}">
                  <a14:useLocalDpi xmlns:a14="http://schemas.microsoft.com/office/drawing/2010/main" val="0"/>
                </a:ext>
              </a:extLst>
            </a:blip>
            <a:srcRect l="27334" t="65333" r="25778" b="9334"/>
            <a:stretch/>
          </p:blipFill>
          <p:spPr bwMode="auto">
            <a:xfrm rot="10800000">
              <a:off x="6452492" y="3596640"/>
              <a:ext cx="3215640" cy="17373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3A8ADC4-4CE5-4F32-A502-D49891FF069D}"/>
                </a:ext>
              </a:extLst>
            </p:cNvPr>
            <p:cNvSpPr txBox="1"/>
            <p:nvPr/>
          </p:nvSpPr>
          <p:spPr>
            <a:xfrm rot="11079929">
              <a:off x="6896990" y="4188321"/>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Lấy nước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pic>
        <p:nvPicPr>
          <p:cNvPr id="26626" name="Picture 2" descr="Độc đáo thổi cơm thi ở lễ hội làng Đăm">
            <a:extLst>
              <a:ext uri="{FF2B5EF4-FFF2-40B4-BE49-F238E27FC236}">
                <a16:creationId xmlns:a16="http://schemas.microsoft.com/office/drawing/2014/main" id="{3458BA50-E5CD-42AC-AF4C-32F8135968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0944" y="2028312"/>
            <a:ext cx="2603530" cy="2495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128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8" y="523076"/>
            <a:ext cx="9241972" cy="984885"/>
          </a:xfrm>
          <a:prstGeom prst="rect">
            <a:avLst/>
          </a:prstGeom>
          <a:noFill/>
        </p:spPr>
        <p:txBody>
          <a:bodyPr wrap="square" lIns="0" tIns="0" rIns="0" bIns="0" rtlCol="0">
            <a:spAutoFit/>
          </a:bodyPr>
          <a:lstStyle/>
          <a:p>
            <a:pPr lvl="0"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4.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Xếp những bức tranh thể hiện một số hoạt động trong cuộc thi nấu cơm vào nhóm thích hợp.</a:t>
            </a:r>
            <a:endParaRPr kumimoji="0" lang="vi-VN"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11B721F-C44E-4ADA-6F4D-0BF13FB50FF7}"/>
              </a:ext>
            </a:extLst>
          </p:cNvPr>
          <p:cNvSpPr/>
          <p:nvPr/>
        </p:nvSpPr>
        <p:spPr>
          <a:xfrm>
            <a:off x="2188029" y="2002971"/>
            <a:ext cx="2634342"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Chuẩn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nấu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cơm</a:t>
            </a:r>
            <a:endParaRPr lang="en-US" sz="2400"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A0ECA29C-0363-2FA3-359B-0CF3B81A71AC}"/>
              </a:ext>
            </a:extLst>
          </p:cNvPr>
          <p:cNvSpPr/>
          <p:nvPr/>
        </p:nvSpPr>
        <p:spPr>
          <a:xfrm>
            <a:off x="5486400" y="2057399"/>
            <a:ext cx="1752600"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Nấu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cơm</a:t>
            </a:r>
            <a:endParaRPr lang="en-US" sz="24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2116846E-9858-26A9-8C3C-2FE1367A6990}"/>
              </a:ext>
            </a:extLst>
          </p:cNvPr>
          <p:cNvSpPr/>
          <p:nvPr/>
        </p:nvSpPr>
        <p:spPr>
          <a:xfrm>
            <a:off x="8001000" y="2079171"/>
            <a:ext cx="3124200"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Chấm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giải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cuộc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a:t>
            </a:r>
            <a:endParaRPr lang="en-US" sz="2400"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D02D08F7-5C20-8F26-0B10-0F93C5DB5A6C}"/>
              </a:ext>
            </a:extLst>
          </p:cNvPr>
          <p:cNvPicPr>
            <a:picLocks noChangeAspect="1"/>
          </p:cNvPicPr>
          <p:nvPr/>
        </p:nvPicPr>
        <p:blipFill>
          <a:blip r:embed="rId3"/>
          <a:stretch>
            <a:fillRect/>
          </a:stretch>
        </p:blipFill>
        <p:spPr>
          <a:xfrm>
            <a:off x="1006248" y="3018064"/>
            <a:ext cx="10332895" cy="3001735"/>
          </a:xfrm>
          <a:prstGeom prst="rect">
            <a:avLst/>
          </a:prstGeom>
        </p:spPr>
      </p:pic>
      <p:cxnSp>
        <p:nvCxnSpPr>
          <p:cNvPr id="12" name="Straight Connector 11">
            <a:extLst>
              <a:ext uri="{FF2B5EF4-FFF2-40B4-BE49-F238E27FC236}">
                <a16:creationId xmlns:a16="http://schemas.microsoft.com/office/drawing/2014/main" id="{DBD265D1-8274-AD99-E587-99DCFADA3F90}"/>
              </a:ext>
            </a:extLst>
          </p:cNvPr>
          <p:cNvCxnSpPr>
            <a:stCxn id="2" idx="2"/>
          </p:cNvCxnSpPr>
          <p:nvPr/>
        </p:nvCxnSpPr>
        <p:spPr>
          <a:xfrm>
            <a:off x="3505200" y="2710543"/>
            <a:ext cx="1317171" cy="6749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D51E857-3B36-AB0A-DDDB-C0B456EE72E0}"/>
              </a:ext>
            </a:extLst>
          </p:cNvPr>
          <p:cNvCxnSpPr>
            <a:cxnSpLocks/>
          </p:cNvCxnSpPr>
          <p:nvPr/>
        </p:nvCxnSpPr>
        <p:spPr>
          <a:xfrm>
            <a:off x="4169228" y="2710543"/>
            <a:ext cx="4942115" cy="5442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92C46C-4142-6907-BC48-51C2D2FE886C}"/>
              </a:ext>
            </a:extLst>
          </p:cNvPr>
          <p:cNvCxnSpPr>
            <a:cxnSpLocks/>
          </p:cNvCxnSpPr>
          <p:nvPr/>
        </p:nvCxnSpPr>
        <p:spPr>
          <a:xfrm>
            <a:off x="6411685" y="2775858"/>
            <a:ext cx="1338944" cy="7728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C36557-BD38-7370-58DC-BF9D6AD0DEDB}"/>
              </a:ext>
            </a:extLst>
          </p:cNvPr>
          <p:cNvCxnSpPr>
            <a:cxnSpLocks/>
          </p:cNvCxnSpPr>
          <p:nvPr/>
        </p:nvCxnSpPr>
        <p:spPr>
          <a:xfrm flipH="1">
            <a:off x="3069771" y="2764972"/>
            <a:ext cx="6313714" cy="6966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666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1427232" y="716281"/>
            <a:ext cx="10110594" cy="3939540"/>
          </a:xfrm>
          <a:prstGeom prst="rect">
            <a:avLst/>
          </a:prstGeom>
          <a:noFill/>
        </p:spPr>
        <p:txBody>
          <a:bodyPr wrap="square" lIns="0" tIns="0" rIns="0" bIns="0" rtlCol="0">
            <a:spAutoFit/>
          </a:bodyPr>
          <a:lstStyle/>
          <a:p>
            <a:pPr lvl="0" algn="just"/>
            <a:r>
              <a:rPr lang="en-US" sz="3200" b="1" dirty="0">
                <a:solidFill>
                  <a:srgbClr val="002060"/>
                </a:solidFill>
                <a:latin typeface="Cambria" panose="02040503050406030204" pitchFamily="18" charset="0"/>
                <a:ea typeface="Cambria" panose="02040503050406030204" pitchFamily="18" charset="0"/>
                <a:cs typeface="Pattaya" panose="00000500000000000000" pitchFamily="2" charset="-34"/>
              </a:rPr>
              <a:t>5. </a:t>
            </a:r>
            <a:r>
              <a:rPr lang="vi-VN" sz="3200" b="1" dirty="0">
                <a:solidFill>
                  <a:srgbClr val="002060"/>
                </a:solidFill>
                <a:latin typeface="Cambria" panose="02040503050406030204" pitchFamily="18" charset="0"/>
                <a:ea typeface="Cambria" panose="02040503050406030204" pitchFamily="18" charset="0"/>
                <a:cs typeface="Pattaya" panose="00000500000000000000" pitchFamily="2" charset="-34"/>
              </a:rPr>
              <a:t>Theo em, tác giả muốn nói điều gì qua bài đọc? Chọn câu trả lời dưới đây hoặc nêu ý kiến của em.</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A. Ca ngợi nét đẹp truyền thống trong sinh hoạt văn hóa của người Việt Nam.</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B. Bộc lộ niềm tự hào về một nét đẹp văn hoá cổ truyền của dân tộc.</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C. Khơi dậy ý thức giữ gìn những giá trị văn hoá tốt đẹp của dân tộc.</a:t>
            </a:r>
            <a:endParaRPr kumimoji="0" lang="en-US" sz="4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71631" cy="12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2621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883EC3-73A1-4E2D-A428-64967579C85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0"/>
            <a:ext cx="8016240" cy="6883627"/>
          </a:xfrm>
          <a:prstGeom prst="rect">
            <a:avLst/>
          </a:prstGeom>
        </p:spPr>
      </p:pic>
      <p:sp>
        <p:nvSpPr>
          <p:cNvPr id="2" name="Rectangle: Rounded Corners 8">
            <a:extLst>
              <a:ext uri="{FF2B5EF4-FFF2-40B4-BE49-F238E27FC236}">
                <a16:creationId xmlns:a16="http://schemas.microsoft.com/office/drawing/2014/main" id="{8C2FFC50-7FCC-46CB-9F49-834DFC3F6200}"/>
              </a:ext>
            </a:extLst>
          </p:cNvPr>
          <p:cNvSpPr/>
          <p:nvPr/>
        </p:nvSpPr>
        <p:spPr>
          <a:xfrm>
            <a:off x="1894114" y="335279"/>
            <a:ext cx="10110613" cy="4574178"/>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custGeom>
                    <a:avLst/>
                    <a:gdLst>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0613" h="4574178" fill="none" extrusionOk="0">
                        <a:moveTo>
                          <a:pt x="0" y="1704932"/>
                        </a:moveTo>
                        <a:cubicBezTo>
                          <a:pt x="202088" y="892360"/>
                          <a:pt x="944759" y="-26202"/>
                          <a:pt x="2330374" y="0"/>
                        </a:cubicBezTo>
                        <a:cubicBezTo>
                          <a:pt x="4763518" y="179452"/>
                          <a:pt x="6029735" y="-769"/>
                          <a:pt x="7780238" y="0"/>
                        </a:cubicBezTo>
                        <a:cubicBezTo>
                          <a:pt x="8859253" y="-150898"/>
                          <a:pt x="10198197" y="1038176"/>
                          <a:pt x="10110613" y="1704932"/>
                        </a:cubicBezTo>
                        <a:cubicBezTo>
                          <a:pt x="10061294" y="2101477"/>
                          <a:pt x="10050155" y="2639870"/>
                          <a:pt x="10110613" y="2869245"/>
                        </a:cubicBezTo>
                        <a:cubicBezTo>
                          <a:pt x="9890294" y="3874212"/>
                          <a:pt x="9309407" y="4554881"/>
                          <a:pt x="7780238" y="4574178"/>
                        </a:cubicBezTo>
                        <a:cubicBezTo>
                          <a:pt x="6412497" y="4491951"/>
                          <a:pt x="4809057" y="4435923"/>
                          <a:pt x="2330374" y="4574178"/>
                        </a:cubicBezTo>
                        <a:cubicBezTo>
                          <a:pt x="976049" y="4500530"/>
                          <a:pt x="-145758" y="3759127"/>
                          <a:pt x="0" y="2869245"/>
                        </a:cubicBezTo>
                        <a:cubicBezTo>
                          <a:pt x="945" y="2496749"/>
                          <a:pt x="100109" y="2290858"/>
                          <a:pt x="0" y="1704932"/>
                        </a:cubicBezTo>
                        <a:close/>
                      </a:path>
                      <a:path w="10110613" h="4574178" stroke="0" extrusionOk="0">
                        <a:moveTo>
                          <a:pt x="0" y="1704932"/>
                        </a:moveTo>
                        <a:cubicBezTo>
                          <a:pt x="48378" y="878268"/>
                          <a:pt x="1199695" y="71612"/>
                          <a:pt x="2330374" y="0"/>
                        </a:cubicBezTo>
                        <a:cubicBezTo>
                          <a:pt x="3319136" y="111744"/>
                          <a:pt x="5135352" y="-35526"/>
                          <a:pt x="7780238" y="0"/>
                        </a:cubicBezTo>
                        <a:cubicBezTo>
                          <a:pt x="9155892" y="-233642"/>
                          <a:pt x="10034801" y="695732"/>
                          <a:pt x="10110613" y="1704932"/>
                        </a:cubicBezTo>
                        <a:cubicBezTo>
                          <a:pt x="10122793" y="2175574"/>
                          <a:pt x="9979768" y="2447747"/>
                          <a:pt x="10110613" y="2869245"/>
                        </a:cubicBezTo>
                        <a:cubicBezTo>
                          <a:pt x="10127951" y="3728280"/>
                          <a:pt x="8773247" y="4370390"/>
                          <a:pt x="7780238" y="4574178"/>
                        </a:cubicBezTo>
                        <a:cubicBezTo>
                          <a:pt x="7152157" y="4438747"/>
                          <a:pt x="3779849" y="4386436"/>
                          <a:pt x="2330374" y="4574178"/>
                        </a:cubicBezTo>
                        <a:cubicBezTo>
                          <a:pt x="934463" y="4501725"/>
                          <a:pt x="49384" y="3883626"/>
                          <a:pt x="0" y="2869245"/>
                        </a:cubicBezTo>
                        <a:cubicBezTo>
                          <a:pt x="126129" y="2394339"/>
                          <a:pt x="49285" y="2143821"/>
                          <a:pt x="0" y="1704932"/>
                        </a:cubicBezTo>
                        <a:close/>
                      </a:path>
                      <a:path w="10110613" h="4574178" fill="none" stroke="0" extrusionOk="0">
                        <a:moveTo>
                          <a:pt x="0" y="1704932"/>
                        </a:moveTo>
                        <a:cubicBezTo>
                          <a:pt x="68111" y="739023"/>
                          <a:pt x="1149679" y="-193527"/>
                          <a:pt x="2330374" y="0"/>
                        </a:cubicBezTo>
                        <a:cubicBezTo>
                          <a:pt x="4842294" y="139272"/>
                          <a:pt x="5947874" y="65772"/>
                          <a:pt x="7780238" y="0"/>
                        </a:cubicBezTo>
                        <a:cubicBezTo>
                          <a:pt x="9069135" y="-109229"/>
                          <a:pt x="10178366" y="874794"/>
                          <a:pt x="10110613" y="1704932"/>
                        </a:cubicBezTo>
                        <a:cubicBezTo>
                          <a:pt x="10092923" y="2118605"/>
                          <a:pt x="10029751" y="2658357"/>
                          <a:pt x="10110613" y="2869245"/>
                        </a:cubicBezTo>
                        <a:cubicBezTo>
                          <a:pt x="10013249" y="3945689"/>
                          <a:pt x="9158433" y="4460596"/>
                          <a:pt x="7780238" y="4574178"/>
                        </a:cubicBezTo>
                        <a:cubicBezTo>
                          <a:pt x="6325743" y="4382502"/>
                          <a:pt x="4908269" y="4452890"/>
                          <a:pt x="2330374" y="4574178"/>
                        </a:cubicBezTo>
                        <a:cubicBezTo>
                          <a:pt x="959955" y="4490861"/>
                          <a:pt x="-3500" y="3886502"/>
                          <a:pt x="0" y="2869245"/>
                        </a:cubicBezTo>
                        <a:cubicBezTo>
                          <a:pt x="-1546" y="2468057"/>
                          <a:pt x="53095" y="2246579"/>
                          <a:pt x="0" y="17049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EEF7EE-625D-47AC-9457-DB2E3BA2E1E4}"/>
              </a:ext>
            </a:extLst>
          </p:cNvPr>
          <p:cNvSpPr/>
          <p:nvPr/>
        </p:nvSpPr>
        <p:spPr>
          <a:xfrm>
            <a:off x="5593918" y="313509"/>
            <a:ext cx="2710999" cy="830997"/>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Nội dung</a:t>
            </a:r>
            <a:endParaRPr lang="en-US" sz="48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CB77D2F-382A-4EB4-AA3C-6CDB2635E6EF}"/>
              </a:ext>
            </a:extLst>
          </p:cNvPr>
          <p:cNvSpPr txBox="1"/>
          <p:nvPr/>
        </p:nvSpPr>
        <p:spPr>
          <a:xfrm>
            <a:off x="2449285" y="1217075"/>
            <a:ext cx="9188612" cy="3231654"/>
          </a:xfrm>
          <a:prstGeom prst="rect">
            <a:avLst/>
          </a:prstGeom>
          <a:noFill/>
        </p:spPr>
        <p:txBody>
          <a:bodyPr wrap="square" lIns="0" tIns="0" rIns="0" bIns="0" rtlCol="0">
            <a:spAutoFit/>
          </a:bodyPr>
          <a:lstStyle/>
          <a:p>
            <a:pPr algn="just"/>
            <a:r>
              <a:rPr lang="vi-VN" sz="3000" b="1" dirty="0">
                <a:solidFill>
                  <a:srgbClr val="002060"/>
                </a:solidFill>
                <a:latin typeface="Cambria" panose="02040503050406030204" pitchFamily="18" charset="0"/>
                <a:ea typeface="Cambria" panose="02040503050406030204" pitchFamily="18" charset="0"/>
                <a:cs typeface="Pattaya" panose="00000500000000000000" pitchFamily="2" charset="-34"/>
              </a:rPr>
              <a:t>Bài đọc giúp em hiểu rõ hơn về ý nghĩa của lễ hội ở mỗi vùng quê trên đất nước. Sự ra đời của mỗi lễ hội đều gắn với một sự kiện lịch sự nào đó trong quá khứ. Thông qua lễ hội, chúng ta hiểu quá khứ của dân tộc, kết nối được quá khứ với hiện tại.Vì vậy mỗi cá nhân cần có ý thức giữ gìn, bảo tồn phong tục tập quán tốt đẹp mà cha ông để lại.</a:t>
            </a:r>
          </a:p>
        </p:txBody>
      </p:sp>
    </p:spTree>
    <p:extLst>
      <p:ext uri="{BB962C8B-B14F-4D97-AF65-F5344CB8AC3E}">
        <p14:creationId xmlns:p14="http://schemas.microsoft.com/office/powerpoint/2010/main" val="3284520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0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0000">
                                          <p:cBhvr additive="base">
                                            <p:cTn id="14" dur="13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300" fill="hold"/>
                                            <p:tgtEl>
                                              <p:spTgt spid="4"/>
                                            </p:tgtEl>
                                            <p:attrNameLst>
                                              <p:attrName>ppt_x</p:attrName>
                                            </p:attrNameLst>
                                          </p:cBhvr>
                                          <p:tavLst>
                                            <p:tav tm="0">
                                              <p:val>
                                                <p:strVal val="#ppt_x"/>
                                              </p:val>
                                            </p:tav>
                                            <p:tav tm="100000">
                                              <p:val>
                                                <p:strVal val="#ppt_x"/>
                                              </p:val>
                                            </p:tav>
                                          </p:tavLst>
                                        </p:anim>
                                        <p:anim calcmode="lin" valueType="num">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11406" y="1097280"/>
            <a:ext cx="11441739" cy="5440680"/>
          </a:xfrm>
          <a:prstGeom prst="rect">
            <a:avLst/>
          </a:prstGeom>
        </p:spPr>
      </p:pic>
      <p:pic>
        <p:nvPicPr>
          <p:cNvPr id="4" name="Picture 3">
            <a:extLst>
              <a:ext uri="{FF2B5EF4-FFF2-40B4-BE49-F238E27FC236}">
                <a16:creationId xmlns:a16="http://schemas.microsoft.com/office/drawing/2014/main" id="{E418810C-EA90-9356-F1CD-79BA5527D725}"/>
              </a:ext>
            </a:extLst>
          </p:cNvPr>
          <p:cNvPicPr>
            <a:picLocks noChangeAspect="1"/>
          </p:cNvPicPr>
          <p:nvPr/>
        </p:nvPicPr>
        <p:blipFill>
          <a:blip r:embed="rId4"/>
          <a:stretch>
            <a:fillRect/>
          </a:stretch>
        </p:blipFill>
        <p:spPr>
          <a:xfrm>
            <a:off x="1364220" y="225459"/>
            <a:ext cx="9528874" cy="2139881"/>
          </a:xfrm>
          <a:prstGeom prst="rect">
            <a:avLst/>
          </a:prstGeom>
        </p:spPr>
      </p:pic>
    </p:spTree>
    <p:extLst>
      <p:ext uri="{BB962C8B-B14F-4D97-AF65-F5344CB8AC3E}">
        <p14:creationId xmlns:p14="http://schemas.microsoft.com/office/powerpoint/2010/main" val="2839470640"/>
      </p:ext>
    </p:extLst>
  </p:cSld>
  <p:clrMapOvr>
    <a:masterClrMapping/>
  </p:clrMapOvr>
  <p:transition spd="slow">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rotWithShape="1">
          <a:blip r:embed="rId2"/>
          <a:srcRect l="13913" t="16989" r="11848" b="9159"/>
          <a:stretch/>
        </p:blipFill>
        <p:spPr>
          <a:xfrm>
            <a:off x="-69815" y="0"/>
            <a:ext cx="12261816" cy="6858000"/>
          </a:xfrm>
          <a:prstGeom prst="rect">
            <a:avLst/>
          </a:prstGeom>
        </p:spPr>
      </p:pic>
      <p:sp>
        <p:nvSpPr>
          <p:cNvPr id="3" name="Rectangle: Rounded Corners 2">
            <a:extLst>
              <a:ext uri="{FF2B5EF4-FFF2-40B4-BE49-F238E27FC236}">
                <a16:creationId xmlns:a16="http://schemas.microsoft.com/office/drawing/2014/main" id="{5525ED0F-1280-42E7-90A0-199F8E750E5F}"/>
              </a:ext>
            </a:extLst>
          </p:cNvPr>
          <p:cNvSpPr/>
          <p:nvPr/>
        </p:nvSpPr>
        <p:spPr>
          <a:xfrm>
            <a:off x="7555500" y="2003584"/>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823857" y="3611880"/>
            <a:ext cx="6322423"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custGeom>
                    <a:avLst/>
                    <a:gdLst>
                      <a:gd name="connsiteX0" fmla="*/ 0 w 6322423"/>
                      <a:gd name="connsiteY0" fmla="*/ 863422 h 2316480"/>
                      <a:gd name="connsiteX1" fmla="*/ 863422 w 6322423"/>
                      <a:gd name="connsiteY1" fmla="*/ 0 h 2316480"/>
                      <a:gd name="connsiteX2" fmla="*/ 5459001 w 6322423"/>
                      <a:gd name="connsiteY2" fmla="*/ 0 h 2316480"/>
                      <a:gd name="connsiteX3" fmla="*/ 6322423 w 6322423"/>
                      <a:gd name="connsiteY3" fmla="*/ 863422 h 2316480"/>
                      <a:gd name="connsiteX4" fmla="*/ 6322423 w 6322423"/>
                      <a:gd name="connsiteY4" fmla="*/ 1453058 h 2316480"/>
                      <a:gd name="connsiteX5" fmla="*/ 5459001 w 6322423"/>
                      <a:gd name="connsiteY5" fmla="*/ 2316480 h 2316480"/>
                      <a:gd name="connsiteX6" fmla="*/ 863422 w 6322423"/>
                      <a:gd name="connsiteY6" fmla="*/ 2316480 h 2316480"/>
                      <a:gd name="connsiteX7" fmla="*/ 0 w 6322423"/>
                      <a:gd name="connsiteY7" fmla="*/ 1453058 h 2316480"/>
                      <a:gd name="connsiteX8" fmla="*/ 0 w 6322423"/>
                      <a:gd name="connsiteY8" fmla="*/ 863422 h 23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2423" h="2316480" fill="none" extrusionOk="0">
                        <a:moveTo>
                          <a:pt x="0" y="863422"/>
                        </a:moveTo>
                        <a:cubicBezTo>
                          <a:pt x="13745" y="396751"/>
                          <a:pt x="335737" y="-14857"/>
                          <a:pt x="863422" y="0"/>
                        </a:cubicBezTo>
                        <a:cubicBezTo>
                          <a:pt x="1757769" y="109595"/>
                          <a:pt x="4321563" y="16756"/>
                          <a:pt x="5459001" y="0"/>
                        </a:cubicBezTo>
                        <a:cubicBezTo>
                          <a:pt x="5867264" y="-56739"/>
                          <a:pt x="6332038" y="422317"/>
                          <a:pt x="6322423" y="863422"/>
                        </a:cubicBezTo>
                        <a:cubicBezTo>
                          <a:pt x="6340693" y="1156981"/>
                          <a:pt x="6291192" y="1189328"/>
                          <a:pt x="6322423" y="1453058"/>
                        </a:cubicBezTo>
                        <a:cubicBezTo>
                          <a:pt x="6279492" y="1944615"/>
                          <a:pt x="5953428" y="2314717"/>
                          <a:pt x="5459001" y="2316480"/>
                        </a:cubicBezTo>
                        <a:cubicBezTo>
                          <a:pt x="3331978" y="2180279"/>
                          <a:pt x="1540899" y="2241704"/>
                          <a:pt x="863422" y="2316480"/>
                        </a:cubicBezTo>
                        <a:cubicBezTo>
                          <a:pt x="366015" y="2288221"/>
                          <a:pt x="-25150" y="1919249"/>
                          <a:pt x="0" y="1453058"/>
                        </a:cubicBezTo>
                        <a:cubicBezTo>
                          <a:pt x="25626" y="1350057"/>
                          <a:pt x="-28870" y="1028181"/>
                          <a:pt x="0" y="863422"/>
                        </a:cubicBezTo>
                        <a:close/>
                      </a:path>
                      <a:path w="6322423" h="2316480" stroke="0" extrusionOk="0">
                        <a:moveTo>
                          <a:pt x="0" y="863422"/>
                        </a:moveTo>
                        <a:cubicBezTo>
                          <a:pt x="-34574" y="308966"/>
                          <a:pt x="419817" y="-44382"/>
                          <a:pt x="863422" y="0"/>
                        </a:cubicBezTo>
                        <a:cubicBezTo>
                          <a:pt x="1358943" y="47539"/>
                          <a:pt x="4046464" y="42437"/>
                          <a:pt x="5459001" y="0"/>
                        </a:cubicBezTo>
                        <a:cubicBezTo>
                          <a:pt x="5961544" y="-13611"/>
                          <a:pt x="6351979" y="339118"/>
                          <a:pt x="6322423" y="863422"/>
                        </a:cubicBezTo>
                        <a:cubicBezTo>
                          <a:pt x="6276292" y="970409"/>
                          <a:pt x="6310435" y="1298633"/>
                          <a:pt x="6322423" y="1453058"/>
                        </a:cubicBezTo>
                        <a:cubicBezTo>
                          <a:pt x="6333943" y="1964249"/>
                          <a:pt x="5889263" y="2267177"/>
                          <a:pt x="5459001" y="2316480"/>
                        </a:cubicBezTo>
                        <a:cubicBezTo>
                          <a:pt x="4742854" y="2290126"/>
                          <a:pt x="2859024" y="2197624"/>
                          <a:pt x="863422" y="2316480"/>
                        </a:cubicBezTo>
                        <a:cubicBezTo>
                          <a:pt x="331177" y="2261740"/>
                          <a:pt x="16698" y="1950156"/>
                          <a:pt x="0" y="1453058"/>
                        </a:cubicBezTo>
                        <a:cubicBezTo>
                          <a:pt x="-37450" y="1229165"/>
                          <a:pt x="34021" y="961486"/>
                          <a:pt x="0" y="8634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70873" y="3829060"/>
            <a:ext cx="6339078" cy="2531462"/>
          </a:xfrm>
          <a:prstGeom prst="rect">
            <a:avLst/>
          </a:prstGeom>
          <a:noFill/>
        </p:spPr>
        <p:txBody>
          <a:bodyPr wrap="square" lIns="0" tIns="0" rIns="0" bIns="0" rtlCol="0">
            <a:spAutoFit/>
          </a:bodyPr>
          <a:lstStyle/>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Đọc toàn bài với giọng kể linh hoạt.</a:t>
            </a:r>
          </a:p>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 Đoạn 2: giọng dồn dập, náo nức.</a:t>
            </a:r>
          </a:p>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 Đoạn 3: giọng khoan thai.</a:t>
            </a:r>
          </a:p>
          <a:p>
            <a:pPr algn="just" fontAlgn="auto">
              <a:lnSpc>
                <a:spcPct val="150000"/>
              </a:lnSpc>
              <a:defRPr/>
            </a:pPr>
            <a:endParaRPr lang="zh-CN" altLang="en-US" sz="2800" b="1" dirty="0">
              <a:solidFill>
                <a:srgbClr val="0070C0"/>
              </a:solidFill>
              <a:latin typeface="Cambria" panose="02040503050406030204" pitchFamily="18" charset="0"/>
              <a:ea typeface="字魂189号-星岩乐黑体" panose="00000500000000000000" charset="-122"/>
              <a:cs typeface="Pattaya" panose="00000500000000000000" pitchFamily="2" charset="-34"/>
              <a:sym typeface="+mn-lt"/>
            </a:endParaRPr>
          </a:p>
        </p:txBody>
      </p:sp>
    </p:spTree>
    <p:extLst>
      <p:ext uri="{BB962C8B-B14F-4D97-AF65-F5344CB8AC3E}">
        <p14:creationId xmlns:p14="http://schemas.microsoft.com/office/powerpoint/2010/main" val="2304072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8C0DE-D64B-4257-85B6-ECADCA4BC87D}"/>
              </a:ext>
            </a:extLst>
          </p:cNvPr>
          <p:cNvSpPr/>
          <p:nvPr/>
        </p:nvSpPr>
        <p:spPr>
          <a:xfrm>
            <a:off x="1899104" y="43213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25BE5180-4B3C-462A-820D-301E5C29DC55}"/>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id="{230B2DD1-BFEC-49C4-85F6-DE6DF85F085D}"/>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91499086-203B-4527-9BB9-FD94D5AF58C8}"/>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6" name="TextBox 5">
            <a:extLst>
              <a:ext uri="{FF2B5EF4-FFF2-40B4-BE49-F238E27FC236}">
                <a16:creationId xmlns:a16="http://schemas.microsoft.com/office/drawing/2014/main" id="{773E4257-74F8-444A-8F07-58CBC074EC1D}"/>
              </a:ext>
            </a:extLst>
          </p:cNvPr>
          <p:cNvSpPr txBox="1"/>
          <p:nvPr/>
        </p:nvSpPr>
        <p:spPr>
          <a:xfrm>
            <a:off x="1675024" y="158451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grpSp>
        <p:nvGrpSpPr>
          <p:cNvPr id="40" name="Group 39">
            <a:extLst>
              <a:ext uri="{FF2B5EF4-FFF2-40B4-BE49-F238E27FC236}">
                <a16:creationId xmlns:a16="http://schemas.microsoft.com/office/drawing/2014/main" id="{B141176C-D109-4633-9384-2440866BB61D}"/>
              </a:ext>
            </a:extLst>
          </p:cNvPr>
          <p:cNvGrpSpPr/>
          <p:nvPr/>
        </p:nvGrpSpPr>
        <p:grpSpPr>
          <a:xfrm>
            <a:off x="5530911" y="1654424"/>
            <a:ext cx="5984803" cy="4665901"/>
            <a:chOff x="5530911" y="1654424"/>
            <a:chExt cx="5984803" cy="4665901"/>
          </a:xfrm>
        </p:grpSpPr>
        <p:sp>
          <p:nvSpPr>
            <p:cNvPr id="8" name="TextBox 7">
              <a:extLst>
                <a:ext uri="{FF2B5EF4-FFF2-40B4-BE49-F238E27FC236}">
                  <a16:creationId xmlns:a16="http://schemas.microsoft.com/office/drawing/2014/main" id="{66585243-70C5-446A-9760-0117763E430B}"/>
                </a:ext>
              </a:extLst>
            </p:cNvPr>
            <p:cNvSpPr txBox="1"/>
            <p:nvPr/>
          </p:nvSpPr>
          <p:spPr>
            <a:xfrm>
              <a:off x="5530911" y="165442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0172000F-6DD3-448E-AD68-B76FFA3876DB}"/>
                </a:ext>
              </a:extLst>
            </p:cNvPr>
            <p:cNvSpPr txBox="1"/>
            <p:nvPr/>
          </p:nvSpPr>
          <p:spPr>
            <a:xfrm>
              <a:off x="8197910" y="168715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461D76B8-2981-4A96-A99F-EACBC5893634}"/>
                </a:ext>
              </a:extLst>
            </p:cNvPr>
            <p:cNvSpPr txBox="1"/>
            <p:nvPr/>
          </p:nvSpPr>
          <p:spPr>
            <a:xfrm>
              <a:off x="9569510" y="1654424"/>
              <a:ext cx="1946204"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Rất 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9" name="Group 38">
              <a:extLst>
                <a:ext uri="{FF2B5EF4-FFF2-40B4-BE49-F238E27FC236}">
                  <a16:creationId xmlns:a16="http://schemas.microsoft.com/office/drawing/2014/main" id="{37E059F7-E34F-406B-8827-683F0E3C6F2F}"/>
                </a:ext>
              </a:extLst>
            </p:cNvPr>
            <p:cNvGrpSpPr/>
            <p:nvPr/>
          </p:nvGrpSpPr>
          <p:grpSpPr>
            <a:xfrm>
              <a:off x="5867400" y="1885571"/>
              <a:ext cx="1604010" cy="1727395"/>
              <a:chOff x="5867400" y="1885571"/>
              <a:chExt cx="1604010" cy="1727395"/>
            </a:xfrm>
          </p:grpSpPr>
          <p:pic>
            <p:nvPicPr>
              <p:cNvPr id="2050" name="Picture 2" descr="Cartoon dandelion Images, Stock Photos &amp;amp; Vectors | Shutterstock">
                <a:extLst>
                  <a:ext uri="{FF2B5EF4-FFF2-40B4-BE49-F238E27FC236}">
                    <a16:creationId xmlns:a16="http://schemas.microsoft.com/office/drawing/2014/main" id="{3190A933-8136-4202-ABCC-5972413201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C79DCBD6-42B4-4A0A-82E5-833F2F18788E}"/>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AA8C21B8-5AA0-4BEF-BBD5-BEF8187EFC85}"/>
                </a:ext>
              </a:extLst>
            </p:cNvPr>
            <p:cNvGrpSpPr/>
            <p:nvPr/>
          </p:nvGrpSpPr>
          <p:grpSpPr>
            <a:xfrm>
              <a:off x="7965500" y="1885571"/>
              <a:ext cx="1604010" cy="1727395"/>
              <a:chOff x="5867400" y="1885571"/>
              <a:chExt cx="1604010" cy="1727395"/>
            </a:xfrm>
          </p:grpSpPr>
          <p:pic>
            <p:nvPicPr>
              <p:cNvPr id="42" name="Picture 2" descr="Cartoon dandelion Images, Stock Photos &amp;amp; Vectors | Shutterstock">
                <a:extLst>
                  <a:ext uri="{FF2B5EF4-FFF2-40B4-BE49-F238E27FC236}">
                    <a16:creationId xmlns:a16="http://schemas.microsoft.com/office/drawing/2014/main" id="{1535E43C-A3E5-4E78-8AD0-D637FC6141D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5B5DA49-9384-4807-826C-3ADCDA198387}"/>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8BDFD424-B71C-44A5-B90A-FBDC3448DC58}"/>
                </a:ext>
              </a:extLst>
            </p:cNvPr>
            <p:cNvGrpSpPr/>
            <p:nvPr/>
          </p:nvGrpSpPr>
          <p:grpSpPr>
            <a:xfrm>
              <a:off x="9691431" y="1885571"/>
              <a:ext cx="1604010" cy="1727395"/>
              <a:chOff x="5867400" y="1885571"/>
              <a:chExt cx="1604010" cy="1727395"/>
            </a:xfrm>
          </p:grpSpPr>
          <p:pic>
            <p:nvPicPr>
              <p:cNvPr id="45" name="Picture 2" descr="Cartoon dandelion Images, Stock Photos &amp;amp; Vectors | Shutterstock">
                <a:extLst>
                  <a:ext uri="{FF2B5EF4-FFF2-40B4-BE49-F238E27FC236}">
                    <a16:creationId xmlns:a16="http://schemas.microsoft.com/office/drawing/2014/main" id="{41562534-4F0C-4BE0-A4BD-E960D8DFFD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55B05B2-B2EB-4A72-AF98-EA24FF2B0850}"/>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7" name="Group 46">
              <a:extLst>
                <a:ext uri="{FF2B5EF4-FFF2-40B4-BE49-F238E27FC236}">
                  <a16:creationId xmlns:a16="http://schemas.microsoft.com/office/drawing/2014/main" id="{5ABF51B8-F19B-4B42-BE63-487B1853021C}"/>
                </a:ext>
              </a:extLst>
            </p:cNvPr>
            <p:cNvGrpSpPr/>
            <p:nvPr/>
          </p:nvGrpSpPr>
          <p:grpSpPr>
            <a:xfrm>
              <a:off x="5867400" y="3202967"/>
              <a:ext cx="1604010" cy="1727395"/>
              <a:chOff x="5867400" y="1885571"/>
              <a:chExt cx="1604010" cy="1727395"/>
            </a:xfrm>
          </p:grpSpPr>
          <p:pic>
            <p:nvPicPr>
              <p:cNvPr id="48" name="Picture 2" descr="Cartoon dandelion Images, Stock Photos &amp;amp; Vectors | Shutterstock">
                <a:extLst>
                  <a:ext uri="{FF2B5EF4-FFF2-40B4-BE49-F238E27FC236}">
                    <a16:creationId xmlns:a16="http://schemas.microsoft.com/office/drawing/2014/main" id="{68B96430-5D20-43C3-9C71-D7AAEEAFB0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BCBA76A-0DAD-411E-96D7-9E1F6B0CFFCB}"/>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0" name="Group 49">
              <a:extLst>
                <a:ext uri="{FF2B5EF4-FFF2-40B4-BE49-F238E27FC236}">
                  <a16:creationId xmlns:a16="http://schemas.microsoft.com/office/drawing/2014/main" id="{B2339B64-3C02-4692-803B-C239D07D30B9}"/>
                </a:ext>
              </a:extLst>
            </p:cNvPr>
            <p:cNvGrpSpPr/>
            <p:nvPr/>
          </p:nvGrpSpPr>
          <p:grpSpPr>
            <a:xfrm>
              <a:off x="7965500" y="3202967"/>
              <a:ext cx="1604010" cy="1727395"/>
              <a:chOff x="5867400" y="1885571"/>
              <a:chExt cx="1604010" cy="1727395"/>
            </a:xfrm>
          </p:grpSpPr>
          <p:pic>
            <p:nvPicPr>
              <p:cNvPr id="51" name="Picture 2" descr="Cartoon dandelion Images, Stock Photos &amp;amp; Vectors | Shutterstock">
                <a:extLst>
                  <a:ext uri="{FF2B5EF4-FFF2-40B4-BE49-F238E27FC236}">
                    <a16:creationId xmlns:a16="http://schemas.microsoft.com/office/drawing/2014/main" id="{C9C01C90-18E1-4833-9C33-45D82F237B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78E6277-B9A0-4DC1-A350-6124D3D03FC4}"/>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6A7433DA-C8D6-4049-B362-D62F3B86F2D5}"/>
                </a:ext>
              </a:extLst>
            </p:cNvPr>
            <p:cNvGrpSpPr/>
            <p:nvPr/>
          </p:nvGrpSpPr>
          <p:grpSpPr>
            <a:xfrm>
              <a:off x="9691431" y="3202967"/>
              <a:ext cx="1604010" cy="1727395"/>
              <a:chOff x="5867400" y="1885571"/>
              <a:chExt cx="1604010" cy="1727395"/>
            </a:xfrm>
          </p:grpSpPr>
          <p:pic>
            <p:nvPicPr>
              <p:cNvPr id="54" name="Picture 2" descr="Cartoon dandelion Images, Stock Photos &amp;amp; Vectors | Shutterstock">
                <a:extLst>
                  <a:ext uri="{FF2B5EF4-FFF2-40B4-BE49-F238E27FC236}">
                    <a16:creationId xmlns:a16="http://schemas.microsoft.com/office/drawing/2014/main" id="{57C280C6-6A8C-4A12-B2C7-5B5C97E780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17F6E6D8-3E1D-4E00-BD77-2E00CCA0B0E8}"/>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FB1836F7-7AFC-4406-8BFE-3C73090A602F}"/>
                </a:ext>
              </a:extLst>
            </p:cNvPr>
            <p:cNvGrpSpPr/>
            <p:nvPr/>
          </p:nvGrpSpPr>
          <p:grpSpPr>
            <a:xfrm>
              <a:off x="5873799" y="4592930"/>
              <a:ext cx="1604010" cy="1727395"/>
              <a:chOff x="5867400" y="1885571"/>
              <a:chExt cx="1604010" cy="1727395"/>
            </a:xfrm>
          </p:grpSpPr>
          <p:pic>
            <p:nvPicPr>
              <p:cNvPr id="57" name="Picture 2" descr="Cartoon dandelion Images, Stock Photos &amp;amp; Vectors | Shutterstock">
                <a:extLst>
                  <a:ext uri="{FF2B5EF4-FFF2-40B4-BE49-F238E27FC236}">
                    <a16:creationId xmlns:a16="http://schemas.microsoft.com/office/drawing/2014/main" id="{1C9930E1-3F17-4E82-B4BB-2EFE085E74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57F8EF86-76E3-4FE8-9BB3-A4F667B1AF93}"/>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9" name="Group 58">
              <a:extLst>
                <a:ext uri="{FF2B5EF4-FFF2-40B4-BE49-F238E27FC236}">
                  <a16:creationId xmlns:a16="http://schemas.microsoft.com/office/drawing/2014/main" id="{33A40353-D11B-4C05-AB3F-3C4AC24F00AC}"/>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id="{76BE08C6-A5FF-419C-8DF8-1217E41F88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3FE66F01-3947-4F25-B8BD-93714773BC5C}"/>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62" name="Group 61">
              <a:extLst>
                <a:ext uri="{FF2B5EF4-FFF2-40B4-BE49-F238E27FC236}">
                  <a16:creationId xmlns:a16="http://schemas.microsoft.com/office/drawing/2014/main" id="{1AB39F0A-1C6E-4767-BA49-B8F5DF0932BF}"/>
                </a:ext>
              </a:extLst>
            </p:cNvPr>
            <p:cNvGrpSpPr/>
            <p:nvPr/>
          </p:nvGrpSpPr>
          <p:grpSpPr>
            <a:xfrm>
              <a:off x="9697830" y="4592930"/>
              <a:ext cx="1604010" cy="1727395"/>
              <a:chOff x="5867400" y="1885571"/>
              <a:chExt cx="1604010" cy="1727395"/>
            </a:xfrm>
          </p:grpSpPr>
          <p:pic>
            <p:nvPicPr>
              <p:cNvPr id="63" name="Picture 2" descr="Cartoon dandelion Images, Stock Photos &amp;amp; Vectors | Shutterstock">
                <a:extLst>
                  <a:ext uri="{FF2B5EF4-FFF2-40B4-BE49-F238E27FC236}">
                    <a16:creationId xmlns:a16="http://schemas.microsoft.com/office/drawing/2014/main" id="{E02153EC-720E-4001-A5E8-8B7730346A9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A62D189B-4036-43F1-8A86-5035F8465E39}"/>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28451268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556260" y="722710"/>
            <a:ext cx="11079480" cy="4893647"/>
          </a:xfrm>
          <a:prstGeom prst="rect">
            <a:avLst/>
          </a:prstGeom>
        </p:spPr>
        <p:txBody>
          <a:bodyPr wrap="square">
            <a:spAutoFit/>
          </a:bodyPr>
          <a:lstStyle/>
          <a:p>
            <a:pPr algn="ctr"/>
            <a:r>
              <a:rPr lang="vi-VN" sz="3600" b="1" dirty="0">
                <a:solidFill>
                  <a:schemeClr val="accent4"/>
                </a:solidFill>
                <a:latin typeface="#9Slide06 SVNBlow Brush" charset="0"/>
              </a:rPr>
              <a:t>HỘI THỔI CƠM THI Ở ĐỒNG VÂN</a:t>
            </a:r>
            <a:endParaRPr lang="vi-VN" sz="3600" dirty="0">
              <a:solidFill>
                <a:schemeClr val="accent4"/>
              </a:solidFill>
              <a:latin typeface="#9Slide06 SVNBlow Brush" charset="0"/>
            </a:endParaRPr>
          </a:p>
          <a:p>
            <a:pPr algn="just"/>
            <a:r>
              <a:rPr lang="vi-VN" sz="2400" dirty="0">
                <a:solidFill>
                  <a:srgbClr val="000000"/>
                </a:solidFill>
                <a:latin typeface="OpenSans"/>
              </a:rPr>
              <a:t>      </a:t>
            </a:r>
          </a:p>
          <a:p>
            <a:pPr algn="just"/>
            <a:r>
              <a:rPr lang="vi-VN" sz="2800" dirty="0">
                <a:solidFill>
                  <a:srgbClr val="000000"/>
                </a:solidFill>
                <a:ea typeface="AvantGarde" panose="00000400000000000000" pitchFamily="2" charset="0"/>
                <a:cs typeface="AvantGarde" panose="00000400000000000000" pitchFamily="2" charset="0"/>
              </a:rPr>
              <a:t>    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5" name="Picture 6" descr="Colorful numbers with clouds Container sticker - TenStickers">
            <a:extLst>
              <a:ext uri="{FF2B5EF4-FFF2-40B4-BE49-F238E27FC236}">
                <a16:creationId xmlns:a16="http://schemas.microsoft.com/office/drawing/2014/main" id="{CF04F008-759B-4934-9539-2F3F452E342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556260" y="1637567"/>
            <a:ext cx="577775" cy="50275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E05C7104-909D-4906-9EAA-F3420DBBAD63}"/>
              </a:ext>
            </a:extLst>
          </p:cNvPr>
          <p:cNvCxnSpPr>
            <a:cxnSpLocks/>
          </p:cNvCxnSpPr>
          <p:nvPr/>
        </p:nvCxnSpPr>
        <p:spPr>
          <a:xfrm flipH="1">
            <a:off x="4724400" y="2544216"/>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C230E58-651B-465D-A9EF-AD162E55D011}"/>
              </a:ext>
            </a:extLst>
          </p:cNvPr>
          <p:cNvCxnSpPr>
            <a:cxnSpLocks/>
          </p:cNvCxnSpPr>
          <p:nvPr/>
        </p:nvCxnSpPr>
        <p:spPr>
          <a:xfrm flipH="1">
            <a:off x="11513820" y="3429000"/>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5D2A5944-2D7A-4A99-9172-E12E31EBE4F5}"/>
              </a:ext>
            </a:extLst>
          </p:cNvPr>
          <p:cNvCxnSpPr>
            <a:cxnSpLocks/>
          </p:cNvCxnSpPr>
          <p:nvPr/>
        </p:nvCxnSpPr>
        <p:spPr>
          <a:xfrm flipH="1">
            <a:off x="5029200" y="2125078"/>
            <a:ext cx="10820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39899D47-C9FD-4C81-BA85-FB9A00B0AE39}"/>
              </a:ext>
            </a:extLst>
          </p:cNvPr>
          <p:cNvCxnSpPr>
            <a:cxnSpLocks/>
          </p:cNvCxnSpPr>
          <p:nvPr/>
        </p:nvCxnSpPr>
        <p:spPr>
          <a:xfrm flipH="1">
            <a:off x="4488180" y="2498496"/>
            <a:ext cx="24155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9DDA8E6E-B081-43F6-BB8C-216F6E9D8782}"/>
              </a:ext>
            </a:extLst>
          </p:cNvPr>
          <p:cNvCxnSpPr>
            <a:cxnSpLocks/>
          </p:cNvCxnSpPr>
          <p:nvPr/>
        </p:nvCxnSpPr>
        <p:spPr>
          <a:xfrm flipH="1">
            <a:off x="7094220" y="2497632"/>
            <a:ext cx="18821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86ED79AC-1F57-4183-A883-2A17451C8A05}"/>
              </a:ext>
            </a:extLst>
          </p:cNvPr>
          <p:cNvCxnSpPr>
            <a:cxnSpLocks/>
          </p:cNvCxnSpPr>
          <p:nvPr/>
        </p:nvCxnSpPr>
        <p:spPr>
          <a:xfrm flipH="1">
            <a:off x="1653540" y="2925216"/>
            <a:ext cx="3070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41BF6F1A-C698-45FD-9495-0F8DC0C062B6}"/>
              </a:ext>
            </a:extLst>
          </p:cNvPr>
          <p:cNvCxnSpPr>
            <a:cxnSpLocks/>
          </p:cNvCxnSpPr>
          <p:nvPr/>
        </p:nvCxnSpPr>
        <p:spPr>
          <a:xfrm flipH="1">
            <a:off x="1684020" y="3367176"/>
            <a:ext cx="1165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AD65C2B7-6085-4B38-950C-8D9F22149348}"/>
              </a:ext>
            </a:extLst>
          </p:cNvPr>
          <p:cNvCxnSpPr>
            <a:cxnSpLocks/>
          </p:cNvCxnSpPr>
          <p:nvPr/>
        </p:nvCxnSpPr>
        <p:spPr>
          <a:xfrm flipH="1">
            <a:off x="3070860" y="3382416"/>
            <a:ext cx="14325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5CC02B2C-C1EF-4EF9-926D-3DA1517AD091}"/>
              </a:ext>
            </a:extLst>
          </p:cNvPr>
          <p:cNvCxnSpPr>
            <a:cxnSpLocks/>
          </p:cNvCxnSpPr>
          <p:nvPr/>
        </p:nvCxnSpPr>
        <p:spPr>
          <a:xfrm flipH="1">
            <a:off x="4861560" y="3382416"/>
            <a:ext cx="1600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D9646BF5-1758-48C9-8361-923142A8CE09}"/>
              </a:ext>
            </a:extLst>
          </p:cNvPr>
          <p:cNvCxnSpPr>
            <a:cxnSpLocks/>
          </p:cNvCxnSpPr>
          <p:nvPr/>
        </p:nvCxnSpPr>
        <p:spPr>
          <a:xfrm flipH="1">
            <a:off x="8740140" y="3810000"/>
            <a:ext cx="8763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B0D2230-19E5-4282-8AC7-9415A0B65DDA}"/>
              </a:ext>
            </a:extLst>
          </p:cNvPr>
          <p:cNvCxnSpPr>
            <a:cxnSpLocks/>
          </p:cNvCxnSpPr>
          <p:nvPr/>
        </p:nvCxnSpPr>
        <p:spPr>
          <a:xfrm flipH="1">
            <a:off x="3188970" y="4251960"/>
            <a:ext cx="153543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9EE23510-8F8D-4196-867F-9DAE1BE76D2D}"/>
              </a:ext>
            </a:extLst>
          </p:cNvPr>
          <p:cNvCxnSpPr>
            <a:cxnSpLocks/>
          </p:cNvCxnSpPr>
          <p:nvPr/>
        </p:nvCxnSpPr>
        <p:spPr>
          <a:xfrm flipH="1">
            <a:off x="10991850" y="4251960"/>
            <a:ext cx="59055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20D8BDBC-2CFE-4837-837F-EBA203BB4325}"/>
              </a:ext>
            </a:extLst>
          </p:cNvPr>
          <p:cNvCxnSpPr>
            <a:cxnSpLocks/>
          </p:cNvCxnSpPr>
          <p:nvPr/>
        </p:nvCxnSpPr>
        <p:spPr>
          <a:xfrm flipH="1">
            <a:off x="636270" y="4678680"/>
            <a:ext cx="243459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D8E276A5-30DB-46AF-82D7-2D088F8827E4}"/>
              </a:ext>
            </a:extLst>
          </p:cNvPr>
          <p:cNvCxnSpPr>
            <a:cxnSpLocks/>
          </p:cNvCxnSpPr>
          <p:nvPr/>
        </p:nvCxnSpPr>
        <p:spPr>
          <a:xfrm flipH="1">
            <a:off x="6663690" y="5090160"/>
            <a:ext cx="124587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25672A49-F0ED-4C77-92D0-A167597BE9A7}"/>
              </a:ext>
            </a:extLst>
          </p:cNvPr>
          <p:cNvCxnSpPr>
            <a:cxnSpLocks/>
          </p:cNvCxnSpPr>
          <p:nvPr/>
        </p:nvCxnSpPr>
        <p:spPr>
          <a:xfrm flipH="1">
            <a:off x="8117205" y="5090160"/>
            <a:ext cx="1499235"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A017E5E1-8654-4A89-8679-A636462FD476}"/>
              </a:ext>
            </a:extLst>
          </p:cNvPr>
          <p:cNvCxnSpPr>
            <a:cxnSpLocks/>
          </p:cNvCxnSpPr>
          <p:nvPr/>
        </p:nvCxnSpPr>
        <p:spPr>
          <a:xfrm flipH="1">
            <a:off x="2161223" y="5532120"/>
            <a:ext cx="142017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6ACCC126-DB76-4896-A7B8-4BCE416E2735}"/>
              </a:ext>
            </a:extLst>
          </p:cNvPr>
          <p:cNvCxnSpPr>
            <a:cxnSpLocks/>
          </p:cNvCxnSpPr>
          <p:nvPr/>
        </p:nvCxnSpPr>
        <p:spPr>
          <a:xfrm flipH="1">
            <a:off x="5419726" y="5532120"/>
            <a:ext cx="139255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302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left)">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left)">
                                      <p:cBhvr>
                                        <p:cTn id="7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16565"/>
            <a:ext cx="12192000" cy="6883627"/>
          </a:xfrm>
          <a:prstGeom prst="rect">
            <a:avLst/>
          </a:prstGeom>
        </p:spPr>
      </p:pic>
      <p:sp>
        <p:nvSpPr>
          <p:cNvPr id="5" name="Rectangle: Rounded Corners 8">
            <a:extLst>
              <a:ext uri="{FF2B5EF4-FFF2-40B4-BE49-F238E27FC236}">
                <a16:creationId xmlns:a16="http://schemas.microsoft.com/office/drawing/2014/main" id="{91850990-88AD-48B7-800A-DEA331E55AD0}"/>
              </a:ext>
            </a:extLst>
          </p:cNvPr>
          <p:cNvSpPr/>
          <p:nvPr/>
        </p:nvSpPr>
        <p:spPr>
          <a:xfrm>
            <a:off x="4572000" y="365760"/>
            <a:ext cx="7432729" cy="394716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CCED66F-13E1-4DD6-8FF2-031E0CEAA056}"/>
              </a:ext>
            </a:extLst>
          </p:cNvPr>
          <p:cNvSpPr/>
          <p:nvPr/>
        </p:nvSpPr>
        <p:spPr>
          <a:xfrm>
            <a:off x="5687782" y="549026"/>
            <a:ext cx="5891356"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Đánh giá mục tiêu</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05E0B52-36E0-4F89-B3E9-2E1AAAE88A32}"/>
              </a:ext>
            </a:extLst>
          </p:cNvPr>
          <p:cNvSpPr txBox="1"/>
          <p:nvPr/>
        </p:nvSpPr>
        <p:spPr>
          <a:xfrm>
            <a:off x="5783579" y="1655622"/>
            <a:ext cx="5699760" cy="984885"/>
          </a:xfrm>
          <a:prstGeom prst="rect">
            <a:avLst/>
          </a:prstGeom>
          <a:noFill/>
        </p:spPr>
        <p:txBody>
          <a:bodyPr wrap="square" lIns="0" tIns="0" rIns="0" bIns="0" rtlCol="0">
            <a:spAutoFit/>
          </a:bodyPr>
          <a:lstStyle/>
          <a:p>
            <a:pPr marL="514350" indent="-514350" algn="just">
              <a:buAutoNum type="arabicParenR"/>
            </a:pP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vi-VN"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đúng, trôi chảy; đọc diễn cảm bài đọc.</a:t>
            </a:r>
            <a:endParaRPr lang="en-US"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8" name="TextBox 7">
            <a:extLst>
              <a:ext uri="{FF2B5EF4-FFF2-40B4-BE49-F238E27FC236}">
                <a16:creationId xmlns:a16="http://schemas.microsoft.com/office/drawing/2014/main" id="{B379A940-5A19-4619-BD9C-E6D151ABA2ED}"/>
              </a:ext>
            </a:extLst>
          </p:cNvPr>
          <p:cNvSpPr txBox="1"/>
          <p:nvPr/>
        </p:nvSpPr>
        <p:spPr>
          <a:xfrm>
            <a:off x="5783579" y="2817615"/>
            <a:ext cx="5699760" cy="984885"/>
          </a:xfrm>
          <a:prstGeom prst="rect">
            <a:avLst/>
          </a:prstGeom>
          <a:noFill/>
        </p:spPr>
        <p:txBody>
          <a:bodyPr wrap="square" lIns="0" tIns="0" rIns="0" bIns="0" rtlCol="0">
            <a:spAutoFit/>
          </a:bodyPr>
          <a:lstStyle/>
          <a:p>
            <a:pPr algn="just"/>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2)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Trình</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bày</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đ</a:t>
            </a:r>
            <a:r>
              <a:rPr lang="vi-VN"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ược</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nội</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dung, ý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nghĩa</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của</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câu</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chuyện</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a:t>
            </a:r>
            <a:endParaRPr lang="en-US"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endParaRPr>
          </a:p>
        </p:txBody>
      </p:sp>
      <p:pic>
        <p:nvPicPr>
          <p:cNvPr id="9" name="Picture 2" descr="Cartoon dandelion Images, Stock Photos &amp;amp; Vectors | Shutterstock">
            <a:extLst>
              <a:ext uri="{FF2B5EF4-FFF2-40B4-BE49-F238E27FC236}">
                <a16:creationId xmlns:a16="http://schemas.microsoft.com/office/drawing/2014/main" id="{E1FC40DF-35BA-4DC9-803A-5CA465747A6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365550" y="1163393"/>
            <a:ext cx="1604010" cy="1727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toon dandelion Images, Stock Photos &amp;amp; Vectors | Shutterstock">
            <a:extLst>
              <a:ext uri="{FF2B5EF4-FFF2-40B4-BE49-F238E27FC236}">
                <a16:creationId xmlns:a16="http://schemas.microsoft.com/office/drawing/2014/main" id="{607B1FA0-5DFC-4CBE-A980-FE5FF5C228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348905" y="2409634"/>
            <a:ext cx="1604010" cy="172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567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train with letters on it&#10;&#10;Description automatically generated">
            <a:extLst>
              <a:ext uri="{FF2B5EF4-FFF2-40B4-BE49-F238E27FC236}">
                <a16:creationId xmlns:a16="http://schemas.microsoft.com/office/drawing/2014/main" id="{FDF110BE-A307-E1E1-6A6C-6E5F177782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33" b="96837" l="1956" r="96985">
                        <a14:foregroundMark x1="15037" y1="21633" x2="33863" y2="17755"/>
                        <a14:foregroundMark x1="33863" y1="17755" x2="40016" y2="24898"/>
                        <a14:foregroundMark x1="40016" y1="24898" x2="40139" y2="24898"/>
                        <a14:foregroundMark x1="22127" y1="6633" x2="29625" y2="27041"/>
                        <a14:foregroundMark x1="26202" y1="8776" x2="31785" y2="15714"/>
                        <a14:foregroundMark x1="34760" y1="14694" x2="43562" y2="30816"/>
                        <a14:foregroundMark x1="39487" y1="17347" x2="41198" y2="22755"/>
                        <a14:foregroundMark x1="37444" y1="9982" x2="41402" y2="25408"/>
                        <a14:foregroundMark x1="12877" y1="36735" x2="12877" y2="79694"/>
                        <a14:foregroundMark x1="6887" y1="61939" x2="26610" y2="95204"/>
                        <a14:foregroundMark x1="1956" y1="94694" x2="1956" y2="94694"/>
                        <a14:foregroundMark x1="34760" y1="93673" x2="34760" y2="93673"/>
                        <a14:foregroundMark x1="47205" y1="97571" x2="48034" y2="97704"/>
                        <a14:foregroundMark x1="36267" y1="95816" x2="43677" y2="97005"/>
                        <a14:foregroundMark x1="65376" y1="97624" x2="70823" y2="96837"/>
                        <a14:foregroundMark x1="70823" y1="96837" x2="72290" y2="95204"/>
                        <a14:foregroundMark x1="90302" y1="94694" x2="92461" y2="69286"/>
                        <a14:foregroundMark x1="92461" y1="69286" x2="92258" y2="64592"/>
                        <a14:foregroundMark x1="91809" y1="32449" x2="93113" y2="36122"/>
                        <a14:foregroundMark x1="93113" y1="56020" x2="93113" y2="56020"/>
                        <a14:foregroundMark x1="93317" y1="66735" x2="93317" y2="66735"/>
                        <a14:foregroundMark x1="93765" y1="78061" x2="93765" y2="78061"/>
                        <a14:foregroundMark x1="96985" y1="94694" x2="96985" y2="94694"/>
                        <a14:foregroundMark x1="21027" y1="19490" x2="14059" y2="26633"/>
                        <a14:foregroundMark x1="14059" y1="26633" x2="12021" y2="38367"/>
                        <a14:foregroundMark x1="16748" y1="15714" x2="12673" y2="30918"/>
                        <a14:foregroundMark x1="12673" y1="30918" x2="12673" y2="34592"/>
                        <a14:foregroundMark x1="18670" y1="11214" x2="22779" y2="12041"/>
                        <a14:foregroundMark x1="18330" y1="11146" x2="18249" y2="11130"/>
                        <a14:foregroundMark x1="17881" y1="11056" x2="18245" y2="11129"/>
                        <a14:foregroundMark x1="17196" y1="10918" x2="17538" y2="10987"/>
                        <a14:foregroundMark x1="15689" y1="14184" x2="13529" y2="27041"/>
                        <a14:foregroundMark x1="13773" y1="20612" x2="12673" y2="33469"/>
                        <a14:foregroundMark x1="13529" y1="21633" x2="12469" y2="40510"/>
                        <a14:foregroundMark x1="31989" y1="22245" x2="36267" y2="32449"/>
                        <a14:foregroundMark x1="39283" y1="31837" x2="40791" y2="37245"/>
                        <a14:foregroundMark x1="39487" y1="12041" x2="42054" y2="20612"/>
                        <a14:foregroundMark x1="42502" y1="15714" x2="42502" y2="15714"/>
                        <a14:foregroundMark x1="42502" y1="14694" x2="44417" y2="22755"/>
                        <a14:backgroundMark x1="60717" y1="99592" x2="60717" y2="99592"/>
                        <a14:backgroundMark x1="69927" y1="99592" x2="40994" y2="99592"/>
                        <a14:backgroundMark x1="46577" y1="98469" x2="46577" y2="98469"/>
                        <a14:backgroundMark x1="47840" y1="98469" x2="51915" y2="98469"/>
                        <a14:backgroundMark x1="61573" y1="97959" x2="65444" y2="97347"/>
                        <a14:backgroundMark x1="33252" y1="5000" x2="32641" y2="1224"/>
                        <a14:backgroundMark x1="35615" y1="9898" x2="37327" y2="10408"/>
                        <a14:backgroundMark x1="31540" y1="32959" x2="33904" y2="34592"/>
                        <a14:backgroundMark x1="17604" y1="15204" x2="17848" y2="5510"/>
                        <a14:backgroundMark x1="18704" y1="13571" x2="17604" y2="7143"/>
                        <a14:backgroundMark x1="18460" y1="13571" x2="18460" y2="3367"/>
                        <a14:backgroundMark x1="36267" y1="6633" x2="38835" y2="8776"/>
                        <a14:backgroundMark x1="47433" y1="98469" x2="42706" y2="98469"/>
                      </a14:backgroundRemoval>
                    </a14:imgEffect>
                  </a14:imgLayer>
                </a14:imgProps>
              </a:ext>
              <a:ext uri="{28A0092B-C50C-407E-A947-70E740481C1C}">
                <a14:useLocalDpi xmlns:a14="http://schemas.microsoft.com/office/drawing/2010/main" val="0"/>
              </a:ext>
            </a:extLst>
          </a:blip>
          <a:stretch>
            <a:fillRect/>
          </a:stretch>
        </p:blipFill>
        <p:spPr>
          <a:xfrm>
            <a:off x="689783" y="2734705"/>
            <a:ext cx="10591006" cy="4229497"/>
          </a:xfrm>
          <a:prstGeom prst="rect">
            <a:avLst/>
          </a:prstGeom>
        </p:spPr>
      </p:pic>
      <p:pic>
        <p:nvPicPr>
          <p:cNvPr id="12" name="Am-thanh-xe-lua-chay-va-bam-coi-www_nhacchuongvui_com">
            <a:hlinkClick r:id="" action="ppaction://media"/>
            <a:extLst>
              <a:ext uri="{FF2B5EF4-FFF2-40B4-BE49-F238E27FC236}">
                <a16:creationId xmlns:a16="http://schemas.microsoft.com/office/drawing/2014/main" id="{DEC9A3FA-95DB-9855-35B8-FB579F5937AD}"/>
              </a:ext>
            </a:extLst>
          </p:cNvPr>
          <p:cNvPicPr>
            <a:picLocks noChangeAspect="1"/>
          </p:cNvPicPr>
          <p:nvPr>
            <a:audioFile r:link="rId1"/>
            <p:extLst>
              <p:ext uri="{DAA4B4D4-6D71-4841-9C94-3DE7FCFB9230}">
                <p14:media xmlns:p14="http://schemas.microsoft.com/office/powerpoint/2010/main" r:embed="rId2">
                  <p14:trim end="29531"/>
                </p14:media>
              </p:ext>
            </p:extLst>
          </p:nvPr>
        </p:nvPicPr>
        <p:blipFill>
          <a:blip r:embed="rId6"/>
          <a:stretch>
            <a:fillRect/>
          </a:stretch>
        </p:blipFill>
        <p:spPr>
          <a:xfrm>
            <a:off x="6051664" y="-1230086"/>
            <a:ext cx="609600" cy="609600"/>
          </a:xfrm>
          <a:prstGeom prst="rect">
            <a:avLst/>
          </a:prstGeom>
        </p:spPr>
      </p:pic>
      <p:pic>
        <p:nvPicPr>
          <p:cNvPr id="3" name="Picture 2" descr="A close up of a text&#10;&#10;Description automatically generated">
            <a:extLst>
              <a:ext uri="{FF2B5EF4-FFF2-40B4-BE49-F238E27FC236}">
                <a16:creationId xmlns:a16="http://schemas.microsoft.com/office/drawing/2014/main" id="{F9EF9B04-5CC2-F57E-4D69-BD4F4CF82D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6730" y="355161"/>
            <a:ext cx="9839797" cy="3426249"/>
          </a:xfrm>
          <a:prstGeom prst="rect">
            <a:avLst/>
          </a:prstGeom>
        </p:spPr>
      </p:pic>
    </p:spTree>
    <p:extLst>
      <p:ext uri="{BB962C8B-B14F-4D97-AF65-F5344CB8AC3E}">
        <p14:creationId xmlns:p14="http://schemas.microsoft.com/office/powerpoint/2010/main" val="24203680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83954">
            <a:off x="8507653" y="3038134"/>
            <a:ext cx="4198189" cy="4853397"/>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33873" y="-4971695"/>
            <a:ext cx="5272636" cy="5407832"/>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4437657" y="584402"/>
            <a:ext cx="7515209" cy="7299146"/>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2721127" y="6441573"/>
            <a:ext cx="7079115" cy="3167904"/>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687346" y="442135"/>
            <a:ext cx="8825940" cy="5780991"/>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9937612" y="-696412"/>
            <a:ext cx="3383873" cy="5088531"/>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6540468" y="5586037"/>
            <a:ext cx="6794290" cy="2063765"/>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8145012" y="3160691"/>
            <a:ext cx="2092805" cy="2154333"/>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6939192" y="3154255"/>
            <a:ext cx="1667615" cy="2877533"/>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4982678" y="4419759"/>
            <a:ext cx="2459591" cy="1441051"/>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7515729" y="4374648"/>
            <a:ext cx="1738871" cy="1835525"/>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85B42271-D60A-462F-D63C-518219A767E2}"/>
              </a:ext>
            </a:extLst>
          </p:cNvPr>
          <p:cNvPicPr>
            <a:picLocks noChangeAspect="1"/>
          </p:cNvPicPr>
          <p:nvPr/>
        </p:nvPicPr>
        <p:blipFill>
          <a:blip r:embed="rId13"/>
          <a:stretch>
            <a:fillRect/>
          </a:stretch>
        </p:blipFill>
        <p:spPr>
          <a:xfrm>
            <a:off x="-863600" y="558795"/>
            <a:ext cx="13219316" cy="3649082"/>
          </a:xfrm>
          <a:prstGeom prst="rect">
            <a:avLst/>
          </a:prstGeom>
        </p:spPr>
      </p:pic>
    </p:spTree>
    <p:extLst>
      <p:ext uri="{BB962C8B-B14F-4D97-AF65-F5344CB8AC3E}">
        <p14:creationId xmlns:p14="http://schemas.microsoft.com/office/powerpoint/2010/main" val="1734676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9">
            <a:extLst>
              <a:ext uri="{FF2B5EF4-FFF2-40B4-BE49-F238E27FC236}">
                <a16:creationId xmlns:a16="http://schemas.microsoft.com/office/drawing/2014/main" id="{15EA24C7-D7D5-0C3E-AEB9-E28C0675F14F}"/>
              </a:ext>
            </a:extLst>
          </p:cNvPr>
          <p:cNvGrpSpPr/>
          <p:nvPr/>
        </p:nvGrpSpPr>
        <p:grpSpPr>
          <a:xfrm>
            <a:off x="346146" y="1101145"/>
            <a:ext cx="11499708" cy="1963266"/>
            <a:chOff x="330505" y="135037"/>
            <a:chExt cx="8763000" cy="1272568"/>
          </a:xfrm>
          <a:solidFill>
            <a:schemeClr val="accent5">
              <a:lumMod val="20000"/>
              <a:lumOff val="80000"/>
            </a:schemeClr>
          </a:solidFill>
        </p:grpSpPr>
        <p:grpSp>
          <p:nvGrpSpPr>
            <p:cNvPr id="13" name="Google Shape;3956;p55">
              <a:extLst>
                <a:ext uri="{FF2B5EF4-FFF2-40B4-BE49-F238E27FC236}">
                  <a16:creationId xmlns:a16="http://schemas.microsoft.com/office/drawing/2014/main" id="{C724FA55-F21B-C3EE-9ED7-3D5C0EB4B0D1}"/>
                </a:ext>
              </a:extLst>
            </p:cNvPr>
            <p:cNvGrpSpPr/>
            <p:nvPr/>
          </p:nvGrpSpPr>
          <p:grpSpPr>
            <a:xfrm>
              <a:off x="5818883" y="1098878"/>
              <a:ext cx="246464" cy="231319"/>
              <a:chOff x="5946283" y="1650903"/>
              <a:chExt cx="246464" cy="231319"/>
            </a:xfrm>
            <a:grpFill/>
          </p:grpSpPr>
          <p:sp>
            <p:nvSpPr>
              <p:cNvPr id="18" name="Google Shape;3957;p55">
                <a:extLst>
                  <a:ext uri="{FF2B5EF4-FFF2-40B4-BE49-F238E27FC236}">
                    <a16:creationId xmlns:a16="http://schemas.microsoft.com/office/drawing/2014/main" id="{005E5D50-5A35-FEBB-CF77-ACDAE788B009}"/>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3958;p55">
                <a:extLst>
                  <a:ext uri="{FF2B5EF4-FFF2-40B4-BE49-F238E27FC236}">
                    <a16:creationId xmlns:a16="http://schemas.microsoft.com/office/drawing/2014/main" id="{EF38B4EF-704C-6313-CDA1-1B203D4F687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3960;p55">
              <a:extLst>
                <a:ext uri="{FF2B5EF4-FFF2-40B4-BE49-F238E27FC236}">
                  <a16:creationId xmlns:a16="http://schemas.microsoft.com/office/drawing/2014/main" id="{8E39827B-67B8-0FD2-4912-CBFF97707E0B}"/>
                </a:ext>
              </a:extLst>
            </p:cNvPr>
            <p:cNvGrpSpPr/>
            <p:nvPr/>
          </p:nvGrpSpPr>
          <p:grpSpPr>
            <a:xfrm>
              <a:off x="2251858" y="540003"/>
              <a:ext cx="246464" cy="231319"/>
              <a:chOff x="5946283" y="1650903"/>
              <a:chExt cx="246464" cy="231319"/>
            </a:xfrm>
            <a:grpFill/>
          </p:grpSpPr>
          <p:sp>
            <p:nvSpPr>
              <p:cNvPr id="16" name="Google Shape;3961;p55">
                <a:extLst>
                  <a:ext uri="{FF2B5EF4-FFF2-40B4-BE49-F238E27FC236}">
                    <a16:creationId xmlns:a16="http://schemas.microsoft.com/office/drawing/2014/main" id="{5A4F1E77-732E-7199-260C-74A513B3522A}"/>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3962;p55">
                <a:extLst>
                  <a:ext uri="{FF2B5EF4-FFF2-40B4-BE49-F238E27FC236}">
                    <a16:creationId xmlns:a16="http://schemas.microsoft.com/office/drawing/2014/main" id="{608963A4-D6D6-4B11-34BB-829D40BAF13A}"/>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ình chữ nhật: Góc Tròn 2">
              <a:extLst>
                <a:ext uri="{FF2B5EF4-FFF2-40B4-BE49-F238E27FC236}">
                  <a16:creationId xmlns:a16="http://schemas.microsoft.com/office/drawing/2014/main" id="{E1740A04-70BD-9CF8-6AA7-0832D4B29ED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grpFill/>
            <a:ln w="12700">
              <a:solidFill>
                <a:schemeClr val="accent5">
                  <a:lumMod val="50000"/>
                </a:schemeClr>
              </a:solid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7" name="Picture 2">
            <a:extLst>
              <a:ext uri="{FF2B5EF4-FFF2-40B4-BE49-F238E27FC236}">
                <a16:creationId xmlns:a16="http://schemas.microsoft.com/office/drawing/2014/main" id="{47B4D8D0-7565-80DB-0E4C-3F96CC88419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3" b="89801" l="1773" r="95922">
                        <a14:foregroundMark x1="45745" y1="3980" x2="47163" y2="13930"/>
                        <a14:foregroundMark x1="5319" y1="62687" x2="13121" y2="54975"/>
                        <a14:foregroundMark x1="10106" y1="47264" x2="12057" y2="52239"/>
                        <a14:foregroundMark x1="23050" y1="51244" x2="25000" y2="54478"/>
                        <a14:foregroundMark x1="30142" y1="53483" x2="30142" y2="61692"/>
                        <a14:foregroundMark x1="16135" y1="70398" x2="20213" y2="72139"/>
                        <a14:foregroundMark x1="27837" y1="67413" x2="30851" y2="63682"/>
                        <a14:foregroundMark x1="66489" y1="52736" x2="74113" y2="64677"/>
                        <a14:foregroundMark x1="82979" y1="45522" x2="93085" y2="60697"/>
                        <a14:foregroundMark x1="78191" y1="22139" x2="80851" y2="28856"/>
                        <a14:foregroundMark x1="1950" y1="61692" x2="1950" y2="61692"/>
                        <a14:foregroundMark x1="95922" y1="58458" x2="95922" y2="58458"/>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4634948" y="0"/>
            <a:ext cx="2922104" cy="20827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8F0B5-0E7F-8D7F-C8CE-EE55C9A33009}"/>
              </a:ext>
            </a:extLst>
          </p:cNvPr>
          <p:cNvSpPr txBox="1"/>
          <p:nvPr/>
        </p:nvSpPr>
        <p:spPr>
          <a:xfrm>
            <a:off x="680466" y="1489431"/>
            <a:ext cx="11176274" cy="1446550"/>
          </a:xfrm>
          <a:prstGeom prst="rect">
            <a:avLst/>
          </a:prstGeom>
          <a:noFill/>
        </p:spPr>
        <p:txBody>
          <a:bodyPr wrap="square" rtlCol="0">
            <a:spAutoFit/>
          </a:bodyPr>
          <a:lstStyle/>
          <a:p>
            <a:pPr lvl="0" algn="ctr"/>
            <a:r>
              <a:rPr lang="vi-VN" sz="4400" b="1" dirty="0">
                <a:ln>
                  <a:solidFill>
                    <a:sysClr val="windowText" lastClr="000000"/>
                  </a:solidFill>
                </a:ln>
                <a:solidFill>
                  <a:srgbClr val="002060"/>
                </a:solidFill>
                <a:latin typeface="Cambria" panose="02040503050406030204" pitchFamily="18" charset="0"/>
                <a:ea typeface="Cambria" panose="02040503050406030204" pitchFamily="18" charset="0"/>
              </a:rPr>
              <a:t>Nói về một cuộc thi mà em đã tham gia. Điều gì của cuộc thi làm em ấn tượng nhất?</a:t>
            </a:r>
            <a:endParaRPr kumimoji="0" lang="en-US" sz="4400" b="1" i="0" u="none" strike="noStrike" kern="1200" cap="none" spc="0" normalizeH="0" baseline="0" noProof="0" dirty="0">
              <a:ln>
                <a:solidFill>
                  <a:sysClr val="windowText" lastClr="000000"/>
                </a:solidFill>
              </a:ln>
              <a:solidFill>
                <a:srgbClr val="002060"/>
              </a:solidFill>
              <a:effectLst/>
              <a:uLnTx/>
              <a:uFillTx/>
              <a:latin typeface="Cambria" panose="02040503050406030204" pitchFamily="18" charset="0"/>
              <a:ea typeface="Cambria" panose="02040503050406030204" pitchFamily="18" charset="0"/>
            </a:endParaRPr>
          </a:p>
        </p:txBody>
      </p:sp>
      <p:pic>
        <p:nvPicPr>
          <p:cNvPr id="21" name="Picture 12">
            <a:extLst>
              <a:ext uri="{FF2B5EF4-FFF2-40B4-BE49-F238E27FC236}">
                <a16:creationId xmlns:a16="http://schemas.microsoft.com/office/drawing/2014/main" id="{28C49472-3ED8-F14E-6FF1-9324768D6F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069" y="318433"/>
            <a:ext cx="4561715" cy="895160"/>
          </a:xfrm>
          <a:prstGeom prst="rect">
            <a:avLst/>
          </a:prstGeom>
        </p:spPr>
      </p:pic>
      <p:pic>
        <p:nvPicPr>
          <p:cNvPr id="22" name="Picture 12">
            <a:extLst>
              <a:ext uri="{FF2B5EF4-FFF2-40B4-BE49-F238E27FC236}">
                <a16:creationId xmlns:a16="http://schemas.microsoft.com/office/drawing/2014/main" id="{C03DFF8C-39C0-A431-91FF-0B5697BDDA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26216" y="367892"/>
            <a:ext cx="4561715" cy="895160"/>
          </a:xfrm>
          <a:prstGeom prst="rect">
            <a:avLst/>
          </a:prstGeom>
        </p:spPr>
      </p:pic>
      <p:pic>
        <p:nvPicPr>
          <p:cNvPr id="2" name="Picture 1">
            <a:extLst>
              <a:ext uri="{FF2B5EF4-FFF2-40B4-BE49-F238E27FC236}">
                <a16:creationId xmlns:a16="http://schemas.microsoft.com/office/drawing/2014/main" id="{2752317C-411B-8BD2-C531-5EB930CA0C52}"/>
              </a:ext>
            </a:extLst>
          </p:cNvPr>
          <p:cNvPicPr>
            <a:picLocks noChangeAspect="1"/>
          </p:cNvPicPr>
          <p:nvPr/>
        </p:nvPicPr>
        <p:blipFill>
          <a:blip r:embed="rId6"/>
          <a:stretch>
            <a:fillRect/>
          </a:stretch>
        </p:blipFill>
        <p:spPr>
          <a:xfrm>
            <a:off x="2953239" y="3200083"/>
            <a:ext cx="6285521" cy="3657917"/>
          </a:xfrm>
          <a:prstGeom prst="rect">
            <a:avLst/>
          </a:prstGeom>
        </p:spPr>
      </p:pic>
    </p:spTree>
    <p:extLst>
      <p:ext uri="{BB962C8B-B14F-4D97-AF65-F5344CB8AC3E}">
        <p14:creationId xmlns:p14="http://schemas.microsoft.com/office/powerpoint/2010/main" val="19865783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BAEAB9D-E8BF-4CE3-812A-2781F54CA1D3}"/>
              </a:ext>
            </a:extLst>
          </p:cNvPr>
          <p:cNvSpPr/>
          <p:nvPr/>
        </p:nvSpPr>
        <p:spPr>
          <a:xfrm>
            <a:off x="1039136" y="542925"/>
            <a:ext cx="10255567" cy="4544635"/>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79AE166-61AA-4A6C-95D6-320EABB191C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72" b="79317" l="1500" r="38375">
                        <a14:foregroundMark x1="10750" y1="16007" x2="13500" y2="24460"/>
                        <a14:foregroundMark x1="18875" y1="22842" x2="24500" y2="29676"/>
                        <a14:foregroundMark x1="24500" y1="29676" x2="25625" y2="30216"/>
                        <a14:foregroundMark x1="1500" y1="42806" x2="5000" y2="36871"/>
                        <a14:foregroundMark x1="35250" y1="56115" x2="35875" y2="70504"/>
                        <a14:foregroundMark x1="32750" y1="79676" x2="35000" y2="78597"/>
                        <a14:foregroundMark x1="23375" y1="76619" x2="25875" y2="75540"/>
                        <a14:foregroundMark x1="10125" y1="76259" x2="10125" y2="76259"/>
                        <a14:foregroundMark x1="13000" y1="73381" x2="11875" y2="76259"/>
                        <a14:foregroundMark x1="25613" y1="50789" x2="25000" y2="53237"/>
                        <a14:foregroundMark x1="26125" y1="48741" x2="25676" y2="50536"/>
                        <a14:foregroundMark x1="24315" y1="42626" x2="24750" y2="43525"/>
                        <a14:foregroundMark x1="23533" y1="41007" x2="24315" y2="42626"/>
                        <a14:foregroundMark x1="14750" y1="10072" x2="15000" y2="10072"/>
                        <a14:foregroundMark x1="23250" y1="16547" x2="23625" y2="16727"/>
                        <a14:foregroundMark x1="3750" y1="44604" x2="9000" y2="42626"/>
                        <a14:foregroundMark x1="38375" y1="71763" x2="38375" y2="71763"/>
                        <a14:foregroundMark x1="38375" y1="71763" x2="38375" y2="71763"/>
                        <a14:foregroundMark x1="18750" y1="11691" x2="18750" y2="11691"/>
                        <a14:foregroundMark x1="15000" y1="11691" x2="15000" y2="11691"/>
                        <a14:foregroundMark x1="15000" y1="13489" x2="15000" y2="13489"/>
                        <a14:foregroundMark x1="15250" y1="12410" x2="15250" y2="12410"/>
                        <a14:backgroundMark x1="19375" y1="43885" x2="19375" y2="43885"/>
                        <a14:backgroundMark x1="22500" y1="41007" x2="22500" y2="41007"/>
                        <a14:backgroundMark x1="22500" y1="40108" x2="23625" y2="40827"/>
                        <a14:backgroundMark x1="23000" y1="42626" x2="23000" y2="42626"/>
                        <a14:backgroundMark x1="23000" y1="42626" x2="23000" y2="42626"/>
                        <a14:backgroundMark x1="25000" y1="48022" x2="25000" y2="47482"/>
                        <a14:backgroundMark x1="25000" y1="70504" x2="25000" y2="70504"/>
                        <a14:backgroundMark x1="27250" y1="26619" x2="27000" y2="26259"/>
                      </a14:backgroundRemoval>
                    </a14:imgEffect>
                  </a14:imgLayer>
                </a14:imgProps>
              </a:ext>
              <a:ext uri="{28A0092B-C50C-407E-A947-70E740481C1C}">
                <a14:useLocalDpi xmlns:a14="http://schemas.microsoft.com/office/drawing/2010/main" val="0"/>
              </a:ext>
            </a:extLst>
          </a:blip>
          <a:srcRect l="435" t="7522" r="61496" b="15472"/>
          <a:stretch/>
        </p:blipFill>
        <p:spPr>
          <a:xfrm flipH="1">
            <a:off x="326804" y="822960"/>
            <a:ext cx="2641446" cy="4291335"/>
          </a:xfrm>
          <a:prstGeom prst="rect">
            <a:avLst/>
          </a:prstGeom>
        </p:spPr>
      </p:pic>
      <p:pic>
        <p:nvPicPr>
          <p:cNvPr id="9" name="Picture 8">
            <a:extLst>
              <a:ext uri="{FF2B5EF4-FFF2-40B4-BE49-F238E27FC236}">
                <a16:creationId xmlns:a16="http://schemas.microsoft.com/office/drawing/2014/main" id="{D662AED3-FAFB-4BC8-B3DB-8D2F1BB99BA7}"/>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554" b="90468" l="38625" r="96000">
                        <a14:foregroundMark x1="40250" y1="27518" x2="42125" y2="31295"/>
                        <a14:foregroundMark x1="51625" y1="17446" x2="57250" y2="25540"/>
                        <a14:foregroundMark x1="57375" y1="11511" x2="57375" y2="11511"/>
                        <a14:foregroundMark x1="54250" y1="11331" x2="54250" y2="11331"/>
                        <a14:foregroundMark x1="52750" y1="8813" x2="52750" y2="8813"/>
                        <a14:foregroundMark x1="39625" y1="49820" x2="43875" y2="54137"/>
                        <a14:foregroundMark x1="41250" y1="47122" x2="40000" y2="49281"/>
                        <a14:foregroundMark x1="55125" y1="55755" x2="59000" y2="47662"/>
                        <a14:foregroundMark x1="59000" y1="47662" x2="59125" y2="47482"/>
                        <a14:foregroundMark x1="50250" y1="35791" x2="56875" y2="28777"/>
                        <a14:foregroundMark x1="56875" y1="28777" x2="62375" y2="33273"/>
                        <a14:foregroundMark x1="62375" y1="33273" x2="62500" y2="33453"/>
                        <a14:foregroundMark x1="63000" y1="58813" x2="76000" y2="63309"/>
                        <a14:foregroundMark x1="59375" y1="69784" x2="70750" y2="67086"/>
                        <a14:foregroundMark x1="69375" y1="43705" x2="75000" y2="40827"/>
                        <a14:foregroundMark x1="71125" y1="8813" x2="73625" y2="17086"/>
                        <a14:foregroundMark x1="87375" y1="10252" x2="87625" y2="24281"/>
                        <a14:foregroundMark x1="91000" y1="28237" x2="94750" y2="36151"/>
                        <a14:foregroundMark x1="94750" y1="36151" x2="95875" y2="48561"/>
                        <a14:foregroundMark x1="95875" y1="48561" x2="96000" y2="51978"/>
                        <a14:foregroundMark x1="89875" y1="44784" x2="88250" y2="38489"/>
                        <a14:foregroundMark x1="76500" y1="45504" x2="83125" y2="44964"/>
                        <a14:foregroundMark x1="83125" y1="44964" x2="83375" y2="44964"/>
                        <a14:foregroundMark x1="75375" y1="41367" x2="80000" y2="43345"/>
                        <a14:foregroundMark x1="72750" y1="16187" x2="75000" y2="22482"/>
                        <a14:foregroundMark x1="83500" y1="85072" x2="85750" y2="77518"/>
                        <a14:foregroundMark x1="90750" y1="80755" x2="90750" y2="75000"/>
                        <a14:foregroundMark x1="72000" y1="89029" x2="72750" y2="80396"/>
                        <a14:foregroundMark x1="51125" y1="90288" x2="56750" y2="84892"/>
                        <a14:foregroundMark x1="56750" y1="84892" x2="56750" y2="84532"/>
                        <a14:foregroundMark x1="57375" y1="90827" x2="57375" y2="82374"/>
                        <a14:foregroundMark x1="63000" y1="37770" x2="61125" y2="28597"/>
                        <a14:foregroundMark x1="61125" y1="28597" x2="59875" y2="26439"/>
                        <a14:foregroundMark x1="55875" y1="46583" x2="60125" y2="39029"/>
                        <a14:foregroundMark x1="60125" y1="39029" x2="60250" y2="39029"/>
                        <a14:foregroundMark x1="88000" y1="34532" x2="84500" y2="24460"/>
                        <a14:foregroundMark x1="93375" y1="26978" x2="90125" y2="33993"/>
                        <a14:foregroundMark x1="43000" y1="57014" x2="43125" y2="65108"/>
                        <a14:foregroundMark x1="42500" y1="70504" x2="45250" y2="68525"/>
                        <a14:foregroundMark x1="40875" y1="38489" x2="40875" y2="38489"/>
                        <a14:foregroundMark x1="39625" y1="12770" x2="39625" y2="12770"/>
                        <a14:foregroundMark x1="39125" y1="9173" x2="39125" y2="9173"/>
                        <a14:foregroundMark x1="41000" y1="24820" x2="41000" y2="24820"/>
                        <a14:foregroundMark x1="40500" y1="19964" x2="40500" y2="19964"/>
                        <a14:foregroundMark x1="40000" y1="16187" x2="40000" y2="16187"/>
                        <a14:foregroundMark x1="40750" y1="34712" x2="40750" y2="34712"/>
                        <a14:foregroundMark x1="40500" y1="38489" x2="40500" y2="38489"/>
                        <a14:foregroundMark x1="41375" y1="39568" x2="41375" y2="39568"/>
                        <a14:foregroundMark x1="43000" y1="41727" x2="43000" y2="41727"/>
                        <a14:foregroundMark x1="45250" y1="48381" x2="45250" y2="48381"/>
                        <a14:foregroundMark x1="42500" y1="45504" x2="42500" y2="45504"/>
                        <a14:foregroundMark x1="41875" y1="42626" x2="41875" y2="42626"/>
                        <a14:foregroundMark x1="39500" y1="43345" x2="39500" y2="43345"/>
                        <a14:foregroundMark x1="40375" y1="41367" x2="40375" y2="41367"/>
                        <a14:foregroundMark x1="38625" y1="46223" x2="38625" y2="46223"/>
                        <a14:foregroundMark x1="40500" y1="40827" x2="40500" y2="40827"/>
                        <a14:foregroundMark x1="43500" y1="45863" x2="43500" y2="45863"/>
                        <a14:foregroundMark x1="40750" y1="39029" x2="40375" y2="12050"/>
                        <a14:foregroundMark x1="40000" y1="12770" x2="39125" y2="7554"/>
                      </a14:backgroundRemoval>
                    </a14:imgEffect>
                  </a14:imgLayer>
                </a14:imgProps>
              </a:ext>
              <a:ext uri="{28A0092B-C50C-407E-A947-70E740481C1C}">
                <a14:useLocalDpi xmlns:a14="http://schemas.microsoft.com/office/drawing/2010/main" val="0"/>
              </a:ext>
            </a:extLst>
          </a:blip>
          <a:srcRect l="35980" t="6256" b="6413"/>
          <a:stretch/>
        </p:blipFill>
        <p:spPr>
          <a:xfrm>
            <a:off x="8771493" y="929640"/>
            <a:ext cx="3538660" cy="3971703"/>
          </a:xfrm>
          <a:prstGeom prst="rect">
            <a:avLst/>
          </a:prstGeom>
        </p:spPr>
      </p:pic>
      <p:pic>
        <p:nvPicPr>
          <p:cNvPr id="11" name="Picture 10" descr="A picture containing plant, leaf, fern, orchid&#10;&#10;Description automatically generated">
            <a:extLst>
              <a:ext uri="{FF2B5EF4-FFF2-40B4-BE49-F238E27FC236}">
                <a16:creationId xmlns:a16="http://schemas.microsoft.com/office/drawing/2014/main" id="{955FAEE2-8856-474D-87CF-CC0E6FC2A2BD}"/>
              </a:ext>
            </a:extLst>
          </p:cNvPr>
          <p:cNvPicPr>
            <a:picLocks noChangeAspect="1"/>
          </p:cNvPicPr>
          <p:nvPr/>
        </p:nvPicPr>
        <p:blipFill rotWithShape="1">
          <a:blip r:embed="rId6">
            <a:extLst>
              <a:ext uri="{28A0092B-C50C-407E-A947-70E740481C1C}">
                <a14:useLocalDpi xmlns:a14="http://schemas.microsoft.com/office/drawing/2010/main" val="0"/>
              </a:ext>
            </a:extLst>
          </a:blip>
          <a:srcRect r="40005"/>
          <a:stretch/>
        </p:blipFill>
        <p:spPr>
          <a:xfrm>
            <a:off x="0" y="3429000"/>
            <a:ext cx="6954160" cy="3429000"/>
          </a:xfrm>
          <a:prstGeom prst="rect">
            <a:avLst/>
          </a:prstGeom>
        </p:spPr>
      </p:pic>
      <p:pic>
        <p:nvPicPr>
          <p:cNvPr id="12" name="Picture 11" descr="A picture containing plant, leaf, fern, orchid&#10;&#10;Description automatically generated">
            <a:extLst>
              <a:ext uri="{FF2B5EF4-FFF2-40B4-BE49-F238E27FC236}">
                <a16:creationId xmlns:a16="http://schemas.microsoft.com/office/drawing/2014/main" id="{8F97C6A4-A58C-4D73-8CFC-79B528A9BBEE}"/>
              </a:ext>
            </a:extLst>
          </p:cNvPr>
          <p:cNvPicPr>
            <a:picLocks noChangeAspect="1"/>
          </p:cNvPicPr>
          <p:nvPr/>
        </p:nvPicPr>
        <p:blipFill rotWithShape="1">
          <a:blip r:embed="rId6">
            <a:extLst>
              <a:ext uri="{28A0092B-C50C-407E-A947-70E740481C1C}">
                <a14:useLocalDpi xmlns:a14="http://schemas.microsoft.com/office/drawing/2010/main" val="0"/>
              </a:ext>
            </a:extLst>
          </a:blip>
          <a:srcRect l="58059"/>
          <a:stretch/>
        </p:blipFill>
        <p:spPr>
          <a:xfrm>
            <a:off x="7280965" y="2443163"/>
            <a:ext cx="4911036" cy="4414837"/>
          </a:xfrm>
          <a:prstGeom prst="rect">
            <a:avLst/>
          </a:prstGeom>
        </p:spPr>
      </p:pic>
      <p:pic>
        <p:nvPicPr>
          <p:cNvPr id="2" name="Picture 1">
            <a:extLst>
              <a:ext uri="{FF2B5EF4-FFF2-40B4-BE49-F238E27FC236}">
                <a16:creationId xmlns:a16="http://schemas.microsoft.com/office/drawing/2014/main" id="{8CD2C049-88AB-5907-748B-7F96266E052F}"/>
              </a:ext>
            </a:extLst>
          </p:cNvPr>
          <p:cNvPicPr>
            <a:picLocks noChangeAspect="1"/>
          </p:cNvPicPr>
          <p:nvPr/>
        </p:nvPicPr>
        <p:blipFill>
          <a:blip r:embed="rId7"/>
          <a:stretch>
            <a:fillRect/>
          </a:stretch>
        </p:blipFill>
        <p:spPr>
          <a:xfrm>
            <a:off x="4921123" y="461049"/>
            <a:ext cx="2066723" cy="1603387"/>
          </a:xfrm>
          <a:prstGeom prst="rect">
            <a:avLst/>
          </a:prstGeom>
        </p:spPr>
      </p:pic>
      <p:pic>
        <p:nvPicPr>
          <p:cNvPr id="3" name="Picture 2">
            <a:extLst>
              <a:ext uri="{FF2B5EF4-FFF2-40B4-BE49-F238E27FC236}">
                <a16:creationId xmlns:a16="http://schemas.microsoft.com/office/drawing/2014/main" id="{2D9015DA-F51A-D0F1-1A66-E949D786FDA8}"/>
              </a:ext>
            </a:extLst>
          </p:cNvPr>
          <p:cNvPicPr>
            <a:picLocks noChangeAspect="1"/>
          </p:cNvPicPr>
          <p:nvPr/>
        </p:nvPicPr>
        <p:blipFill>
          <a:blip r:embed="rId8"/>
          <a:stretch>
            <a:fillRect/>
          </a:stretch>
        </p:blipFill>
        <p:spPr>
          <a:xfrm>
            <a:off x="6677600" y="3845672"/>
            <a:ext cx="3060457" cy="755970"/>
          </a:xfrm>
          <a:prstGeom prst="rect">
            <a:avLst/>
          </a:prstGeom>
        </p:spPr>
      </p:pic>
      <p:pic>
        <p:nvPicPr>
          <p:cNvPr id="4" name="Picture 3">
            <a:extLst>
              <a:ext uri="{FF2B5EF4-FFF2-40B4-BE49-F238E27FC236}">
                <a16:creationId xmlns:a16="http://schemas.microsoft.com/office/drawing/2014/main" id="{079C1666-A330-4626-F5FA-31473E1E35B9}"/>
              </a:ext>
            </a:extLst>
          </p:cNvPr>
          <p:cNvPicPr>
            <a:picLocks noChangeAspect="1"/>
          </p:cNvPicPr>
          <p:nvPr/>
        </p:nvPicPr>
        <p:blipFill>
          <a:blip r:embed="rId9"/>
          <a:stretch>
            <a:fillRect/>
          </a:stretch>
        </p:blipFill>
        <p:spPr>
          <a:xfrm>
            <a:off x="2816941" y="1765140"/>
            <a:ext cx="6492803" cy="1999661"/>
          </a:xfrm>
          <a:prstGeom prst="rect">
            <a:avLst/>
          </a:prstGeom>
        </p:spPr>
      </p:pic>
    </p:spTree>
    <p:extLst>
      <p:ext uri="{BB962C8B-B14F-4D97-AF65-F5344CB8AC3E}">
        <p14:creationId xmlns:p14="http://schemas.microsoft.com/office/powerpoint/2010/main" val="288894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269141" y="2615077"/>
            <a:ext cx="8922859" cy="4242923"/>
          </a:xfrm>
          <a:prstGeom prst="rect">
            <a:avLst/>
          </a:prstGeom>
        </p:spPr>
      </p:pic>
      <p:pic>
        <p:nvPicPr>
          <p:cNvPr id="4" name="Picture 3">
            <a:extLst>
              <a:ext uri="{FF2B5EF4-FFF2-40B4-BE49-F238E27FC236}">
                <a16:creationId xmlns:a16="http://schemas.microsoft.com/office/drawing/2014/main" id="{99956F97-98A8-C638-7A30-D31EBCD0F00F}"/>
              </a:ext>
            </a:extLst>
          </p:cNvPr>
          <p:cNvPicPr>
            <a:picLocks noChangeAspect="1"/>
          </p:cNvPicPr>
          <p:nvPr/>
        </p:nvPicPr>
        <p:blipFill>
          <a:blip r:embed="rId4"/>
          <a:stretch>
            <a:fillRect/>
          </a:stretch>
        </p:blipFill>
        <p:spPr>
          <a:xfrm>
            <a:off x="813871" y="533373"/>
            <a:ext cx="6163872" cy="3043412"/>
          </a:xfrm>
          <a:prstGeom prst="rect">
            <a:avLst/>
          </a:prstGeom>
        </p:spPr>
      </p:pic>
    </p:spTree>
    <p:extLst>
      <p:ext uri="{BB962C8B-B14F-4D97-AF65-F5344CB8AC3E}">
        <p14:creationId xmlns:p14="http://schemas.microsoft.com/office/powerpoint/2010/main" val="11500845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610688" y="1290943"/>
            <a:ext cx="11079480" cy="4832092"/>
          </a:xfrm>
          <a:prstGeom prst="rect">
            <a:avLst/>
          </a:prstGeom>
        </p:spPr>
        <p:txBody>
          <a:bodyPr wrap="square">
            <a:spAutoFit/>
          </a:bodyPr>
          <a:lstStyle/>
          <a:p>
            <a:pPr algn="just"/>
            <a:r>
              <a:rPr lang="vi-VN" sz="24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cs typeface="AvantGarde" panose="00000400000000000000" pitchFamily="2" charset="0"/>
              </a:rPr>
              <a:t>Hội thổi cơm thi ở làng Đồng Vân bắt nguồn từ các cuộc trẩy quân đánh giặc của người Việt cổ bên bờ sông Đáy xưa.</a:t>
            </a:r>
          </a:p>
          <a:p>
            <a:pPr algn="just"/>
            <a:r>
              <a:rPr lang="en-US" sz="2800" dirty="0">
                <a:solidFill>
                  <a:srgbClr val="000000"/>
                </a:solidFill>
                <a:latin typeface="Cambria" panose="02040503050406030204" pitchFamily="18" charset="0"/>
                <a:ea typeface="Cambria" panose="02040503050406030204" pitchFamily="18" charset="0"/>
                <a:cs typeface="AvantGarde" panose="00000400000000000000" pitchFamily="2" charset="0"/>
              </a:rPr>
              <a:t>     </a:t>
            </a:r>
            <a:r>
              <a:rPr lang="vi-VN" sz="2800" dirty="0">
                <a:solidFill>
                  <a:srgbClr val="000000"/>
                </a:solidFill>
                <a:latin typeface="Cambria" panose="02040503050406030204" pitchFamily="18" charset="0"/>
                <a:ea typeface="Cambria" panose="02040503050406030204" pitchFamily="18" charset="0"/>
                <a:cs typeface="AvantGarde" panose="00000400000000000000" pitchFamily="2" charset="0"/>
              </a:rPr>
              <a:t>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6" name="Picture 5">
            <a:extLst>
              <a:ext uri="{FF2B5EF4-FFF2-40B4-BE49-F238E27FC236}">
                <a16:creationId xmlns:a16="http://schemas.microsoft.com/office/drawing/2014/main" id="{CEE6A88A-188F-5541-CF20-E9DD1AE45B6B}"/>
              </a:ext>
            </a:extLst>
          </p:cNvPr>
          <p:cNvPicPr>
            <a:picLocks noChangeAspect="1"/>
          </p:cNvPicPr>
          <p:nvPr/>
        </p:nvPicPr>
        <p:blipFill>
          <a:blip r:embed="rId2"/>
          <a:stretch>
            <a:fillRect/>
          </a:stretch>
        </p:blipFill>
        <p:spPr>
          <a:xfrm>
            <a:off x="3093460" y="498088"/>
            <a:ext cx="6005080" cy="963251"/>
          </a:xfrm>
          <a:prstGeom prst="rect">
            <a:avLst/>
          </a:prstGeom>
        </p:spPr>
      </p:pic>
    </p:spTree>
    <p:extLst>
      <p:ext uri="{BB962C8B-B14F-4D97-AF65-F5344CB8AC3E}">
        <p14:creationId xmlns:p14="http://schemas.microsoft.com/office/powerpoint/2010/main" val="361752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556260" y="463630"/>
            <a:ext cx="11079480" cy="6001643"/>
          </a:xfrm>
          <a:prstGeom prst="rect">
            <a:avLst/>
          </a:prstGeom>
        </p:spPr>
        <p:txBody>
          <a:bodyPr wrap="square">
            <a:spAutoFit/>
          </a:bodyPr>
          <a:lstStyle/>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Mỗi người nấu cơm đều mang một cái cần tre được cắm rất khéo vào dây lưng, uốn cong hình cánh cung từ phía sau ra trước mặt, đầu cần treo cái nồi nho nhỏ. Người nấu cơm tay giữ cần, tay cầm đuốc đung đưa cho ánh lửa bập bùng. Các đội vừa thổi cơm vừa đan xen nhau uốn lượn trên sân đình trong sự cổ vũ nồng nhiệt của người xem hội.</a:t>
            </a:r>
          </a:p>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Sau độ một giờ rưỡi, các nồi cơm được lần lượt trình trước cửa đình. Mỗi nồi cơm được đánh một số để giữ bí mật. Ban giám khảo chấm theo ba tiêu chí: cơm trắng, dẻo và không có cháy. Cuộc thi nào cũng hồi hộp và việc giật giải đã trở thành niềm tự hào khó có gì sánh nổi đối với dân làng.</a:t>
            </a:r>
          </a:p>
          <a:p>
            <a:pPr algn="r"/>
            <a:r>
              <a:rPr lang="vi-VN" sz="3200" dirty="0">
                <a:solidFill>
                  <a:srgbClr val="000000"/>
                </a:solidFill>
                <a:latin typeface="Cambria" panose="02040503050406030204" pitchFamily="18" charset="0"/>
                <a:ea typeface="Cambria" panose="02040503050406030204" pitchFamily="18" charset="0"/>
              </a:rPr>
              <a:t>(Theo Minh Nhương)</a:t>
            </a:r>
            <a:endParaRPr lang="vi-VN"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88921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43B0A0B-5848-D454-2DC4-0F495D0009B5}"/>
              </a:ext>
            </a:extLst>
          </p:cNvPr>
          <p:cNvGrpSpPr/>
          <p:nvPr/>
        </p:nvGrpSpPr>
        <p:grpSpPr>
          <a:xfrm>
            <a:off x="-143657" y="297412"/>
            <a:ext cx="12364388" cy="1066800"/>
            <a:chOff x="-143657" y="297412"/>
            <a:chExt cx="12364388" cy="1066800"/>
          </a:xfrm>
        </p:grpSpPr>
        <p:sp>
          <p:nvSpPr>
            <p:cNvPr id="7" name="TextBox 6">
              <a:extLst>
                <a:ext uri="{FF2B5EF4-FFF2-40B4-BE49-F238E27FC236}">
                  <a16:creationId xmlns:a16="http://schemas.microsoft.com/office/drawing/2014/main" id="{30B52832-0514-26BB-FC3F-E82EDF18E78B}"/>
                </a:ext>
              </a:extLst>
            </p:cNvPr>
            <p:cNvSpPr txBox="1"/>
            <p:nvPr/>
          </p:nvSpPr>
          <p:spPr>
            <a:xfrm>
              <a:off x="1344814" y="402343"/>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cxnSp>
          <p:nvCxnSpPr>
            <p:cNvPr id="8" name="Straight Connector 7">
              <a:extLst>
                <a:ext uri="{FF2B5EF4-FFF2-40B4-BE49-F238E27FC236}">
                  <a16:creationId xmlns:a16="http://schemas.microsoft.com/office/drawing/2014/main" id="{754ACFD5-942C-44BF-79AB-8258BF9F44E7}"/>
                </a:ext>
              </a:extLst>
            </p:cNvPr>
            <p:cNvCxnSpPr/>
            <p:nvPr/>
          </p:nvCxnSpPr>
          <p:spPr>
            <a:xfrm>
              <a:off x="-86194" y="2974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97ACC6EB-DC94-A943-8A40-A2382D256203}"/>
                </a:ext>
              </a:extLst>
            </p:cNvPr>
            <p:cNvCxnSpPr/>
            <p:nvPr/>
          </p:nvCxnSpPr>
          <p:spPr>
            <a:xfrm>
              <a:off x="-143657" y="13642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199CF245-A3AF-CF34-2649-811B3B4593DA}"/>
                </a:ext>
              </a:extLst>
            </p:cNvPr>
            <p:cNvSpPr/>
            <p:nvPr/>
          </p:nvSpPr>
          <p:spPr>
            <a:xfrm>
              <a:off x="0" y="422098"/>
              <a:ext cx="12192000" cy="83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317304-FAC7-07DF-AE28-5F76EF42B1F0}"/>
                </a:ext>
              </a:extLst>
            </p:cNvPr>
            <p:cNvSpPr txBox="1"/>
            <p:nvPr/>
          </p:nvSpPr>
          <p:spPr>
            <a:xfrm>
              <a:off x="1344814" y="402343"/>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grpSp>
      <p:pic>
        <p:nvPicPr>
          <p:cNvPr id="17" name="Picture 16" descr="A cartoon train with kids riding on it&#10;&#10;Description automatically generated">
            <a:extLst>
              <a:ext uri="{FF2B5EF4-FFF2-40B4-BE49-F238E27FC236}">
                <a16:creationId xmlns:a16="http://schemas.microsoft.com/office/drawing/2014/main" id="{648AE957-2B5B-6301-9CE3-5EE7D51B9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0" y="1475330"/>
            <a:ext cx="11095939" cy="5351484"/>
          </a:xfrm>
          <a:prstGeom prst="rect">
            <a:avLst/>
          </a:prstGeom>
        </p:spPr>
      </p:pic>
      <p:grpSp>
        <p:nvGrpSpPr>
          <p:cNvPr id="18" name="Group 17">
            <a:extLst>
              <a:ext uri="{FF2B5EF4-FFF2-40B4-BE49-F238E27FC236}">
                <a16:creationId xmlns:a16="http://schemas.microsoft.com/office/drawing/2014/main" id="{02E06BAE-6986-DFB3-C472-F21835724DDD}"/>
              </a:ext>
            </a:extLst>
          </p:cNvPr>
          <p:cNvGrpSpPr/>
          <p:nvPr/>
        </p:nvGrpSpPr>
        <p:grpSpPr>
          <a:xfrm>
            <a:off x="5159190" y="1560795"/>
            <a:ext cx="2673228" cy="2519703"/>
            <a:chOff x="2401061" y="3848047"/>
            <a:chExt cx="9608990" cy="963418"/>
          </a:xfrm>
          <a:effectLst>
            <a:reflection blurRad="6350" stA="50000" endA="300" endPos="38500" dist="50800" dir="5400000" sy="-100000" algn="bl" rotWithShape="0"/>
          </a:effectLst>
        </p:grpSpPr>
        <p:sp>
          <p:nvSpPr>
            <p:cNvPr id="19" name="Rectangle: Rounded Corners 18">
              <a:extLst>
                <a:ext uri="{FF2B5EF4-FFF2-40B4-BE49-F238E27FC236}">
                  <a16:creationId xmlns:a16="http://schemas.microsoft.com/office/drawing/2014/main" id="{F1D5B7D7-7516-1958-4D25-F31827172C3A}"/>
                </a:ext>
              </a:extLst>
            </p:cNvPr>
            <p:cNvSpPr/>
            <p:nvPr/>
          </p:nvSpPr>
          <p:spPr>
            <a:xfrm>
              <a:off x="2401061" y="3848047"/>
              <a:ext cx="9608990" cy="963418"/>
            </a:xfrm>
            <a:prstGeom prst="roundRect">
              <a:avLst>
                <a:gd name="adj" fmla="val 50000"/>
              </a:avLst>
            </a:prstGeom>
            <a:solidFill>
              <a:srgbClr val="FBD1B9">
                <a:alpha val="78000"/>
              </a:srgbClr>
            </a:solidFill>
            <a:ln w="57150">
              <a:solidFill>
                <a:srgbClr val="FC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B866894-5440-2B58-54EA-B76FDF5A771A}"/>
                </a:ext>
              </a:extLst>
            </p:cNvPr>
            <p:cNvSpPr txBox="1"/>
            <p:nvPr/>
          </p:nvSpPr>
          <p:spPr>
            <a:xfrm>
              <a:off x="3264197" y="3929931"/>
              <a:ext cx="8334479" cy="864381"/>
            </a:xfrm>
            <a:prstGeom prst="rect">
              <a:avLst/>
            </a:prstGeom>
            <a:noFill/>
          </p:spPr>
          <p:txBody>
            <a:bodyPr wrap="square" rtlCol="0">
              <a:spAutoFit/>
            </a:bodyPr>
            <a:lstStyle/>
            <a:p>
              <a:pPr marL="0" marR="0" algn="ctr">
                <a:lnSpc>
                  <a:spcPct val="120000"/>
                </a:lnSpc>
                <a:spcBef>
                  <a:spcPts val="0"/>
                </a:spcBef>
                <a:spcAft>
                  <a:spcPts val="0"/>
                </a:spcAft>
              </a:pPr>
              <a:r>
                <a:rPr lang="en-US" sz="3600" b="1" u="sng" dirty="0" err="1">
                  <a:solidFill>
                    <a:srgbClr val="002060"/>
                  </a:solidFill>
                  <a:effectLst/>
                  <a:latin typeface="Cambria" panose="02040503050406030204" pitchFamily="18" charset="0"/>
                  <a:ea typeface="Cambria" panose="02040503050406030204" pitchFamily="18" charset="0"/>
                </a:rPr>
                <a:t>Đoạn</a:t>
              </a:r>
              <a:r>
                <a:rPr lang="en-US" sz="3600" b="1" u="sng" dirty="0">
                  <a:solidFill>
                    <a:srgbClr val="002060"/>
                  </a:solidFill>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Tiếp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theo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người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xem</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hội</a:t>
              </a:r>
              <a:endParaRPr lang="en-US" sz="2800" b="1" i="1" dirty="0">
                <a:effectLst/>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F00F9FFF-3F55-F6DA-79B0-37283BB743AA}"/>
              </a:ext>
            </a:extLst>
          </p:cNvPr>
          <p:cNvGrpSpPr/>
          <p:nvPr/>
        </p:nvGrpSpPr>
        <p:grpSpPr>
          <a:xfrm>
            <a:off x="1772697" y="1272850"/>
            <a:ext cx="2608243" cy="2519702"/>
            <a:chOff x="2401061" y="2328463"/>
            <a:chExt cx="9608989" cy="963418"/>
          </a:xfrm>
        </p:grpSpPr>
        <p:sp>
          <p:nvSpPr>
            <p:cNvPr id="22" name="Rectangle: Rounded Corners 21">
              <a:extLst>
                <a:ext uri="{FF2B5EF4-FFF2-40B4-BE49-F238E27FC236}">
                  <a16:creationId xmlns:a16="http://schemas.microsoft.com/office/drawing/2014/main" id="{D6FF51E5-5B16-C79E-3AF1-D3A2E80E3821}"/>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5176A94E-EE67-7F60-0697-A10E96F2B154}"/>
                </a:ext>
              </a:extLst>
            </p:cNvPr>
            <p:cNvSpPr txBox="1"/>
            <p:nvPr/>
          </p:nvSpPr>
          <p:spPr>
            <a:xfrm>
              <a:off x="3127242" y="2454708"/>
              <a:ext cx="8271434" cy="807895"/>
            </a:xfrm>
            <a:prstGeom prst="rect">
              <a:avLst/>
            </a:prstGeom>
            <a:noFill/>
          </p:spPr>
          <p:txBody>
            <a:bodyPr wrap="square" rtlCol="0">
              <a:spAutoFit/>
            </a:bodyPr>
            <a:lstStyle/>
            <a:p>
              <a:pPr marL="0" marR="0" algn="ctr">
                <a:lnSpc>
                  <a:spcPct val="120000"/>
                </a:lnSpc>
                <a:spcBef>
                  <a:spcPts val="0"/>
                </a:spcBef>
                <a:spcAft>
                  <a:spcPts val="0"/>
                </a:spcAft>
              </a:pPr>
              <a:r>
                <a:rPr lang="en-US" sz="2800" b="1" u="sng" dirty="0" err="1">
                  <a:solidFill>
                    <a:srgbClr val="002060"/>
                  </a:solidFill>
                  <a:effectLst/>
                  <a:latin typeface="Cambria" panose="02040503050406030204" pitchFamily="18" charset="0"/>
                  <a:ea typeface="Cambria" panose="02040503050406030204" pitchFamily="18" charset="0"/>
                </a:rPr>
                <a:t>Đoạn</a:t>
              </a:r>
              <a:r>
                <a:rPr lang="en-US" sz="2800" b="1" u="sng" dirty="0">
                  <a:solidFill>
                    <a:srgbClr val="002060"/>
                  </a:solidFill>
                  <a:effectLst/>
                  <a:latin typeface="Cambria" panose="02040503050406030204" pitchFamily="18" charset="0"/>
                  <a:ea typeface="Cambria" panose="02040503050406030204" pitchFamily="18" charset="0"/>
                </a:rPr>
                <a:t> 1:</a:t>
              </a:r>
            </a:p>
            <a:p>
              <a:pPr marL="0" marR="0" algn="ctr">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bắt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đầu</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thổi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cơm</a:t>
              </a:r>
              <a:endParaRPr lang="en-US" sz="2800" b="1" i="1" dirty="0">
                <a:effectLst/>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3121778F-E194-8F7C-9D79-78C7672437B1}"/>
              </a:ext>
            </a:extLst>
          </p:cNvPr>
          <p:cNvGrpSpPr/>
          <p:nvPr/>
        </p:nvGrpSpPr>
        <p:grpSpPr>
          <a:xfrm>
            <a:off x="8295606" y="1560795"/>
            <a:ext cx="2608243" cy="2519702"/>
            <a:chOff x="2401061" y="2328463"/>
            <a:chExt cx="9608989" cy="963418"/>
          </a:xfrm>
        </p:grpSpPr>
        <p:sp>
          <p:nvSpPr>
            <p:cNvPr id="25" name="Rectangle: Rounded Corners 24">
              <a:extLst>
                <a:ext uri="{FF2B5EF4-FFF2-40B4-BE49-F238E27FC236}">
                  <a16:creationId xmlns:a16="http://schemas.microsoft.com/office/drawing/2014/main" id="{86570F31-19B7-96D4-2EE0-DDA1ECC69304}"/>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DD31E28-A2AA-139A-FB40-466A33D6FE59}"/>
                </a:ext>
              </a:extLst>
            </p:cNvPr>
            <p:cNvSpPr txBox="1"/>
            <p:nvPr/>
          </p:nvSpPr>
          <p:spPr>
            <a:xfrm>
              <a:off x="3127242" y="2454708"/>
              <a:ext cx="8271434" cy="506022"/>
            </a:xfrm>
            <a:prstGeom prst="rect">
              <a:avLst/>
            </a:prstGeom>
            <a:noFill/>
          </p:spPr>
          <p:txBody>
            <a:bodyPr wrap="square" rtlCol="0">
              <a:spAutoFit/>
            </a:bodyPr>
            <a:lstStyle/>
            <a:p>
              <a:pPr algn="ctr"/>
              <a:r>
                <a:rPr lang="en-US" sz="4000" b="1" u="sng" dirty="0" err="1">
                  <a:solidFill>
                    <a:srgbClr val="0070C0"/>
                  </a:solidFill>
                  <a:latin typeface="Cambria" panose="02040503050406030204" pitchFamily="18" charset="0"/>
                  <a:ea typeface="Cambria" panose="02040503050406030204" pitchFamily="18" charset="0"/>
                </a:rPr>
                <a:t>Đoạn</a:t>
              </a:r>
              <a:r>
                <a:rPr lang="en-US" sz="4000" b="1" u="sng" dirty="0">
                  <a:solidFill>
                    <a:srgbClr val="0070C0"/>
                  </a:solidFill>
                  <a:latin typeface="Cambria" panose="02040503050406030204" pitchFamily="18" charset="0"/>
                  <a:ea typeface="Cambria" panose="02040503050406030204" pitchFamily="18" charset="0"/>
                </a:rPr>
                <a:t> 3: </a:t>
              </a:r>
              <a:r>
                <a:rPr lang="en-US" sz="4000" b="1" dirty="0" err="1">
                  <a:latin typeface="Cambria" panose="02040503050406030204" pitchFamily="18" charset="0"/>
                  <a:ea typeface="Cambria" panose="02040503050406030204" pitchFamily="18" charset="0"/>
                </a:rPr>
                <a:t>Còn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lại</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464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3" decel="5400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4" fill="hold">
                            <p:stCondLst>
                              <p:cond delay="500"/>
                            </p:stCondLst>
                            <p:childTnLst>
                              <p:par>
                                <p:cTn id="15" presetID="2" presetClass="entr" presetSubtype="2" decel="5400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3" decel="5400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1+#ppt_w/2"/>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42C1BC7-B6BC-4497-882D-64EBA8B36CC5}"/>
  <p:tag name="GENSWF_ADVANCE_TIME" val="11.19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1019</Words>
  <Application>Microsoft Office PowerPoint</Application>
  <PresentationFormat>Widescreen</PresentationFormat>
  <Paragraphs>85</Paragraphs>
  <Slides>30</Slides>
  <Notes>4</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#9Slide06 SVNBlow Brush</vt:lpstr>
      <vt:lpstr>Aptos</vt:lpstr>
      <vt:lpstr>Arial</vt:lpstr>
      <vt:lpstr>AvantGarde</vt:lpstr>
      <vt:lpstr>Calibri</vt:lpstr>
      <vt:lpstr>Calibri Light</vt:lpstr>
      <vt:lpstr>Cambria</vt:lpstr>
      <vt:lpstr>等线</vt:lpstr>
      <vt:lpstr>LNTH-LuoLuoNotangYuanTi 1</vt:lpstr>
      <vt:lpstr>OpenSans</vt:lpstr>
      <vt:lpstr>Pattaya</vt:lpstr>
      <vt:lpstr>Times New Roman</vt:lpstr>
      <vt:lpstr>字魂189号-星岩乐黑体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2025-04-03T08:52:39Z</dcterms:created>
  <dcterms:modified xsi:type="dcterms:W3CDTF">2025-04-03T08:57:46Z</dcterms:modified>
</cp:coreProperties>
</file>