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C79396-F84B-454B-B1B4-E1DFFD7D5C6E}"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55AB3-0057-4FC6-8BFC-2548484459AD}" type="slidenum">
              <a:rPr lang="en-US" smtClean="0"/>
              <a:t>‹#›</a:t>
            </a:fld>
            <a:endParaRPr lang="en-US"/>
          </a:p>
        </p:txBody>
      </p:sp>
    </p:spTree>
    <p:extLst>
      <p:ext uri="{BB962C8B-B14F-4D97-AF65-F5344CB8AC3E}">
        <p14:creationId xmlns:p14="http://schemas.microsoft.com/office/powerpoint/2010/main" val="2010434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71236F-037A-4A51-8F9B-DF12F2EEFDF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6112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68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286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349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0291A-4B36-4BA1-8549-436954E2DCFF}" type="slidenum">
              <a:rPr lang="en-US" smtClean="0"/>
              <a:t>16</a:t>
            </a:fld>
            <a:endParaRPr lang="en-US"/>
          </a:p>
        </p:txBody>
      </p:sp>
    </p:spTree>
    <p:extLst>
      <p:ext uri="{BB962C8B-B14F-4D97-AF65-F5344CB8AC3E}">
        <p14:creationId xmlns:p14="http://schemas.microsoft.com/office/powerpoint/2010/main" val="2635415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354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897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61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0291A-4B36-4BA1-8549-436954E2D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661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150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86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524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0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85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675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754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40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5BF3DB-E7C8-4760-89C4-86DFF52DB916}"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DFB83-047D-4AC3-B68D-CCCE7464CC7C}" type="slidenum">
              <a:rPr lang="en-US" smtClean="0"/>
              <a:t>‹#›</a:t>
            </a:fld>
            <a:endParaRPr lang="en-US"/>
          </a:p>
        </p:txBody>
      </p:sp>
    </p:spTree>
    <p:extLst>
      <p:ext uri="{BB962C8B-B14F-4D97-AF65-F5344CB8AC3E}">
        <p14:creationId xmlns:p14="http://schemas.microsoft.com/office/powerpoint/2010/main" val="1589226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5BF3DB-E7C8-4760-89C4-86DFF52DB916}"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DFB83-047D-4AC3-B68D-CCCE7464CC7C}" type="slidenum">
              <a:rPr lang="en-US" smtClean="0"/>
              <a:t>‹#›</a:t>
            </a:fld>
            <a:endParaRPr lang="en-US"/>
          </a:p>
        </p:txBody>
      </p:sp>
    </p:spTree>
    <p:extLst>
      <p:ext uri="{BB962C8B-B14F-4D97-AF65-F5344CB8AC3E}">
        <p14:creationId xmlns:p14="http://schemas.microsoft.com/office/powerpoint/2010/main" val="1706286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5BF3DB-E7C8-4760-89C4-86DFF52DB916}"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DFB83-047D-4AC3-B68D-CCCE7464CC7C}" type="slidenum">
              <a:rPr lang="en-US" smtClean="0"/>
              <a:t>‹#›</a:t>
            </a:fld>
            <a:endParaRPr lang="en-US"/>
          </a:p>
        </p:txBody>
      </p:sp>
    </p:spTree>
    <p:extLst>
      <p:ext uri="{BB962C8B-B14F-4D97-AF65-F5344CB8AC3E}">
        <p14:creationId xmlns:p14="http://schemas.microsoft.com/office/powerpoint/2010/main" val="872602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5BF3DB-E7C8-4760-89C4-86DFF52DB916}"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DFB83-047D-4AC3-B68D-CCCE7464CC7C}" type="slidenum">
              <a:rPr lang="en-US" smtClean="0"/>
              <a:t>‹#›</a:t>
            </a:fld>
            <a:endParaRPr lang="en-US"/>
          </a:p>
        </p:txBody>
      </p:sp>
    </p:spTree>
    <p:extLst>
      <p:ext uri="{BB962C8B-B14F-4D97-AF65-F5344CB8AC3E}">
        <p14:creationId xmlns:p14="http://schemas.microsoft.com/office/powerpoint/2010/main" val="3684211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5BF3DB-E7C8-4760-89C4-86DFF52DB916}"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DFB83-047D-4AC3-B68D-CCCE7464CC7C}" type="slidenum">
              <a:rPr lang="en-US" smtClean="0"/>
              <a:t>‹#›</a:t>
            </a:fld>
            <a:endParaRPr lang="en-US"/>
          </a:p>
        </p:txBody>
      </p:sp>
    </p:spTree>
    <p:extLst>
      <p:ext uri="{BB962C8B-B14F-4D97-AF65-F5344CB8AC3E}">
        <p14:creationId xmlns:p14="http://schemas.microsoft.com/office/powerpoint/2010/main" val="1820506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5BF3DB-E7C8-4760-89C4-86DFF52DB916}"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DFB83-047D-4AC3-B68D-CCCE7464CC7C}" type="slidenum">
              <a:rPr lang="en-US" smtClean="0"/>
              <a:t>‹#›</a:t>
            </a:fld>
            <a:endParaRPr lang="en-US"/>
          </a:p>
        </p:txBody>
      </p:sp>
    </p:spTree>
    <p:extLst>
      <p:ext uri="{BB962C8B-B14F-4D97-AF65-F5344CB8AC3E}">
        <p14:creationId xmlns:p14="http://schemas.microsoft.com/office/powerpoint/2010/main" val="2094818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5BF3DB-E7C8-4760-89C4-86DFF52DB916}"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FDFB83-047D-4AC3-B68D-CCCE7464CC7C}" type="slidenum">
              <a:rPr lang="en-US" smtClean="0"/>
              <a:t>‹#›</a:t>
            </a:fld>
            <a:endParaRPr lang="en-US"/>
          </a:p>
        </p:txBody>
      </p:sp>
    </p:spTree>
    <p:extLst>
      <p:ext uri="{BB962C8B-B14F-4D97-AF65-F5344CB8AC3E}">
        <p14:creationId xmlns:p14="http://schemas.microsoft.com/office/powerpoint/2010/main" val="2081137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5BF3DB-E7C8-4760-89C4-86DFF52DB916}"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FDFB83-047D-4AC3-B68D-CCCE7464CC7C}" type="slidenum">
              <a:rPr lang="en-US" smtClean="0"/>
              <a:t>‹#›</a:t>
            </a:fld>
            <a:endParaRPr lang="en-US"/>
          </a:p>
        </p:txBody>
      </p:sp>
    </p:spTree>
    <p:extLst>
      <p:ext uri="{BB962C8B-B14F-4D97-AF65-F5344CB8AC3E}">
        <p14:creationId xmlns:p14="http://schemas.microsoft.com/office/powerpoint/2010/main" val="1955405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BF3DB-E7C8-4760-89C4-86DFF52DB916}"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FDFB83-047D-4AC3-B68D-CCCE7464CC7C}" type="slidenum">
              <a:rPr lang="en-US" smtClean="0"/>
              <a:t>‹#›</a:t>
            </a:fld>
            <a:endParaRPr lang="en-US"/>
          </a:p>
        </p:txBody>
      </p:sp>
    </p:spTree>
    <p:extLst>
      <p:ext uri="{BB962C8B-B14F-4D97-AF65-F5344CB8AC3E}">
        <p14:creationId xmlns:p14="http://schemas.microsoft.com/office/powerpoint/2010/main" val="3281934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5BF3DB-E7C8-4760-89C4-86DFF52DB916}"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DFB83-047D-4AC3-B68D-CCCE7464CC7C}" type="slidenum">
              <a:rPr lang="en-US" smtClean="0"/>
              <a:t>‹#›</a:t>
            </a:fld>
            <a:endParaRPr lang="en-US"/>
          </a:p>
        </p:txBody>
      </p:sp>
    </p:spTree>
    <p:extLst>
      <p:ext uri="{BB962C8B-B14F-4D97-AF65-F5344CB8AC3E}">
        <p14:creationId xmlns:p14="http://schemas.microsoft.com/office/powerpoint/2010/main" val="2577112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5BF3DB-E7C8-4760-89C4-86DFF52DB916}"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DFB83-047D-4AC3-B68D-CCCE7464CC7C}" type="slidenum">
              <a:rPr lang="en-US" smtClean="0"/>
              <a:t>‹#›</a:t>
            </a:fld>
            <a:endParaRPr lang="en-US"/>
          </a:p>
        </p:txBody>
      </p:sp>
    </p:spTree>
    <p:extLst>
      <p:ext uri="{BB962C8B-B14F-4D97-AF65-F5344CB8AC3E}">
        <p14:creationId xmlns:p14="http://schemas.microsoft.com/office/powerpoint/2010/main" val="3472744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BF3DB-E7C8-4760-89C4-86DFF52DB916}" type="datetimeFigureOut">
              <a:rPr lang="en-US" smtClean="0"/>
              <a:t>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FDFB83-047D-4AC3-B68D-CCCE7464CC7C}" type="slidenum">
              <a:rPr lang="en-US" smtClean="0"/>
              <a:t>‹#›</a:t>
            </a:fld>
            <a:endParaRPr lang="en-US"/>
          </a:p>
        </p:txBody>
      </p:sp>
    </p:spTree>
    <p:extLst>
      <p:ext uri="{BB962C8B-B14F-4D97-AF65-F5344CB8AC3E}">
        <p14:creationId xmlns:p14="http://schemas.microsoft.com/office/powerpoint/2010/main" val="3244392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6.wdp"/><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image" Target="../media/image36.jpg"/><Relationship Id="rId1" Type="http://schemas.openxmlformats.org/officeDocument/2006/relationships/slideLayout" Target="../slideLayouts/slideLayout6.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38.png"/><Relationship Id="rId10" Type="http://schemas.openxmlformats.org/officeDocument/2006/relationships/image" Target="../media/image41.png"/><Relationship Id="rId4" Type="http://schemas.microsoft.com/office/2007/relationships/hdphoto" Target="../media/hdphoto2.wdp"/><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72716" y="1535365"/>
            <a:ext cx="11919284"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solidFill>
                  <a:srgbClr val="FF0000"/>
                </a:solidFill>
                <a:effectLst/>
                <a:latin typeface="Times New Roman" panose="02020603050405020304" pitchFamily="18" charset="0"/>
                <a:cs typeface="Times New Roman" panose="02020603050405020304" pitchFamily="18" charset="0"/>
              </a:rPr>
              <a:t>NÓI VÀ NGHE: SẢN VẬT ĐỊA PHƯƠNG</a:t>
            </a:r>
            <a:endParaRPr lang="en-US" sz="5400" b="1" cap="none" spc="0" dirty="0">
              <a:solidFill>
                <a:srgbClr val="FF0000"/>
              </a:solidFill>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2165684" y="514182"/>
            <a:ext cx="8719457" cy="923330"/>
          </a:xfrm>
          <a:prstGeom prst="rect">
            <a:avLst/>
          </a:prstGeom>
          <a:noFill/>
        </p:spPr>
        <p:txBody>
          <a:bodyPr wrap="square" rtlCol="0">
            <a:spAutoFit/>
          </a:bodyPr>
          <a:lstStyle/>
          <a:p>
            <a:pPr algn="ctr"/>
            <a:r>
              <a:rPr lang="en-US" sz="5400" b="1" dirty="0">
                <a:ln w="13462">
                  <a:solidFill>
                    <a:schemeClr val="accent1">
                      <a:lumMod val="75000"/>
                    </a:schemeClr>
                  </a:solidFill>
                  <a:prstDash val="solid"/>
                </a:ln>
                <a:solidFill>
                  <a:srgbClr val="000099"/>
                </a:solidFill>
                <a:effectLst>
                  <a:glow rad="635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rPr>
              <a:t>MÔN </a:t>
            </a:r>
            <a:r>
              <a:rPr lang="en-US" sz="5400" b="1" dirty="0" smtClean="0">
                <a:ln w="13462">
                  <a:solidFill>
                    <a:schemeClr val="accent1">
                      <a:lumMod val="75000"/>
                    </a:schemeClr>
                  </a:solidFill>
                  <a:prstDash val="solid"/>
                </a:ln>
                <a:solidFill>
                  <a:srgbClr val="000099"/>
                </a:solidFill>
                <a:effectLst>
                  <a:glow rad="635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rPr>
              <a:t>TIẾNG VIỆT</a:t>
            </a:r>
            <a:endParaRPr lang="en-US" sz="5400" b="1" dirty="0">
              <a:ln w="13462">
                <a:solidFill>
                  <a:schemeClr val="accent1">
                    <a:lumMod val="75000"/>
                  </a:schemeClr>
                </a:solidFill>
                <a:prstDash val="solid"/>
              </a:ln>
              <a:solidFill>
                <a:srgbClr val="000099"/>
              </a:solidFill>
              <a:effectLst>
                <a:glow rad="635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23" name="TextBox 22"/>
          <p:cNvSpPr txBox="1"/>
          <p:nvPr/>
        </p:nvSpPr>
        <p:spPr>
          <a:xfrm>
            <a:off x="3403651" y="3711219"/>
            <a:ext cx="5854184" cy="1569660"/>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Nguyễn</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Thúy</a:t>
            </a:r>
            <a:endParaRPr lang="en-US" sz="3200" b="1" dirty="0">
              <a:latin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Lớp</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5A7</a:t>
            </a:r>
            <a:endParaRPr lang="en-US" sz="3200" b="1" dirty="0">
              <a:latin typeface="Times New Roman" panose="02020603050405020304" pitchFamily="18" charset="0"/>
              <a:cs typeface="Times New Roman" panose="02020603050405020304" pitchFamily="18" charset="0"/>
            </a:endParaRPr>
          </a:p>
          <a:p>
            <a:r>
              <a:rPr lang="en-US" sz="3200" b="1" dirty="0" err="1" smtClean="0">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An Hồng</a:t>
            </a:r>
          </a:p>
        </p:txBody>
      </p:sp>
    </p:spTree>
    <p:custDataLst>
      <p:tags r:id="rId1"/>
    </p:custDataLst>
    <p:extLst>
      <p:ext uri="{BB962C8B-B14F-4D97-AF65-F5344CB8AC3E}">
        <p14:creationId xmlns:p14="http://schemas.microsoft.com/office/powerpoint/2010/main" val="3523875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295400"/>
            <a:ext cx="11534776" cy="954107"/>
          </a:xfrm>
          <a:prstGeom prst="rect">
            <a:avLst/>
          </a:prstGeom>
          <a:noFill/>
        </p:spPr>
        <p:txBody>
          <a:bodyPr wrap="square" rtlCol="0">
            <a:spAutoFit/>
          </a:bodyPr>
          <a:lstStyle/>
          <a:p>
            <a:pPr marL="285750" lvl="0" indent="-285750" algn="just">
              <a:buFont typeface="Arial" panose="020B0604020202020204" pitchFamily="34" charset="0"/>
              <a:buChar cha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cụ</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phục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truyền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thống</a:t>
            </a:r>
            <a:r>
              <a:rPr lang="en-US" sz="2800" b="1" dirty="0">
                <a:solidFill>
                  <a:srgbClr val="FF0000"/>
                </a:solidFill>
                <a:latin typeface="Cambria" panose="02040503050406030204" pitchFamily="18" charset="0"/>
                <a:ea typeface="Cambria" panose="02040503050406030204" pitchFamily="18" charset="0"/>
              </a:rPr>
              <a:t> ở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vùng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miền</a:t>
            </a:r>
            <a:r>
              <a:rPr lang="en-US" sz="2800" b="1" dirty="0">
                <a:solidFill>
                  <a:srgbClr val="FF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Nhạc cụ cổ truyền VN – Đàn Nguyệt | Đọt Chuối Non">
            <a:extLst>
              <a:ext uri="{FF2B5EF4-FFF2-40B4-BE49-F238E27FC236}">
                <a16:creationId xmlns:a16="http://schemas.microsoft.com/office/drawing/2014/main" id="{7A97DB64-07CE-9CB7-4CED-CD50C747B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2381250"/>
            <a:ext cx="4514850" cy="3386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74C872E-DAEA-E49F-50AB-5D3488C71B13}"/>
              </a:ext>
            </a:extLst>
          </p:cNvPr>
          <p:cNvSpPr/>
          <p:nvPr/>
        </p:nvSpPr>
        <p:spPr>
          <a:xfrm>
            <a:off x="2038350" y="581025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nguyệt</a:t>
            </a:r>
            <a:endParaRPr lang="en-US" sz="3200" b="1" dirty="0">
              <a:latin typeface="Cambria" panose="02040503050406030204" pitchFamily="18" charset="0"/>
              <a:ea typeface="Cambria" panose="02040503050406030204" pitchFamily="18" charset="0"/>
            </a:endParaRPr>
          </a:p>
        </p:txBody>
      </p:sp>
      <p:pic>
        <p:nvPicPr>
          <p:cNvPr id="5126" name="Picture 6" descr="Tài liệu, sách, giáo trình dạy học thổi sáo | Google Drive tải PDF">
            <a:extLst>
              <a:ext uri="{FF2B5EF4-FFF2-40B4-BE49-F238E27FC236}">
                <a16:creationId xmlns:a16="http://schemas.microsoft.com/office/drawing/2014/main" id="{08426A7A-3B10-F6E1-A209-A2804C6D4D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0370" y="2438399"/>
            <a:ext cx="5690268" cy="3362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BDA1F571-7F3B-A6A6-9B4C-974BD909490C}"/>
              </a:ext>
            </a:extLst>
          </p:cNvPr>
          <p:cNvSpPr/>
          <p:nvPr/>
        </p:nvSpPr>
        <p:spPr>
          <a:xfrm>
            <a:off x="7391400" y="5838825"/>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Sáo</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2762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wipe(down)">
                                      <p:cBhvr>
                                        <p:cTn id="23"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295400"/>
            <a:ext cx="11534776" cy="95410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Nhạc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cụ</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trang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phục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truyền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thống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ở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vùng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Rectangle: Rounded Corners 2">
            <a:extLst>
              <a:ext uri="{FF2B5EF4-FFF2-40B4-BE49-F238E27FC236}">
                <a16:creationId xmlns:a16="http://schemas.microsoft.com/office/drawing/2014/main" id="{774C872E-DAEA-E49F-50AB-5D3488C71B13}"/>
              </a:ext>
            </a:extLst>
          </p:cNvPr>
          <p:cNvSpPr/>
          <p:nvPr/>
        </p:nvSpPr>
        <p:spPr>
          <a:xfrm>
            <a:off x="1209675" y="5810250"/>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T</a:t>
            </a:r>
            <a:r>
              <a:rPr lang="vi-VN" sz="3200" b="1" dirty="0">
                <a:solidFill>
                  <a:prstClr val="white"/>
                </a:solidFill>
                <a:latin typeface="Cambria" panose="02040503050406030204" pitchFamily="18" charset="0"/>
                <a:ea typeface="Cambria" panose="02040503050406030204" pitchFamily="18" charset="0"/>
              </a:rPr>
              <a:t>rống Paranưng</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146" name="Picture 2" descr="Tiếng trống Paranưng | Báo ảnh Dân tộc và Miền núi">
            <a:extLst>
              <a:ext uri="{FF2B5EF4-FFF2-40B4-BE49-F238E27FC236}">
                <a16:creationId xmlns:a16="http://schemas.microsoft.com/office/drawing/2014/main" id="{4419E6EE-53CE-CD5B-3E60-E40826C55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4" y="2434819"/>
            <a:ext cx="4429125" cy="31373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Đàn Tranh Việt Nam 17 Dây Khảm Trai TM-DTVN32 - Nhạc Cụ Tiến Mạnh">
            <a:extLst>
              <a:ext uri="{FF2B5EF4-FFF2-40B4-BE49-F238E27FC236}">
                <a16:creationId xmlns:a16="http://schemas.microsoft.com/office/drawing/2014/main" id="{4DFBB741-A84A-E80A-2EB4-396844C37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4549" y="2438400"/>
            <a:ext cx="5172075" cy="31623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C0C8595-2476-59DD-2B60-C6BA50AD6B18}"/>
              </a:ext>
            </a:extLst>
          </p:cNvPr>
          <p:cNvSpPr/>
          <p:nvPr/>
        </p:nvSpPr>
        <p:spPr>
          <a:xfrm>
            <a:off x="6819900" y="5762625"/>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noProof="0" dirty="0" err="1">
                <a:solidFill>
                  <a:prstClr val="white"/>
                </a:solidFill>
                <a:latin typeface="Cambria" panose="02040503050406030204" pitchFamily="18" charset="0"/>
                <a:ea typeface="Cambria" panose="02040503050406030204" pitchFamily="18" charset="0"/>
              </a:rPr>
              <a:t>Đàn</a:t>
            </a:r>
            <a:r>
              <a:rPr lang="en-US" sz="3200" b="1" noProof="0" dirty="0">
                <a:solidFill>
                  <a:prstClr val="white"/>
                </a:solidFill>
                <a:latin typeface="Cambria" panose="02040503050406030204" pitchFamily="18" charset="0"/>
                <a:ea typeface="Cambria" panose="02040503050406030204" pitchFamily="18" charset="0"/>
              </a:rPr>
              <a:t> </a:t>
            </a:r>
            <a:r>
              <a:rPr lang="en-US" sz="3200" b="1" noProof="0" dirty="0" err="1">
                <a:solidFill>
                  <a:prstClr val="white"/>
                </a:solidFill>
                <a:latin typeface="Cambria" panose="02040503050406030204" pitchFamily="18" charset="0"/>
                <a:ea typeface="Cambria" panose="02040503050406030204" pitchFamily="18" charset="0"/>
              </a:rPr>
              <a:t>tranh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461044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wipe(down)">
                                      <p:cBhvr>
                                        <p:cTn id="18"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66724" y="1419225"/>
            <a:ext cx="11534776" cy="523220"/>
          </a:xfrm>
          <a:prstGeom prst="rect">
            <a:avLst/>
          </a:prstGeom>
          <a:noFill/>
        </p:spPr>
        <p:txBody>
          <a:bodyPr wrap="square" rtlCol="0">
            <a:spAutoFit/>
          </a:bodyPr>
          <a:lstStyle/>
          <a:p>
            <a:pPr marL="285750" lvl="0" indent="-285750" algn="just">
              <a:buFont typeface="Arial" panose="020B0604020202020204" pitchFamily="34" charset="0"/>
              <a:buChar cha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Sản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phẩm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nghề</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truyền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thống</a:t>
            </a:r>
            <a:r>
              <a:rPr lang="en-US" sz="2800" dirty="0">
                <a:solidFill>
                  <a:srgbClr val="FF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170" name="Picture 2" descr="Làng gốm Bát tràng - Khám phá địa điểm du lịch">
            <a:extLst>
              <a:ext uri="{FF2B5EF4-FFF2-40B4-BE49-F238E27FC236}">
                <a16:creationId xmlns:a16="http://schemas.microsoft.com/office/drawing/2014/main" id="{74D545E4-F4A4-8289-4EB6-80E75E966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097723"/>
            <a:ext cx="4953000" cy="34505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DACDDE5-8DCB-B050-89A6-3B4478C3A740}"/>
              </a:ext>
            </a:extLst>
          </p:cNvPr>
          <p:cNvSpPr/>
          <p:nvPr/>
        </p:nvSpPr>
        <p:spPr>
          <a:xfrm>
            <a:off x="2038350" y="5810250"/>
            <a:ext cx="3371850"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Gốm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tràng</a:t>
            </a:r>
            <a:endParaRPr lang="en-US" sz="3200" b="1" dirty="0">
              <a:latin typeface="Cambria" panose="02040503050406030204" pitchFamily="18" charset="0"/>
              <a:ea typeface="Cambria" panose="02040503050406030204" pitchFamily="18" charset="0"/>
            </a:endParaRPr>
          </a:p>
        </p:txBody>
      </p:sp>
      <p:pic>
        <p:nvPicPr>
          <p:cNvPr id="7172" name="Picture 4" descr="Nét độc đáo riêng của chiếu cói làng Hới, Thái Bình">
            <a:extLst>
              <a:ext uri="{FF2B5EF4-FFF2-40B4-BE49-F238E27FC236}">
                <a16:creationId xmlns:a16="http://schemas.microsoft.com/office/drawing/2014/main" id="{56E4925E-5B41-E7DD-8D20-7A4D7C230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5575" y="2115216"/>
            <a:ext cx="5105400" cy="34283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6C9FDC1F-7C6D-9CCB-50FD-5D6E2DED46AD}"/>
              </a:ext>
            </a:extLst>
          </p:cNvPr>
          <p:cNvSpPr/>
          <p:nvPr/>
        </p:nvSpPr>
        <p:spPr>
          <a:xfrm>
            <a:off x="7600950" y="5705475"/>
            <a:ext cx="3371850"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Chiếu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680388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down)">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wipe(down)">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7" name="Hình chữ nhật 14">
            <a:extLst>
              <a:ext uri="{FF2B5EF4-FFF2-40B4-BE49-F238E27FC236}">
                <a16:creationId xmlns:a16="http://schemas.microsoft.com/office/drawing/2014/main" id="{2736E944-CFD1-FFE9-46A1-90FAE7332773}"/>
              </a:ext>
            </a:extLst>
          </p:cNvPr>
          <p:cNvSpPr/>
          <p:nvPr/>
        </p:nvSpPr>
        <p:spPr>
          <a:xfrm>
            <a:off x="3264665" y="500690"/>
            <a:ext cx="6705810" cy="6463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tập</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B6917AF-F6DD-E279-1391-42035CB69D92}"/>
              </a:ext>
            </a:extLst>
          </p:cNvPr>
          <p:cNvPicPr>
            <a:picLocks noChangeAspect="1"/>
          </p:cNvPicPr>
          <p:nvPr/>
        </p:nvPicPr>
        <p:blipFill>
          <a:blip r:embed="rId4"/>
          <a:stretch>
            <a:fillRect/>
          </a:stretch>
        </p:blipFill>
        <p:spPr>
          <a:xfrm>
            <a:off x="3981449" y="1175717"/>
            <a:ext cx="4086225" cy="5210795"/>
          </a:xfrm>
          <a:prstGeom prst="rect">
            <a:avLst/>
          </a:prstGeom>
        </p:spPr>
      </p:pic>
      <p:sp>
        <p:nvSpPr>
          <p:cNvPr id="11" name="TextBox 10">
            <a:extLst>
              <a:ext uri="{FF2B5EF4-FFF2-40B4-BE49-F238E27FC236}">
                <a16:creationId xmlns:a16="http://schemas.microsoft.com/office/drawing/2014/main" id="{D3A51F18-CA61-E836-25E8-8666B1D522FE}"/>
              </a:ext>
            </a:extLst>
          </p:cNvPr>
          <p:cNvSpPr txBox="1"/>
          <p:nvPr/>
        </p:nvSpPr>
        <p:spPr>
          <a:xfrm>
            <a:off x="4533900" y="2276475"/>
            <a:ext cx="2438400" cy="369332"/>
          </a:xfrm>
          <a:prstGeom prst="rect">
            <a:avLst/>
          </a:prstGeom>
          <a:noFill/>
        </p:spPr>
        <p:txBody>
          <a:bodyPr wrap="square" rtlCol="0">
            <a:spAutoFit/>
          </a:bodyPr>
          <a:lstStyle/>
          <a:p>
            <a:r>
              <a:rPr lang="en-US" dirty="0" err="1">
                <a:solidFill>
                  <a:srgbClr val="FF0000"/>
                </a:solidFill>
                <a:latin typeface="Cambria" panose="02040503050406030204" pitchFamily="18" charset="0"/>
                <a:ea typeface="Cambria" panose="02040503050406030204" pitchFamily="18" charset="0"/>
              </a:rPr>
              <a:t>Đồ</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gốm</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sứ</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Bát</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Tràng</a:t>
            </a:r>
            <a:endParaRPr lang="en-US"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5BDD9EA-DAD7-BABA-8A95-F0BE8D3A60A3}"/>
              </a:ext>
            </a:extLst>
          </p:cNvPr>
          <p:cNvSpPr txBox="1"/>
          <p:nvPr/>
        </p:nvSpPr>
        <p:spPr>
          <a:xfrm>
            <a:off x="4095750" y="2895600"/>
            <a:ext cx="4133850" cy="338554"/>
          </a:xfrm>
          <a:prstGeom prst="rect">
            <a:avLst/>
          </a:prstGeom>
          <a:noFill/>
        </p:spPr>
        <p:txBody>
          <a:bodyPr wrap="square" rtlCol="0">
            <a:spAutoFit/>
          </a:bodyPr>
          <a:lstStyle/>
          <a:p>
            <a:r>
              <a:rPr lang="en-US" sz="1600" dirty="0" err="1">
                <a:solidFill>
                  <a:srgbClr val="FF0000"/>
                </a:solidFill>
                <a:latin typeface="Cambria" panose="02040503050406030204" pitchFamily="18" charset="0"/>
                <a:ea typeface="Cambria" panose="02040503050406030204" pitchFamily="18" charset="0"/>
              </a:rPr>
              <a:t>Làng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Bát</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Tràng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cổ</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huyện</a:t>
            </a:r>
            <a:r>
              <a:rPr lang="en-US" sz="1600" dirty="0">
                <a:solidFill>
                  <a:srgbClr val="FF0000"/>
                </a:solidFill>
                <a:latin typeface="Cambria" panose="02040503050406030204" pitchFamily="18" charset="0"/>
                <a:ea typeface="Cambria" panose="02040503050406030204" pitchFamily="18" charset="0"/>
              </a:rPr>
              <a:t> Gia Lâm, Hà </a:t>
            </a:r>
            <a:r>
              <a:rPr lang="en-US" sz="1600" dirty="0" err="1">
                <a:solidFill>
                  <a:srgbClr val="FF0000"/>
                </a:solidFill>
                <a:latin typeface="Cambria" panose="02040503050406030204" pitchFamily="18" charset="0"/>
                <a:ea typeface="Cambria" panose="02040503050406030204" pitchFamily="18" charset="0"/>
              </a:rPr>
              <a:t>Nội</a:t>
            </a:r>
            <a:r>
              <a:rPr lang="en-US" sz="1600" dirty="0">
                <a:solidFill>
                  <a:srgbClr val="FF000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D6EA61D1-3617-6B62-C59B-9600C9BD845F}"/>
              </a:ext>
            </a:extLst>
          </p:cNvPr>
          <p:cNvSpPr txBox="1"/>
          <p:nvPr/>
        </p:nvSpPr>
        <p:spPr>
          <a:xfrm>
            <a:off x="3738880" y="3547110"/>
            <a:ext cx="4246880" cy="1384995"/>
          </a:xfrm>
          <a:prstGeom prst="rect">
            <a:avLst/>
          </a:prstGeom>
          <a:noFill/>
        </p:spPr>
        <p:txBody>
          <a:bodyPr wrap="square" rtlCol="0">
            <a:spAutoFit/>
          </a:bodyPr>
          <a:lstStyle/>
          <a:p>
            <a:pPr marL="285750" indent="-285750">
              <a:buFont typeface="Arial" panose="020B0604020202020204" pitchFamily="34" charset="0"/>
              <a:buChar char="•"/>
            </a:pPr>
            <a:r>
              <a:rPr lang="vi-VN" sz="1400" dirty="0">
                <a:solidFill>
                  <a:srgbClr val="FF0000"/>
                </a:solidFill>
                <a:latin typeface="Cambria" panose="02040503050406030204" pitchFamily="18" charset="0"/>
                <a:ea typeface="Cambria" panose="02040503050406030204" pitchFamily="18" charset="0"/>
              </a:rPr>
              <a:t>Được chế tác từ đất sét trắng, có độ bền với nhiệt độ và va đập cao, màu sắc tươi sáng và hoạ tiết đa dạng.</a:t>
            </a:r>
            <a:endParaRPr lang="en-US" sz="1400" dirty="0">
              <a:solidFill>
                <a:srgbClr val="FF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1400" dirty="0">
                <a:solidFill>
                  <a:srgbClr val="FF0000"/>
                </a:solidFill>
                <a:latin typeface="Cambria" panose="02040503050406030204" pitchFamily="18" charset="0"/>
                <a:ea typeface="Cambria" panose="02040503050406030204" pitchFamily="18" charset="0"/>
              </a:rPr>
              <a:t>Làm sản phẩm gốm sứ Bát Tràng phải trải qua nhiều công đoạn rất tỉ mỉ, sáng tạo, tinh xảo mang bản sắc văn hoá của người Bát Tràng.</a:t>
            </a:r>
            <a:endParaRPr lang="en-US" sz="14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7EBDF8F-0163-931A-4B4E-5A714B5FA575}"/>
              </a:ext>
            </a:extLst>
          </p:cNvPr>
          <p:cNvSpPr txBox="1"/>
          <p:nvPr/>
        </p:nvSpPr>
        <p:spPr>
          <a:xfrm>
            <a:off x="4145280" y="5547995"/>
            <a:ext cx="3647440" cy="369332"/>
          </a:xfrm>
          <a:prstGeom prst="rect">
            <a:avLst/>
          </a:prstGeom>
          <a:noFill/>
        </p:spPr>
        <p:txBody>
          <a:bodyPr wrap="square" rtlCol="0">
            <a:spAutoFit/>
          </a:bodyPr>
          <a:lstStyle/>
          <a:p>
            <a:r>
              <a:rPr lang="vi-VN" dirty="0">
                <a:solidFill>
                  <a:srgbClr val="FF0000"/>
                </a:solidFill>
                <a:latin typeface="Cambria" panose="02040503050406030204" pitchFamily="18" charset="0"/>
                <a:ea typeface="Cambria" panose="02040503050406030204" pitchFamily="18" charset="0"/>
              </a:rPr>
              <a:t>Làm bát đĩa, đồ thờ, đồ trang trí,..</a:t>
            </a:r>
          </a:p>
        </p:txBody>
      </p:sp>
    </p:spTree>
    <p:extLst>
      <p:ext uri="{BB962C8B-B14F-4D97-AF65-F5344CB8AC3E}">
        <p14:creationId xmlns:p14="http://schemas.microsoft.com/office/powerpoint/2010/main" val="33473143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81119" y="31828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212210" y="54387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Trình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bày</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Freeform 2">
            <a:extLst>
              <a:ext uri="{FF2B5EF4-FFF2-40B4-BE49-F238E27FC236}">
                <a16:creationId xmlns:a16="http://schemas.microsoft.com/office/drawing/2014/main" id="{E75E5834-9C6C-A99C-5A60-9BE236C93A12}"/>
              </a:ext>
            </a:extLst>
          </p:cNvPr>
          <p:cNvSpPr/>
          <p:nvPr/>
        </p:nvSpPr>
        <p:spPr>
          <a:xfrm>
            <a:off x="204013" y="2062479"/>
            <a:ext cx="3199587" cy="4382851"/>
          </a:xfrm>
          <a:custGeom>
            <a:avLst/>
            <a:gdLst/>
            <a:ahLst/>
            <a:cxnLst/>
            <a:rect l="l" t="t" r="r" b="b"/>
            <a:pathLst>
              <a:path w="4762881" h="8229600">
                <a:moveTo>
                  <a:pt x="0" y="0"/>
                </a:moveTo>
                <a:lnTo>
                  <a:pt x="4762881" y="0"/>
                </a:lnTo>
                <a:lnTo>
                  <a:pt x="4762881" y="8229600"/>
                </a:lnTo>
                <a:lnTo>
                  <a:pt x="0" y="8229600"/>
                </a:lnTo>
                <a:lnTo>
                  <a:pt x="0" y="0"/>
                </a:lnTo>
                <a:close/>
              </a:path>
            </a:pathLst>
          </a:custGeom>
          <a:blipFill>
            <a:blip r:embed="rId5"/>
            <a:stretch>
              <a:fillRect/>
            </a:stretch>
          </a:blipFill>
        </p:spPr>
        <p:txBody>
          <a:bodyPr/>
          <a:lstStyle/>
          <a:p>
            <a:endParaRPr lang="en-US"/>
          </a:p>
        </p:txBody>
      </p:sp>
      <p:grpSp>
        <p:nvGrpSpPr>
          <p:cNvPr id="5" name="Nhóm 2">
            <a:extLst>
              <a:ext uri="{FF2B5EF4-FFF2-40B4-BE49-F238E27FC236}">
                <a16:creationId xmlns:a16="http://schemas.microsoft.com/office/drawing/2014/main" id="{8EBB38B9-F5E8-87B0-873F-F9346A28C076}"/>
              </a:ext>
            </a:extLst>
          </p:cNvPr>
          <p:cNvGrpSpPr/>
          <p:nvPr/>
        </p:nvGrpSpPr>
        <p:grpSpPr>
          <a:xfrm>
            <a:off x="3484880" y="1816717"/>
            <a:ext cx="7467600" cy="3131203"/>
            <a:chOff x="465124" y="2798951"/>
            <a:chExt cx="8109007" cy="6307213"/>
          </a:xfrm>
        </p:grpSpPr>
        <p:sp>
          <p:nvSpPr>
            <p:cNvPr id="11" name="Gợn sóng Kép 3">
              <a:extLst>
                <a:ext uri="{FF2B5EF4-FFF2-40B4-BE49-F238E27FC236}">
                  <a16:creationId xmlns:a16="http://schemas.microsoft.com/office/drawing/2014/main" id="{0D41123E-A911-82A0-64E7-3B35134E1A94}"/>
                </a:ext>
              </a:extLst>
            </p:cNvPr>
            <p:cNvSpPr/>
            <p:nvPr/>
          </p:nvSpPr>
          <p:spPr>
            <a:xfrm>
              <a:off x="465124" y="2798951"/>
              <a:ext cx="8109007" cy="6307213"/>
            </a:xfrm>
            <a:prstGeom prst="doubleWave">
              <a:avLst>
                <a:gd name="adj1" fmla="val 2406"/>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Hình chữ nhật 5">
              <a:extLst>
                <a:ext uri="{FF2B5EF4-FFF2-40B4-BE49-F238E27FC236}">
                  <a16:creationId xmlns:a16="http://schemas.microsoft.com/office/drawing/2014/main" id="{64643063-2699-4FA6-A0F4-022108188396}"/>
                </a:ext>
              </a:extLst>
            </p:cNvPr>
            <p:cNvSpPr/>
            <p:nvPr/>
          </p:nvSpPr>
          <p:spPr>
            <a:xfrm>
              <a:off x="530174" y="3742242"/>
              <a:ext cx="7824447" cy="4649680"/>
            </a:xfrm>
            <a:prstGeom prst="rect">
              <a:avLst/>
            </a:prstGeom>
            <a:noFill/>
          </p:spPr>
          <p:txBody>
            <a:bodyPr wrap="square" lIns="91440" tIns="45720" rIns="91440" bIns="45720">
              <a:spAutoFit/>
            </a:bodyPr>
            <a:lstStyle/>
            <a:p>
              <a:pPr marL="571500" indent="-571500" algn="just">
                <a:buFont typeface="Wingdings" panose="05000000000000000000" pitchFamily="2" charset="2"/>
                <a:buChar char="Ø"/>
              </a:pPr>
              <a:r>
                <a:rPr lang="vi-VN" sz="36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Đóng vai một hướng dẫn viên du lịch để giới thiệu về sản vật và địa phương có sản vật do theo nội dung đã chuẩn bị.</a:t>
              </a:r>
              <a:endParaRPr lang="vi-VN" sz="36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937263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4C7277D8-0017-DEE6-87F9-97F0131F8E24}"/>
              </a:ext>
            </a:extLst>
          </p:cNvPr>
          <p:cNvGrpSpPr/>
          <p:nvPr/>
        </p:nvGrpSpPr>
        <p:grpSpPr>
          <a:xfrm>
            <a:off x="4649137" y="-91489"/>
            <a:ext cx="1117600" cy="1028192"/>
            <a:chOff x="130946" y="15166"/>
            <a:chExt cx="1676400" cy="1542288"/>
          </a:xfrm>
        </p:grpSpPr>
        <p:pic>
          <p:nvPicPr>
            <p:cNvPr id="8" name="Hình ảnh 7">
              <a:extLst>
                <a:ext uri="{FF2B5EF4-FFF2-40B4-BE49-F238E27FC236}">
                  <a16:creationId xmlns:a16="http://schemas.microsoft.com/office/drawing/2014/main" id="{26043BDA-4CC9-0A49-F663-4A1A1069FFFA}"/>
                </a:ext>
              </a:extLst>
            </p:cNvPr>
            <p:cNvPicPr>
              <a:picLocks noChangeAspect="1"/>
            </p:cNvPicPr>
            <p:nvPr/>
          </p:nvPicPr>
          <p:blipFill rotWithShape="1">
            <a:blip r:embed="rId2"/>
            <a:srcRect l="6121" t="5555" r="4470" b="9264"/>
            <a:stretch/>
          </p:blipFill>
          <p:spPr>
            <a:xfrm>
              <a:off x="130946" y="15166"/>
              <a:ext cx="1676400" cy="1542288"/>
            </a:xfrm>
            <a:prstGeom prst="rect">
              <a:avLst/>
            </a:prstGeom>
          </p:spPr>
        </p:pic>
        <p:sp>
          <p:nvSpPr>
            <p:cNvPr id="9" name="Hình chữ nhật 8">
              <a:extLst>
                <a:ext uri="{FF2B5EF4-FFF2-40B4-BE49-F238E27FC236}">
                  <a16:creationId xmlns:a16="http://schemas.microsoft.com/office/drawing/2014/main" id="{1CC8E752-2ACB-9E5A-4440-A71E8FE716C3}"/>
                </a:ext>
              </a:extLst>
            </p:cNvPr>
            <p:cNvSpPr/>
            <p:nvPr/>
          </p:nvSpPr>
          <p:spPr>
            <a:xfrm>
              <a:off x="857663" y="280255"/>
              <a:ext cx="184761" cy="923330"/>
            </a:xfrm>
            <a:prstGeom prst="rect">
              <a:avLst/>
            </a:prstGeom>
            <a:noFill/>
          </p:spPr>
          <p:txBody>
            <a:bodyPr wrap="none" lIns="60960" tIns="30480" rIns="60960" bIns="30480">
              <a:spAutoFit/>
            </a:bodyPr>
            <a:lstStyle/>
            <a:p>
              <a:pPr algn="ctr" defTabSz="609630"/>
              <a:endPar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ndParaRPr>
            </a:p>
          </p:txBody>
        </p:sp>
      </p:grpSp>
      <p:cxnSp>
        <p:nvCxnSpPr>
          <p:cNvPr id="32" name="Đường nối Thẳng 31">
            <a:extLst>
              <a:ext uri="{FF2B5EF4-FFF2-40B4-BE49-F238E27FC236}">
                <a16:creationId xmlns:a16="http://schemas.microsoft.com/office/drawing/2014/main" id="{45CA4B4B-A091-246C-FD69-03294B2016F0}"/>
              </a:ext>
            </a:extLst>
          </p:cNvPr>
          <p:cNvCxnSpPr>
            <a:cxnSpLocks/>
          </p:cNvCxnSpPr>
          <p:nvPr/>
        </p:nvCxnSpPr>
        <p:spPr>
          <a:xfrm>
            <a:off x="687354" y="802390"/>
            <a:ext cx="11149046" cy="0"/>
          </a:xfrm>
          <a:prstGeom prst="line">
            <a:avLst/>
          </a:prstGeom>
          <a:ln w="215900" cmpd="tri">
            <a:solidFill>
              <a:srgbClr val="E25563"/>
            </a:solidFill>
          </a:ln>
        </p:spPr>
        <p:style>
          <a:lnRef idx="1">
            <a:schemeClr val="accent1"/>
          </a:lnRef>
          <a:fillRef idx="0">
            <a:schemeClr val="accent1"/>
          </a:fillRef>
          <a:effectRef idx="0">
            <a:schemeClr val="accent1"/>
          </a:effectRef>
          <a:fontRef idx="minor">
            <a:schemeClr val="tx1"/>
          </a:fontRef>
        </p:style>
      </p:cxnSp>
      <p:sp>
        <p:nvSpPr>
          <p:cNvPr id="5" name="Hình chữ nhật 4">
            <a:extLst>
              <a:ext uri="{FF2B5EF4-FFF2-40B4-BE49-F238E27FC236}">
                <a16:creationId xmlns:a16="http://schemas.microsoft.com/office/drawing/2014/main" id="{2F6E751C-D4A4-90A8-040C-DE6F9C2872E4}"/>
              </a:ext>
            </a:extLst>
          </p:cNvPr>
          <p:cNvSpPr/>
          <p:nvPr/>
        </p:nvSpPr>
        <p:spPr>
          <a:xfrm>
            <a:off x="5710630" y="131689"/>
            <a:ext cx="1783246" cy="615553"/>
          </a:xfrm>
          <a:prstGeom prst="rect">
            <a:avLst/>
          </a:prstGeom>
          <a:noFill/>
        </p:spPr>
        <p:txBody>
          <a:bodyPr wrap="square" lIns="60960" tIns="30480" rIns="60960" bIns="30480">
            <a:spAutoFit/>
          </a:bodyPr>
          <a:lstStyle/>
          <a:p>
            <a:pPr defTabSz="609630"/>
            <a:r>
              <a:rPr lang="en-US" sz="3600" b="1" dirty="0" err="1">
                <a:ln w="0"/>
                <a:solidFill>
                  <a:prstClr val="black"/>
                </a:solidFill>
                <a:effectLst>
                  <a:outerShdw blurRad="38100" dist="19050" dir="2700000" algn="tl" rotWithShape="0">
                    <a:prstClr val="black">
                      <a:alpha val="40000"/>
                    </a:prstClr>
                  </a:outerShdw>
                </a:effectLst>
                <a:latin typeface="Arial" panose="020B0604020202020204" pitchFamily="34" charset="0"/>
              </a:rPr>
              <a:t>Chú</a:t>
            </a:r>
            <a:r>
              <a:rPr lang="en-US" sz="3600" b="1" dirty="0">
                <a:ln w="0"/>
                <a:solidFill>
                  <a:prstClr val="black"/>
                </a:solidFill>
                <a:effectLst>
                  <a:outerShdw blurRad="38100" dist="19050" dir="2700000" algn="tl" rotWithShape="0">
                    <a:prstClr val="black">
                      <a:alpha val="40000"/>
                    </a:prstClr>
                  </a:outerShdw>
                </a:effectLst>
                <a:latin typeface="Arial" panose="020B0604020202020204" pitchFamily="34" charset="0"/>
              </a:rPr>
              <a:t> ý</a:t>
            </a:r>
            <a:endParaRPr lang="vi-VN" sz="3600" b="1" dirty="0">
              <a:ln w="0"/>
              <a:solidFill>
                <a:prstClr val="black"/>
              </a:solidFill>
              <a:effectLst>
                <a:outerShdw blurRad="38100" dist="19050" dir="2700000" algn="tl" rotWithShape="0">
                  <a:prstClr val="black">
                    <a:alpha val="40000"/>
                  </a:prstClr>
                </a:outerShdw>
              </a:effectLst>
              <a:latin typeface="Arial" panose="020B0604020202020204" pitchFamily="34" charset="0"/>
            </a:endParaRPr>
          </a:p>
        </p:txBody>
      </p:sp>
      <p:grpSp>
        <p:nvGrpSpPr>
          <p:cNvPr id="2" name="Nhóm 1">
            <a:extLst>
              <a:ext uri="{FF2B5EF4-FFF2-40B4-BE49-F238E27FC236}">
                <a16:creationId xmlns:a16="http://schemas.microsoft.com/office/drawing/2014/main" id="{25EA7F40-72F6-F37E-BB05-A6384D5A9832}"/>
              </a:ext>
            </a:extLst>
          </p:cNvPr>
          <p:cNvGrpSpPr/>
          <p:nvPr/>
        </p:nvGrpSpPr>
        <p:grpSpPr>
          <a:xfrm>
            <a:off x="172720" y="1623140"/>
            <a:ext cx="5608319" cy="4340780"/>
            <a:chOff x="762000" y="1645195"/>
            <a:chExt cx="6324600" cy="3744732"/>
          </a:xfrm>
        </p:grpSpPr>
        <p:pic>
          <p:nvPicPr>
            <p:cNvPr id="3" name="Hình ảnh 2">
              <a:extLst>
                <a:ext uri="{FF2B5EF4-FFF2-40B4-BE49-F238E27FC236}">
                  <a16:creationId xmlns:a16="http://schemas.microsoft.com/office/drawing/2014/main" id="{D690D47F-143F-F369-D38F-3C521941F057}"/>
                </a:ext>
              </a:extLst>
            </p:cNvPr>
            <p:cNvPicPr>
              <a:picLocks noChangeAspect="1"/>
            </p:cNvPicPr>
            <p:nvPr/>
          </p:nvPicPr>
          <p:blipFill>
            <a:blip r:embed="rId3"/>
            <a:stretch>
              <a:fillRect/>
            </a:stretch>
          </p:blipFill>
          <p:spPr>
            <a:xfrm>
              <a:off x="762000" y="1645195"/>
              <a:ext cx="6324600" cy="3744732"/>
            </a:xfrm>
            <a:prstGeom prst="rect">
              <a:avLst/>
            </a:prstGeom>
          </p:spPr>
        </p:pic>
        <p:sp>
          <p:nvSpPr>
            <p:cNvPr id="4" name="Hộp Văn bản 3">
              <a:extLst>
                <a:ext uri="{FF2B5EF4-FFF2-40B4-BE49-F238E27FC236}">
                  <a16:creationId xmlns:a16="http://schemas.microsoft.com/office/drawing/2014/main" id="{2EDCEDBC-CE5C-87BF-1319-B1A7211745E0}"/>
                </a:ext>
              </a:extLst>
            </p:cNvPr>
            <p:cNvSpPr txBox="1"/>
            <p:nvPr/>
          </p:nvSpPr>
          <p:spPr>
            <a:xfrm>
              <a:off x="1485900" y="2628900"/>
              <a:ext cx="4876800" cy="1672742"/>
            </a:xfrm>
            <a:prstGeom prst="rect">
              <a:avLst/>
            </a:prstGeom>
            <a:noFill/>
          </p:spPr>
          <p:txBody>
            <a:bodyPr wrap="square">
              <a:spAutoFit/>
            </a:bodyPr>
            <a:lstStyle/>
            <a:p>
              <a:pPr algn="ctr" defTabSz="609630"/>
              <a:r>
                <a:rPr lang="vi-VN" sz="2400" b="1" i="1" dirty="0">
                  <a:solidFill>
                    <a:prstClr val="black"/>
                  </a:solidFill>
                  <a:latin typeface="Cambria" panose="02040503050406030204" pitchFamily="18" charset="0"/>
                  <a:ea typeface="Cambria" panose="02040503050406030204" pitchFamily="18" charset="0"/>
                </a:rPr>
                <a:t>Khi nói, em cần kết hợp thể hiện tình cảm, cảm xúc qua giọng nói, cử chỉ, diệu bộ,.. sử dụng tranh ảnh, video,... để bài giới thiệu thêm sinh động.</a:t>
              </a:r>
              <a:endParaRPr lang="en-US" sz="2400" b="1" i="1" dirty="0">
                <a:solidFill>
                  <a:prstClr val="black"/>
                </a:solidFill>
                <a:latin typeface="Cambria" panose="02040503050406030204" pitchFamily="18" charset="0"/>
                <a:ea typeface="Cambria" panose="02040503050406030204" pitchFamily="18" charset="0"/>
              </a:endParaRPr>
            </a:p>
          </p:txBody>
        </p:sp>
      </p:grpSp>
      <p:grpSp>
        <p:nvGrpSpPr>
          <p:cNvPr id="6" name="Nhóm 5">
            <a:extLst>
              <a:ext uri="{FF2B5EF4-FFF2-40B4-BE49-F238E27FC236}">
                <a16:creationId xmlns:a16="http://schemas.microsoft.com/office/drawing/2014/main" id="{B2B72167-C3AB-EB3D-4618-62E50191234E}"/>
              </a:ext>
            </a:extLst>
          </p:cNvPr>
          <p:cNvGrpSpPr/>
          <p:nvPr/>
        </p:nvGrpSpPr>
        <p:grpSpPr>
          <a:xfrm>
            <a:off x="6053622" y="1425868"/>
            <a:ext cx="5833578" cy="4639651"/>
            <a:chOff x="762000" y="1645195"/>
            <a:chExt cx="6324600" cy="3744732"/>
          </a:xfrm>
        </p:grpSpPr>
        <p:pic>
          <p:nvPicPr>
            <p:cNvPr id="7" name="Hình ảnh 6">
              <a:extLst>
                <a:ext uri="{FF2B5EF4-FFF2-40B4-BE49-F238E27FC236}">
                  <a16:creationId xmlns:a16="http://schemas.microsoft.com/office/drawing/2014/main" id="{E553F6EA-8A46-195C-C7EE-8C112D2E7FF9}"/>
                </a:ext>
              </a:extLst>
            </p:cNvPr>
            <p:cNvPicPr>
              <a:picLocks noChangeAspect="1"/>
            </p:cNvPicPr>
            <p:nvPr/>
          </p:nvPicPr>
          <p:blipFill>
            <a:blip r:embed="rId3"/>
            <a:stretch>
              <a:fillRect/>
            </a:stretch>
          </p:blipFill>
          <p:spPr>
            <a:xfrm>
              <a:off x="762000" y="1645195"/>
              <a:ext cx="6324600" cy="3744732"/>
            </a:xfrm>
            <a:prstGeom prst="rect">
              <a:avLst/>
            </a:prstGeom>
          </p:spPr>
        </p:pic>
        <p:sp>
          <p:nvSpPr>
            <p:cNvPr id="11" name="Hộp Văn bản 10">
              <a:extLst>
                <a:ext uri="{FF2B5EF4-FFF2-40B4-BE49-F238E27FC236}">
                  <a16:creationId xmlns:a16="http://schemas.microsoft.com/office/drawing/2014/main" id="{F9B9F22A-7184-9FC9-D1CB-F409A4632835}"/>
                </a:ext>
              </a:extLst>
            </p:cNvPr>
            <p:cNvSpPr txBox="1"/>
            <p:nvPr/>
          </p:nvSpPr>
          <p:spPr>
            <a:xfrm>
              <a:off x="1575268" y="2674336"/>
              <a:ext cx="4876800" cy="1813401"/>
            </a:xfrm>
            <a:prstGeom prst="rect">
              <a:avLst/>
            </a:prstGeom>
            <a:noFill/>
          </p:spPr>
          <p:txBody>
            <a:bodyPr wrap="square">
              <a:spAutoFit/>
            </a:bodyPr>
            <a:lstStyle/>
            <a:p>
              <a:pPr algn="ctr" defTabSz="609630"/>
              <a:r>
                <a:rPr lang="vi-VN" sz="2800" b="1" i="1" dirty="0">
                  <a:solidFill>
                    <a:prstClr val="black"/>
                  </a:solidFill>
                  <a:latin typeface="Cambria" panose="02040503050406030204" pitchFamily="18" charset="0"/>
                  <a:ea typeface="Cambria" panose="02040503050406030204" pitchFamily="18" charset="0"/>
                </a:rPr>
                <a:t>Khi bạn trình bày, em cần lắng nghe để ghi lại những thông tin thú vị; chuẩn bị câu hỏi và ý kiến để tham gia trao đổi, góp ý.</a:t>
              </a:r>
              <a:endParaRPr lang="en-US" sz="2800" b="1" i="1"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65754903"/>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path" presetSubtype="0" repeatCount="indefinite" autoRev="1" fill="hold" nodeType="withEffect" p14:presetBounceEnd="5000">
                                      <p:stCondLst>
                                        <p:cond delay="0"/>
                                      </p:stCondLst>
                                      <p:childTnLst>
                                        <p:animMotion origin="layout" path="M -6.25E-7 7.40741E-7 L -0.00143 0.01921 " pathEditMode="relative" rAng="0" ptsTypes="AA" p14:bounceEnd="5000">
                                          <p:cBhvr>
                                            <p:cTn id="11" dur="2000" fill="hold"/>
                                            <p:tgtEl>
                                              <p:spTgt spid="2"/>
                                            </p:tgtEl>
                                            <p:attrNameLst>
                                              <p:attrName>ppt_x</p:attrName>
                                              <p:attrName>ppt_y</p:attrName>
                                            </p:attrNameLst>
                                          </p:cBhvr>
                                          <p:rCtr x="-7800" y="94900"/>
                                        </p:animMotion>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path" presetSubtype="0" repeatCount="indefinite" autoRev="1" fill="hold" nodeType="withEffect" p14:presetBounceEnd="5000">
                                      <p:stCondLst>
                                        <p:cond delay="0"/>
                                      </p:stCondLst>
                                      <p:childTnLst>
                                        <p:animMotion origin="layout" path="M 2.91667E-6 -4.81481E-6 L -0.00144 0.01922 " pathEditMode="relative" rAng="0" ptsTypes="AA" p14:bounceEnd="5000">
                                          <p:cBhvr>
                                            <p:cTn id="20" dur="2000" fill="hold"/>
                                            <p:tgtEl>
                                              <p:spTgt spid="6"/>
                                            </p:tgtEl>
                                            <p:attrNameLst>
                                              <p:attrName>ppt_x</p:attrName>
                                              <p:attrName>ppt_y</p:attrName>
                                            </p:attrNameLst>
                                          </p:cBhvr>
                                          <p:rCtr x="-7800" y="94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path" presetSubtype="0" repeatCount="indefinite" autoRev="1" fill="hold" nodeType="withEffect">
                                      <p:stCondLst>
                                        <p:cond delay="0"/>
                                      </p:stCondLst>
                                      <p:childTnLst>
                                        <p:animMotion origin="layout" path="M 2.77778E-7 -1.23457E-6 L -0.00148 0.01929 " pathEditMode="relative" rAng="0" ptsTypes="AA">
                                          <p:cBhvr>
                                            <p:cTn id="11" dur="2000" fill="hold"/>
                                            <p:tgtEl>
                                              <p:spTgt spid="2"/>
                                            </p:tgtEl>
                                            <p:attrNameLst>
                                              <p:attrName>ppt_x</p:attrName>
                                              <p:attrName>ppt_y</p:attrName>
                                            </p:attrNameLst>
                                          </p:cBhvr>
                                          <p:rCtr x="-78" y="957"/>
                                        </p:animMotion>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path" presetSubtype="0" repeatCount="indefinite" autoRev="1" fill="hold" nodeType="withEffect">
                                      <p:stCondLst>
                                        <p:cond delay="0"/>
                                      </p:stCondLst>
                                      <p:childTnLst>
                                        <p:animMotion origin="layout" path="M 2.63889E-6 -1.60494E-6 L -0.00148 0.01929 " pathEditMode="relative" rAng="0" ptsTypes="AA">
                                          <p:cBhvr>
                                            <p:cTn id="20" dur="2000" fill="hold"/>
                                            <p:tgtEl>
                                              <p:spTgt spid="6"/>
                                            </p:tgtEl>
                                            <p:attrNameLst>
                                              <p:attrName>ppt_x</p:attrName>
                                              <p:attrName>ppt_y</p:attrName>
                                            </p:attrNameLst>
                                          </p:cBhvr>
                                          <p:rCtr x="-78" y="957"/>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894C026-8FEC-268D-D319-8C0796FC613D}"/>
              </a:ext>
            </a:extLst>
          </p:cNvPr>
          <p:cNvPicPr>
            <a:picLocks noChangeAspect="1"/>
          </p:cNvPicPr>
          <p:nvPr/>
        </p:nvPicPr>
        <p:blipFill>
          <a:blip r:embed="rId3"/>
          <a:stretch>
            <a:fillRect/>
          </a:stretch>
        </p:blipFill>
        <p:spPr>
          <a:xfrm>
            <a:off x="409972" y="21041"/>
            <a:ext cx="11372057" cy="6815919"/>
          </a:xfrm>
          <a:prstGeom prst="rect">
            <a:avLst/>
          </a:prstGeom>
        </p:spPr>
      </p:pic>
      <p:sp>
        <p:nvSpPr>
          <p:cNvPr id="3" name="Hình chữ nhật 2">
            <a:extLst>
              <a:ext uri="{FF2B5EF4-FFF2-40B4-BE49-F238E27FC236}">
                <a16:creationId xmlns:a16="http://schemas.microsoft.com/office/drawing/2014/main" id="{3BA48334-CD6B-68BA-ED00-407C6599A7FD}"/>
              </a:ext>
            </a:extLst>
          </p:cNvPr>
          <p:cNvSpPr/>
          <p:nvPr/>
        </p:nvSpPr>
        <p:spPr>
          <a:xfrm>
            <a:off x="5177624" y="0"/>
            <a:ext cx="1835119" cy="800219"/>
          </a:xfrm>
          <a:prstGeom prst="rect">
            <a:avLst/>
          </a:prstGeom>
          <a:noFill/>
        </p:spPr>
        <p:txBody>
          <a:bodyPr wrap="none" lIns="60960" tIns="30480" rIns="60960" bIns="30480">
            <a:spAutoFit/>
          </a:bodyPr>
          <a:lstStyle/>
          <a:p>
            <a:pPr algn="ctr" defTabSz="609630"/>
            <a:r>
              <a:rPr lang="en-US" sz="4800" b="1" dirty="0" err="1">
                <a:ln w="0"/>
                <a:solidFill>
                  <a:srgbClr val="FF0000"/>
                </a:solidFill>
                <a:effectLst>
                  <a:outerShdw blurRad="38100" dist="19050" dir="2700000" algn="tl" rotWithShape="0">
                    <a:prstClr val="black">
                      <a:alpha val="40000"/>
                    </a:prstClr>
                  </a:outerShdw>
                </a:effectLst>
                <a:latin typeface="Arial" panose="020B0604020202020204" pitchFamily="34" charset="0"/>
              </a:rPr>
              <a:t>Ví</a:t>
            </a:r>
            <a:r>
              <a:rPr lang="en-US"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rPr>
              <a:t> </a:t>
            </a:r>
            <a:r>
              <a:rPr lang="en-US" sz="4800" b="1" dirty="0" err="1">
                <a:ln w="0"/>
                <a:solidFill>
                  <a:srgbClr val="FF0000"/>
                </a:solidFill>
                <a:effectLst>
                  <a:outerShdw blurRad="38100" dist="19050" dir="2700000" algn="tl" rotWithShape="0">
                    <a:prstClr val="black">
                      <a:alpha val="40000"/>
                    </a:prstClr>
                  </a:outerShdw>
                </a:effectLst>
                <a:latin typeface="Arial" panose="020B0604020202020204" pitchFamily="34" charset="0"/>
              </a:rPr>
              <a:t>dụ</a:t>
            </a:r>
            <a:r>
              <a:rPr lang="en-US"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rPr>
              <a:t>:</a:t>
            </a:r>
            <a:endParaRPr lang="vi-VN"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endParaRPr>
          </a:p>
        </p:txBody>
      </p:sp>
      <p:sp>
        <p:nvSpPr>
          <p:cNvPr id="6" name="Hộp Văn bản 5">
            <a:extLst>
              <a:ext uri="{FF2B5EF4-FFF2-40B4-BE49-F238E27FC236}">
                <a16:creationId xmlns:a16="http://schemas.microsoft.com/office/drawing/2014/main" id="{BA051DEB-B1CA-706F-FBE9-EEA6E6A277BA}"/>
              </a:ext>
            </a:extLst>
          </p:cNvPr>
          <p:cNvSpPr txBox="1"/>
          <p:nvPr/>
        </p:nvSpPr>
        <p:spPr>
          <a:xfrm>
            <a:off x="1096462" y="1397000"/>
            <a:ext cx="10049058" cy="4893647"/>
          </a:xfrm>
          <a:prstGeom prst="rect">
            <a:avLst/>
          </a:prstGeom>
          <a:noFill/>
        </p:spPr>
        <p:txBody>
          <a:bodyPr wrap="square">
            <a:spAutoFit/>
          </a:bodyPr>
          <a:lstStyle/>
          <a:p>
            <a:pPr algn="just" defTabSz="609630"/>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Làng gốm Bát Tràng nằm ở tả ngạn sông Hồng thuộc huyện Gia Lâm, Hà Nội. Đây là làng nghề truyền thống nổi tiếng về các sản phẩm gốm sứ.</a:t>
            </a:r>
            <a:endParaRPr lang="en-US" sz="2600" i="1" dirty="0">
              <a:solidFill>
                <a:prstClr val="white"/>
              </a:solidFill>
              <a:latin typeface="Cambria" panose="02040503050406030204" pitchFamily="18" charset="0"/>
              <a:ea typeface="Cambria" panose="02040503050406030204" pitchFamily="18" charset="0"/>
            </a:endParaRPr>
          </a:p>
          <a:p>
            <a:pPr algn="just" defTabSz="609630"/>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Đồ gốm sứ Bát Tràng được chế tác từ đất sét trắng, có độ bền cao, màu sắc tươi sáng và hoạ tiết đa dạng nên rất được khách hàng trong và ngoài nước yêu thích. Làm sản phẩm gốm sứ Bát Tràng phải trải qua nhiều công đoạn rất tỉ mỉ. Mỗi sản phẩm đều có sự sáng tạo riêng của nghệ nhân rất tinh xảo mang bản sắc văn hoá của người Bát Tràng.</a:t>
            </a:r>
            <a:endParaRPr lang="en-US" sz="2600" i="1" dirty="0">
              <a:solidFill>
                <a:prstClr val="white"/>
              </a:solidFill>
              <a:latin typeface="Cambria" panose="02040503050406030204" pitchFamily="18" charset="0"/>
              <a:ea typeface="Cambria" panose="02040503050406030204" pitchFamily="18" charset="0"/>
            </a:endParaRPr>
          </a:p>
          <a:p>
            <a:pPr algn="just" defTabSz="609630"/>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Đồ gốm sứ Bát Tràng được sử dụng rộng rãi trong và ngoài nước rất phong phú như: bát đĩa, đồ thờ, đồ trang trí,... Làng gốm Bát Tràng là điểm dừng chân của nhiều khách du lịch đến tham quan thủ đô và muốn chọn cho mình những đồ lưu niệm độc đáo và sinh động nhấ</a:t>
            </a:r>
            <a:r>
              <a:rPr lang="en-US" sz="2600" i="1" dirty="0">
                <a:solidFill>
                  <a:prstClr val="white"/>
                </a:solidFill>
                <a:latin typeface="Cambria" panose="02040503050406030204" pitchFamily="18" charset="0"/>
                <a:ea typeface="Cambria" panose="02040503050406030204" pitchFamily="18" charset="0"/>
              </a:rPr>
              <a:t>t.</a:t>
            </a:r>
            <a:endParaRPr lang="vi-VN" sz="2600" i="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1430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iterate type="lt">
                                    <p:tmAbs val="100"/>
                                  </p:iterate>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iterate type="lt">
                                    <p:tmAbs val="100"/>
                                  </p:iterate>
                                  <p:childTnLst>
                                    <p:set>
                                      <p:cBhvr>
                                        <p:cTn id="2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iterate type="lt">
                                    <p:tmAbs val="100"/>
                                  </p:iterate>
                                  <p:childTnLst>
                                    <p:set>
                                      <p:cBhvr>
                                        <p:cTn id="2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Trao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đổi</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góp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ý</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Hình ảnh 14">
            <a:extLst>
              <a:ext uri="{FF2B5EF4-FFF2-40B4-BE49-F238E27FC236}">
                <a16:creationId xmlns:a16="http://schemas.microsoft.com/office/drawing/2014/main" id="{A660A8F3-E877-4C1B-6C69-AB4828CEC718}"/>
              </a:ext>
            </a:extLst>
          </p:cNvPr>
          <p:cNvPicPr>
            <a:picLocks noChangeAspect="1"/>
          </p:cNvPicPr>
          <p:nvPr/>
        </p:nvPicPr>
        <p:blipFill>
          <a:blip r:embed="rId5"/>
          <a:stretch>
            <a:fillRect/>
          </a:stretch>
        </p:blipFill>
        <p:spPr>
          <a:xfrm flipH="1">
            <a:off x="596022" y="3698240"/>
            <a:ext cx="1753082" cy="3159760"/>
          </a:xfrm>
          <a:prstGeom prst="rect">
            <a:avLst/>
          </a:prstGeom>
        </p:spPr>
      </p:pic>
      <p:pic>
        <p:nvPicPr>
          <p:cNvPr id="19" name="Picture 18">
            <a:extLst>
              <a:ext uri="{FF2B5EF4-FFF2-40B4-BE49-F238E27FC236}">
                <a16:creationId xmlns:a16="http://schemas.microsoft.com/office/drawing/2014/main" id="{77753988-8AA9-940D-FEE1-E277B8728021}"/>
              </a:ext>
            </a:extLst>
          </p:cNvPr>
          <p:cNvPicPr>
            <a:picLocks noChangeAspect="1"/>
          </p:cNvPicPr>
          <p:nvPr/>
        </p:nvPicPr>
        <p:blipFill>
          <a:blip r:embed="rId6"/>
          <a:stretch>
            <a:fillRect/>
          </a:stretch>
        </p:blipFill>
        <p:spPr>
          <a:xfrm>
            <a:off x="1599565" y="1803717"/>
            <a:ext cx="4095750" cy="1990725"/>
          </a:xfrm>
          <a:prstGeom prst="rect">
            <a:avLst/>
          </a:prstGeom>
        </p:spPr>
      </p:pic>
      <p:pic>
        <p:nvPicPr>
          <p:cNvPr id="21" name="Picture 20">
            <a:extLst>
              <a:ext uri="{FF2B5EF4-FFF2-40B4-BE49-F238E27FC236}">
                <a16:creationId xmlns:a16="http://schemas.microsoft.com/office/drawing/2014/main" id="{CD5992EA-1CEA-41AD-CFAE-03FE2B524005}"/>
              </a:ext>
            </a:extLst>
          </p:cNvPr>
          <p:cNvPicPr>
            <a:picLocks noChangeAspect="1"/>
          </p:cNvPicPr>
          <p:nvPr/>
        </p:nvPicPr>
        <p:blipFill>
          <a:blip r:embed="rId7"/>
          <a:stretch>
            <a:fillRect/>
          </a:stretch>
        </p:blipFill>
        <p:spPr>
          <a:xfrm>
            <a:off x="5808980" y="1749425"/>
            <a:ext cx="5715000" cy="2038350"/>
          </a:xfrm>
          <a:prstGeom prst="rect">
            <a:avLst/>
          </a:prstGeom>
        </p:spPr>
      </p:pic>
      <p:pic>
        <p:nvPicPr>
          <p:cNvPr id="23" name="Picture 22">
            <a:extLst>
              <a:ext uri="{FF2B5EF4-FFF2-40B4-BE49-F238E27FC236}">
                <a16:creationId xmlns:a16="http://schemas.microsoft.com/office/drawing/2014/main" id="{9D204964-6693-BD54-73E6-0A98D54D29BC}"/>
              </a:ext>
            </a:extLst>
          </p:cNvPr>
          <p:cNvPicPr>
            <a:picLocks noChangeAspect="1"/>
          </p:cNvPicPr>
          <p:nvPr/>
        </p:nvPicPr>
        <p:blipFill>
          <a:blip r:embed="rId8"/>
          <a:stretch>
            <a:fillRect/>
          </a:stretch>
        </p:blipFill>
        <p:spPr>
          <a:xfrm>
            <a:off x="5174615" y="4074795"/>
            <a:ext cx="1924050" cy="2000250"/>
          </a:xfrm>
          <a:prstGeom prst="rect">
            <a:avLst/>
          </a:prstGeom>
        </p:spPr>
      </p:pic>
    </p:spTree>
    <p:extLst>
      <p:ext uri="{BB962C8B-B14F-4D97-AF65-F5344CB8AC3E}">
        <p14:creationId xmlns:p14="http://schemas.microsoft.com/office/powerpoint/2010/main" val="1637025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7" name="Hình chữ nhật 14">
            <a:extLst>
              <a:ext uri="{FF2B5EF4-FFF2-40B4-BE49-F238E27FC236}">
                <a16:creationId xmlns:a16="http://schemas.microsoft.com/office/drawing/2014/main" id="{2736E944-CFD1-FFE9-46A1-90FAE7332773}"/>
              </a:ext>
            </a:extLst>
          </p:cNvPr>
          <p:cNvSpPr/>
          <p:nvPr/>
        </p:nvSpPr>
        <p:spPr>
          <a:xfrm>
            <a:off x="3264665" y="500690"/>
            <a:ext cx="6705810" cy="6463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tập</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9E07F27-E68B-48A2-E7ED-ABAEE9B8B62D}"/>
              </a:ext>
            </a:extLst>
          </p:cNvPr>
          <p:cNvPicPr>
            <a:picLocks noChangeAspect="1"/>
          </p:cNvPicPr>
          <p:nvPr/>
        </p:nvPicPr>
        <p:blipFill>
          <a:blip r:embed="rId4"/>
          <a:stretch>
            <a:fillRect/>
          </a:stretch>
        </p:blipFill>
        <p:spPr>
          <a:xfrm>
            <a:off x="2702560" y="1313180"/>
            <a:ext cx="6695440" cy="4882092"/>
          </a:xfrm>
          <a:prstGeom prst="rect">
            <a:avLst/>
          </a:prstGeom>
        </p:spPr>
      </p:pic>
    </p:spTree>
    <p:extLst>
      <p:ext uri="{BB962C8B-B14F-4D97-AF65-F5344CB8AC3E}">
        <p14:creationId xmlns:p14="http://schemas.microsoft.com/office/powerpoint/2010/main" val="28549979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4059381" y="341186"/>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4" name="Picture 3" descr="A yellow letters on a black background&#10;&#10;Description automatically generated">
            <a:extLst>
              <a:ext uri="{FF2B5EF4-FFF2-40B4-BE49-F238E27FC236}">
                <a16:creationId xmlns:a16="http://schemas.microsoft.com/office/drawing/2014/main" id="{EEFE7C64-435F-36CF-2540-26A7C5F71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880" y="1194078"/>
            <a:ext cx="7691120" cy="2553692"/>
          </a:xfrm>
          <a:prstGeom prst="rect">
            <a:avLst/>
          </a:prstGeom>
        </p:spPr>
      </p:pic>
    </p:spTree>
    <p:extLst>
      <p:ext uri="{BB962C8B-B14F-4D97-AF65-F5344CB8AC3E}">
        <p14:creationId xmlns:p14="http://schemas.microsoft.com/office/powerpoint/2010/main" val="12060825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4059381" y="341186"/>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3" name="Picture 2" descr="A green and yellow text&#10;&#10;Description automatically generated">
            <a:extLst>
              <a:ext uri="{FF2B5EF4-FFF2-40B4-BE49-F238E27FC236}">
                <a16:creationId xmlns:a16="http://schemas.microsoft.com/office/drawing/2014/main" id="{3BE65E40-0123-4CD5-4FD8-20AC7C792A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4550" y="247650"/>
            <a:ext cx="4940790" cy="4168288"/>
          </a:xfrm>
          <a:prstGeom prst="rect">
            <a:avLst/>
          </a:prstGeom>
        </p:spPr>
      </p:pic>
    </p:spTree>
    <p:extLst>
      <p:ext uri="{BB962C8B-B14F-4D97-AF65-F5344CB8AC3E}">
        <p14:creationId xmlns:p14="http://schemas.microsoft.com/office/powerpoint/2010/main" val="19885046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82D3CA6-C919-176D-A7F9-DBC0A1548526}"/>
              </a:ext>
            </a:extLst>
          </p:cNvPr>
          <p:cNvPicPr>
            <a:picLocks noChangeAspect="1"/>
          </p:cNvPicPr>
          <p:nvPr/>
        </p:nvPicPr>
        <p:blipFill>
          <a:blip r:embed="rId2"/>
          <a:stretch>
            <a:fillRect/>
          </a:stretch>
        </p:blipFill>
        <p:spPr>
          <a:xfrm>
            <a:off x="24063" y="3678648"/>
            <a:ext cx="12192000" cy="3180171"/>
          </a:xfrm>
          <a:prstGeom prst="rect">
            <a:avLst/>
          </a:prstGeom>
        </p:spPr>
      </p:pic>
      <p:sp>
        <p:nvSpPr>
          <p:cNvPr id="2" name="Freeform 7">
            <a:extLst>
              <a:ext uri="{FF2B5EF4-FFF2-40B4-BE49-F238E27FC236}">
                <a16:creationId xmlns:a16="http://schemas.microsoft.com/office/drawing/2014/main" id="{1FBC4CB4-DE39-E849-D4BB-8F229C11B87D}"/>
              </a:ext>
            </a:extLst>
          </p:cNvPr>
          <p:cNvSpPr/>
          <p:nvPr/>
        </p:nvSpPr>
        <p:spPr>
          <a:xfrm>
            <a:off x="2265680" y="944880"/>
            <a:ext cx="9223943" cy="5623560"/>
          </a:xfrm>
          <a:custGeom>
            <a:avLst/>
            <a:gdLst/>
            <a:ahLst/>
            <a:cxnLst/>
            <a:rect l="l" t="t" r="r" b="b"/>
            <a:pathLst>
              <a:path w="6574005" h="4544281">
                <a:moveTo>
                  <a:pt x="0" y="0"/>
                </a:moveTo>
                <a:lnTo>
                  <a:pt x="6574006" y="0"/>
                </a:lnTo>
                <a:lnTo>
                  <a:pt x="6574006" y="4544281"/>
                </a:lnTo>
                <a:lnTo>
                  <a:pt x="0" y="454428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8BFE2090-C5A4-3527-6A8C-32DA33B8515B}"/>
              </a:ext>
            </a:extLst>
          </p:cNvPr>
          <p:cNvPicPr>
            <a:picLocks noChangeAspect="1"/>
          </p:cNvPicPr>
          <p:nvPr/>
        </p:nvPicPr>
        <p:blipFill>
          <a:blip r:embed="rId4"/>
          <a:stretch>
            <a:fillRect/>
          </a:stretch>
        </p:blipFill>
        <p:spPr>
          <a:xfrm>
            <a:off x="2467603" y="1801219"/>
            <a:ext cx="6017274" cy="3438442"/>
          </a:xfrm>
          <a:prstGeom prst="rect">
            <a:avLst/>
          </a:prstGeom>
        </p:spPr>
      </p:pic>
    </p:spTree>
    <p:extLst>
      <p:ext uri="{BB962C8B-B14F-4D97-AF65-F5344CB8AC3E}">
        <p14:creationId xmlns:p14="http://schemas.microsoft.com/office/powerpoint/2010/main" val="1565689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894C026-8FEC-268D-D319-8C0796FC613D}"/>
              </a:ext>
            </a:extLst>
          </p:cNvPr>
          <p:cNvPicPr>
            <a:picLocks noChangeAspect="1"/>
          </p:cNvPicPr>
          <p:nvPr/>
        </p:nvPicPr>
        <p:blipFill>
          <a:blip r:embed="rId3"/>
          <a:stretch>
            <a:fillRect/>
          </a:stretch>
        </p:blipFill>
        <p:spPr>
          <a:xfrm>
            <a:off x="409972" y="21041"/>
            <a:ext cx="11372057" cy="6815919"/>
          </a:xfrm>
          <a:prstGeom prst="rect">
            <a:avLst/>
          </a:prstGeom>
        </p:spPr>
      </p:pic>
      <p:sp>
        <p:nvSpPr>
          <p:cNvPr id="3" name="Hình chữ nhật 2">
            <a:extLst>
              <a:ext uri="{FF2B5EF4-FFF2-40B4-BE49-F238E27FC236}">
                <a16:creationId xmlns:a16="http://schemas.microsoft.com/office/drawing/2014/main" id="{3BA48334-CD6B-68BA-ED00-407C6599A7FD}"/>
              </a:ext>
            </a:extLst>
          </p:cNvPr>
          <p:cNvSpPr/>
          <p:nvPr/>
        </p:nvSpPr>
        <p:spPr>
          <a:xfrm>
            <a:off x="4414734" y="1452880"/>
            <a:ext cx="3726662" cy="800219"/>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LUẬT</a:t>
            </a:r>
            <a:r>
              <a:rPr kumimoji="0" lang="en-US" sz="4800" b="1" i="0" u="none" strike="noStrike" kern="1200" cap="none" spc="0" normalizeH="0" noProof="0" dirty="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 CHƠI:</a:t>
            </a:r>
            <a:endParaRPr kumimoji="0" lang="vi-VN" sz="48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
        <p:nvSpPr>
          <p:cNvPr id="6" name="Hộp Văn bản 5">
            <a:extLst>
              <a:ext uri="{FF2B5EF4-FFF2-40B4-BE49-F238E27FC236}">
                <a16:creationId xmlns:a16="http://schemas.microsoft.com/office/drawing/2014/main" id="{BA051DEB-B1CA-706F-FBE9-EEA6E6A277BA}"/>
              </a:ext>
            </a:extLst>
          </p:cNvPr>
          <p:cNvSpPr txBox="1"/>
          <p:nvPr/>
        </p:nvSpPr>
        <p:spPr>
          <a:xfrm>
            <a:off x="1015182" y="2534920"/>
            <a:ext cx="10049058" cy="2554545"/>
          </a:xfrm>
          <a:prstGeom prst="rect">
            <a:avLst/>
          </a:prstGeom>
          <a:noFill/>
        </p:spPr>
        <p:txBody>
          <a:bodyPr wrap="square">
            <a:spAutoFit/>
          </a:bodyPr>
          <a:lstStyle/>
          <a:p>
            <a:pPr marL="457200" lvl="0" indent="-457200" algn="just" defTabSz="609630">
              <a:buFont typeface="Wingdings" panose="05000000000000000000" pitchFamily="2" charset="2"/>
              <a:buChar char="q"/>
            </a:pPr>
            <a:r>
              <a:rPr lang="en-US" sz="3200" i="1" dirty="0">
                <a:solidFill>
                  <a:prstClr val="white"/>
                </a:solidFill>
                <a:latin typeface="Cambria" panose="02040503050406030204" pitchFamily="18" charset="0"/>
                <a:ea typeface="Cambria" panose="02040503050406030204" pitchFamily="18" charset="0"/>
              </a:rPr>
              <a:t>Chia </a:t>
            </a:r>
            <a:r>
              <a:rPr lang="en-US" sz="3200" i="1" dirty="0" err="1">
                <a:solidFill>
                  <a:prstClr val="white"/>
                </a:solidFill>
                <a:latin typeface="Cambria" panose="02040503050406030204" pitchFamily="18" charset="0"/>
                <a:ea typeface="Cambria" panose="02040503050406030204" pitchFamily="18" charset="0"/>
              </a:rPr>
              <a:t>lớp</a:t>
            </a:r>
            <a:r>
              <a:rPr lang="en-US" sz="3200" i="1" dirty="0">
                <a:solidFill>
                  <a:prstClr val="white"/>
                </a:solidFill>
                <a:latin typeface="Cambria" panose="02040503050406030204" pitchFamily="18" charset="0"/>
                <a:ea typeface="Cambria" panose="02040503050406030204" pitchFamily="18" charset="0"/>
              </a:rPr>
              <a:t> </a:t>
            </a:r>
            <a:r>
              <a:rPr lang="vi-VN" sz="3200" i="1" dirty="0">
                <a:solidFill>
                  <a:prstClr val="white"/>
                </a:solidFill>
                <a:latin typeface="Cambria" panose="02040503050406030204" pitchFamily="18" charset="0"/>
                <a:ea typeface="Cambria" panose="02040503050406030204" pitchFamily="18" charset="0"/>
              </a:rPr>
              <a:t>thành các nhóm, mỗi nhóm thảo luận và chọn một bạn đại diện lên trước lớp giới thiệu về một món ăn ở địa phương, thời gian không quá 1 phút</a:t>
            </a:r>
            <a:r>
              <a:rPr lang="en-US" sz="3200" i="1" dirty="0">
                <a:solidFill>
                  <a:prstClr val="white"/>
                </a:solidFill>
                <a:latin typeface="Cambria" panose="02040503050406030204" pitchFamily="18" charset="0"/>
                <a:ea typeface="Cambria" panose="02040503050406030204" pitchFamily="18" charset="0"/>
              </a:rPr>
              <a:t>.</a:t>
            </a:r>
          </a:p>
          <a:p>
            <a:pPr marL="457200" lvl="0" indent="-457200" algn="just" defTabSz="609630">
              <a:buFont typeface="Wingdings" panose="05000000000000000000" pitchFamily="2" charset="2"/>
              <a:buChar char="q"/>
            </a:pPr>
            <a:r>
              <a:rPr lang="vi-VN" sz="3200" i="1" dirty="0">
                <a:solidFill>
                  <a:prstClr val="white"/>
                </a:solidFill>
                <a:latin typeface="Cambria" panose="02040503050406030204" pitchFamily="18" charset="0"/>
                <a:ea typeface="Cambria" panose="02040503050406030204" pitchFamily="18" charset="0"/>
              </a:rPr>
              <a:t> </a:t>
            </a:r>
            <a:r>
              <a:rPr lang="en-US" sz="3200" i="1" dirty="0" err="1">
                <a:solidFill>
                  <a:prstClr val="white"/>
                </a:solidFill>
                <a:latin typeface="Cambria" panose="02040503050406030204" pitchFamily="18" charset="0"/>
                <a:ea typeface="Cambria" panose="02040503050406030204" pitchFamily="18" charset="0"/>
              </a:rPr>
              <a:t>Nhóm</a:t>
            </a:r>
            <a:r>
              <a:rPr lang="en-US" sz="3200" i="1" dirty="0">
                <a:solidFill>
                  <a:prstClr val="white"/>
                </a:solidFill>
                <a:latin typeface="Cambria" panose="02040503050406030204" pitchFamily="18" charset="0"/>
                <a:ea typeface="Cambria" panose="02040503050406030204" pitchFamily="18" charset="0"/>
              </a:rPr>
              <a:t> </a:t>
            </a:r>
            <a:r>
              <a:rPr lang="en-US" sz="3200" i="1" dirty="0" err="1">
                <a:solidFill>
                  <a:prstClr val="white"/>
                </a:solidFill>
                <a:latin typeface="Cambria" panose="02040503050406030204" pitchFamily="18" charset="0"/>
                <a:ea typeface="Cambria" panose="02040503050406030204" pitchFamily="18" charset="0"/>
              </a:rPr>
              <a:t>nào</a:t>
            </a:r>
            <a:r>
              <a:rPr lang="en-US" sz="3200" i="1" dirty="0">
                <a:solidFill>
                  <a:prstClr val="white"/>
                </a:solidFill>
                <a:latin typeface="Cambria" panose="02040503050406030204" pitchFamily="18" charset="0"/>
                <a:ea typeface="Cambria" panose="02040503050406030204" pitchFamily="18" charset="0"/>
              </a:rPr>
              <a:t> </a:t>
            </a:r>
            <a:r>
              <a:rPr lang="vi-VN" sz="3200" i="1" dirty="0">
                <a:solidFill>
                  <a:prstClr val="white"/>
                </a:solidFill>
                <a:latin typeface="Cambria" panose="02040503050406030204" pitchFamily="18" charset="0"/>
                <a:ea typeface="Cambria" panose="02040503050406030204" pitchFamily="18" charset="0"/>
              </a:rPr>
              <a:t>giới thiệu hay, hóm hỉnh sẽ được trao giải nhất, nhì, ba,...</a:t>
            </a:r>
            <a:endParaRPr kumimoji="0" lang="vi-VN" sz="32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15549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iterate type="lt">
                                    <p:tmAbs val="100"/>
                                  </p:iterate>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iterate type="lt">
                                    <p:tmAbs val="100"/>
                                  </p:iterate>
                                  <p:childTnLst>
                                    <p:set>
                                      <p:cBhvr>
                                        <p:cTn id="2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274659" y="445154"/>
            <a:ext cx="5690392" cy="2426262"/>
          </a:xfrm>
          <a:prstGeom prst="roundRect">
            <a:avLst>
              <a:gd name="adj" fmla="val 2181"/>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5636930" y="858984"/>
            <a:ext cx="5656749" cy="1651606"/>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nhớ</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29" name="Picture 28"/>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1"/>
            <a:ext cx="1274054" cy="66940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433" y="-216056"/>
            <a:ext cx="3448679" cy="2299119"/>
          </a:xfrm>
          <a:prstGeom prst="rect">
            <a:avLst/>
          </a:prstGeom>
        </p:spPr>
      </p:pic>
      <p:pic>
        <p:nvPicPr>
          <p:cNvPr id="17" name="Picture 1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3" name="Picture 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9" y="924988"/>
            <a:ext cx="1115369" cy="513069"/>
          </a:xfrm>
          <a:prstGeom prst="rect">
            <a:avLst/>
          </a:prstGeom>
        </p:spPr>
      </p:pic>
      <p:pic>
        <p:nvPicPr>
          <p:cNvPr id="21" name="Picture 20"/>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1"/>
            <a:ext cx="995920" cy="458123"/>
          </a:xfrm>
          <a:prstGeom prst="rect">
            <a:avLst/>
          </a:prstGeom>
        </p:spPr>
      </p:pic>
      <p:grpSp>
        <p:nvGrpSpPr>
          <p:cNvPr id="12" name="组合 12">
            <a:extLst>
              <a:ext uri="{FF2B5EF4-FFF2-40B4-BE49-F238E27FC236}">
                <a16:creationId xmlns:a16="http://schemas.microsoft.com/office/drawing/2014/main" id="{BCD9CE15-ABA7-4F44-B122-3226A7B7687D}"/>
              </a:ext>
            </a:extLst>
          </p:cNvPr>
          <p:cNvGrpSpPr/>
          <p:nvPr/>
        </p:nvGrpSpPr>
        <p:grpSpPr>
          <a:xfrm>
            <a:off x="457201" y="1871779"/>
            <a:ext cx="4397172" cy="1547208"/>
            <a:chOff x="2604152" y="873043"/>
            <a:chExt cx="6595758" cy="2320811"/>
          </a:xfrm>
        </p:grpSpPr>
        <p:grpSp>
          <p:nvGrpSpPr>
            <p:cNvPr id="13" name="组合 6">
              <a:extLst>
                <a:ext uri="{FF2B5EF4-FFF2-40B4-BE49-F238E27FC236}">
                  <a16:creationId xmlns:a16="http://schemas.microsoft.com/office/drawing/2014/main" id="{A723C374-0BDC-4580-B12A-82EDDA88802D}"/>
                </a:ext>
              </a:extLst>
            </p:cNvPr>
            <p:cNvGrpSpPr/>
            <p:nvPr/>
          </p:nvGrpSpPr>
          <p:grpSpPr>
            <a:xfrm>
              <a:off x="2604152" y="918097"/>
              <a:ext cx="6595758" cy="2275757"/>
              <a:chOff x="3771007" y="1069635"/>
              <a:chExt cx="6595758" cy="2275757"/>
            </a:xfrm>
          </p:grpSpPr>
          <p:sp>
            <p:nvSpPr>
              <p:cNvPr id="20" name="矩形 7">
                <a:extLst>
                  <a:ext uri="{FF2B5EF4-FFF2-40B4-BE49-F238E27FC236}">
                    <a16:creationId xmlns:a16="http://schemas.microsoft.com/office/drawing/2014/main" id="{19D864C1-3B30-4A69-9903-521CDB72BB7B}"/>
                  </a:ext>
                </a:extLst>
              </p:cNvPr>
              <p:cNvSpPr/>
              <p:nvPr/>
            </p:nvSpPr>
            <p:spPr>
              <a:xfrm>
                <a:off x="3771007" y="1083235"/>
                <a:ext cx="6567183"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9200" b="0" i="0" u="none" strike="noStrike" kern="1200" cap="none" spc="0" normalizeH="0" baseline="0" noProof="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DẶN DÒ</a:t>
                </a:r>
                <a:endParaRPr kumimoji="0" lang="zh-CN" altLang="en-US" sz="92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2" name="矩形 8">
                <a:extLst>
                  <a:ext uri="{FF2B5EF4-FFF2-40B4-BE49-F238E27FC236}">
                    <a16:creationId xmlns:a16="http://schemas.microsoft.com/office/drawing/2014/main" id="{FAF2B6DB-79A7-4319-A5DB-5FE4E3BE28E0}"/>
                  </a:ext>
                </a:extLst>
              </p:cNvPr>
              <p:cNvSpPr/>
              <p:nvPr/>
            </p:nvSpPr>
            <p:spPr>
              <a:xfrm>
                <a:off x="3799582" y="1069635"/>
                <a:ext cx="6567183"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9200" b="0" i="0" u="none" strike="noStrike" kern="1200" cap="none" spc="0" normalizeH="0" baseline="0" noProof="0">
                    <a:ln>
                      <a:noFill/>
                    </a:ln>
                    <a:gradFill flip="none" rotWithShape="1">
                      <a:gsLst>
                        <a:gs pos="52000">
                          <a:srgbClr val="68DC9B"/>
                        </a:gs>
                        <a:gs pos="23000">
                          <a:srgbClr val="F3DB66"/>
                        </a:gs>
                        <a:gs pos="100000">
                          <a:srgbClr val="5DB6D7"/>
                        </a:gs>
                        <a:gs pos="71000">
                          <a:srgbClr val="00C6C1"/>
                        </a:gs>
                      </a:gsLst>
                      <a:lin ang="5400000" scaled="1"/>
                      <a:tileRect/>
                    </a:gradFill>
                    <a:effectLst/>
                    <a:uLnTx/>
                    <a:uFillTx/>
                    <a:latin typeface="UTM Showcard" panose="02040603050506020204" pitchFamily="18" charset="0"/>
                    <a:ea typeface="字魂27号-布丁体" panose="00000505000000000000" pitchFamily="2" charset="-122"/>
                    <a:cs typeface="+mn-cs"/>
                  </a:rPr>
                  <a:t>DẶN DÒ</a:t>
                </a:r>
                <a:endParaRPr kumimoji="0" lang="zh-CN" altLang="en-US" sz="9200" b="0" i="0" u="none" strike="noStrike" kern="1200" cap="none" spc="0" normalizeH="0" baseline="0" noProof="0" dirty="0">
                  <a:ln>
                    <a:noFill/>
                  </a:ln>
                  <a:gradFill flip="none" rotWithShape="1">
                    <a:gsLst>
                      <a:gs pos="52000">
                        <a:srgbClr val="68DC9B"/>
                      </a:gs>
                      <a:gs pos="23000">
                        <a:srgbClr val="F3DB66"/>
                      </a:gs>
                      <a:gs pos="100000">
                        <a:srgbClr val="5DB6D7"/>
                      </a:gs>
                      <a:gs pos="71000">
                        <a:srgbClr val="00C6C1"/>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nvGrpSpPr>
            <p:cNvPr id="14" name="组合 9">
              <a:extLst>
                <a:ext uri="{FF2B5EF4-FFF2-40B4-BE49-F238E27FC236}">
                  <a16:creationId xmlns:a16="http://schemas.microsoft.com/office/drawing/2014/main" id="{4105D389-E5E5-4877-8DCE-BE66A1659C10}"/>
                </a:ext>
              </a:extLst>
            </p:cNvPr>
            <p:cNvGrpSpPr/>
            <p:nvPr/>
          </p:nvGrpSpPr>
          <p:grpSpPr>
            <a:xfrm>
              <a:off x="3583560" y="873043"/>
              <a:ext cx="277097" cy="2275757"/>
              <a:chOff x="3771007" y="1083236"/>
              <a:chExt cx="277097" cy="2275757"/>
            </a:xfrm>
          </p:grpSpPr>
          <p:sp>
            <p:nvSpPr>
              <p:cNvPr id="15" name="矩形 10">
                <a:extLst>
                  <a:ext uri="{FF2B5EF4-FFF2-40B4-BE49-F238E27FC236}">
                    <a16:creationId xmlns:a16="http://schemas.microsoft.com/office/drawing/2014/main" id="{1857C8A1-AFA8-4E48-843E-AB1529A0BE18}"/>
                  </a:ext>
                </a:extLst>
              </p:cNvPr>
              <p:cNvSpPr/>
              <p:nvPr/>
            </p:nvSpPr>
            <p:spPr>
              <a:xfrm>
                <a:off x="3771007" y="1083236"/>
                <a:ext cx="277097"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92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16" name="矩形 11">
                <a:extLst>
                  <a:ext uri="{FF2B5EF4-FFF2-40B4-BE49-F238E27FC236}">
                    <a16:creationId xmlns:a16="http://schemas.microsoft.com/office/drawing/2014/main" id="{15ABD8C8-F5AC-46E9-911F-BB29ED868769}"/>
                  </a:ext>
                </a:extLst>
              </p:cNvPr>
              <p:cNvSpPr/>
              <p:nvPr/>
            </p:nvSpPr>
            <p:spPr>
              <a:xfrm>
                <a:off x="3771007" y="1096836"/>
                <a:ext cx="277097"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92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spTree>
    <p:extLst>
      <p:ext uri="{BB962C8B-B14F-4D97-AF65-F5344CB8AC3E}">
        <p14:creationId xmlns:p14="http://schemas.microsoft.com/office/powerpoint/2010/main" val="2616528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1+#ppt_w/2"/>
                                          </p:val>
                                        </p:tav>
                                        <p:tav tm="100000">
                                          <p:val>
                                            <p:strVal val="#ppt_x"/>
                                          </p:val>
                                        </p:tav>
                                      </p:tavLst>
                                    </p:anim>
                                    <p:anim calcmode="lin" valueType="num">
                                      <p:cBhvr additive="base">
                                        <p:cTn id="18" dur="10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0-#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Effect transition="in" filter="fade">
                                      <p:cBhvr>
                                        <p:cTn id="33" dur="1000"/>
                                        <p:tgtEl>
                                          <p:spTgt spid="29"/>
                                        </p:tgtEl>
                                      </p:cBhvr>
                                    </p:animEffect>
                                  </p:childTnLst>
                                </p:cTn>
                              </p:par>
                            </p:childTnLst>
                          </p:cTn>
                        </p:par>
                        <p:par>
                          <p:cTn id="34" fill="hold">
                            <p:stCondLst>
                              <p:cond delay="6000"/>
                            </p:stCondLst>
                            <p:childTnLst>
                              <p:par>
                                <p:cTn id="35" presetID="37"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p:cTn id="43"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45"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8">
                                            <p:txEl>
                                              <p:pRg st="1" end="1"/>
                                            </p:txEl>
                                          </p:spTgt>
                                        </p:tgtEl>
                                        <p:attrNameLst>
                                          <p:attrName>style.visibility</p:attrName>
                                        </p:attrNameLst>
                                      </p:cBhvr>
                                      <p:to>
                                        <p:strVal val="visible"/>
                                      </p:to>
                                    </p:set>
                                    <p:anim calcmode="lin" valueType="num">
                                      <p:cBhvr>
                                        <p:cTn id="52" dur="500" fill="hold"/>
                                        <p:tgtEl>
                                          <p:spTgt spid="1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8">
                                            <p:txEl>
                                              <p:pRg st="1" end="1"/>
                                            </p:txEl>
                                          </p:spTgt>
                                        </p:tgtEl>
                                        <p:attrNameLst>
                                          <p:attrName>ppt_y</p:attrName>
                                        </p:attrNameLst>
                                      </p:cBhvr>
                                      <p:tavLst>
                                        <p:tav tm="0">
                                          <p:val>
                                            <p:strVal val="#ppt_y"/>
                                          </p:val>
                                        </p:tav>
                                        <p:tav tm="100000">
                                          <p:val>
                                            <p:strVal val="#ppt_y"/>
                                          </p:val>
                                        </p:tav>
                                      </p:tavLst>
                                    </p:anim>
                                    <p:anim calcmode="lin" valueType="num">
                                      <p:cBhvr>
                                        <p:cTn id="54" dur="500" fill="hold"/>
                                        <p:tgtEl>
                                          <p:spTgt spid="1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Nhạc chế  19 Món Đặc Sản Của 19 Tỉnh  Nghe để khám phá_v720P">
            <a:hlinkClick r:id="" action="ppaction://media"/>
            <a:extLst>
              <a:ext uri="{FF2B5EF4-FFF2-40B4-BE49-F238E27FC236}">
                <a16:creationId xmlns:a16="http://schemas.microsoft.com/office/drawing/2014/main" id="{0FF22210-725E-8218-5331-EA0CCCFF51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0743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514351" y="388811"/>
            <a:ext cx="110871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 name="Freeform 16">
            <a:extLst>
              <a:ext uri="{FF2B5EF4-FFF2-40B4-BE49-F238E27FC236}">
                <a16:creationId xmlns:a16="http://schemas.microsoft.com/office/drawing/2014/main" id="{AA49304A-5406-EC17-C62C-05E6110820DD}"/>
              </a:ext>
            </a:extLst>
          </p:cNvPr>
          <p:cNvSpPr/>
          <p:nvPr/>
        </p:nvSpPr>
        <p:spPr>
          <a:xfrm>
            <a:off x="451945" y="3495675"/>
            <a:ext cx="2519855" cy="3150452"/>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Rectangle: Rounded Corners 3">
            <a:extLst>
              <a:ext uri="{FF2B5EF4-FFF2-40B4-BE49-F238E27FC236}">
                <a16:creationId xmlns:a16="http://schemas.microsoft.com/office/drawing/2014/main" id="{529B7DE1-8B31-DF31-574C-0BB72F42BB5C}"/>
              </a:ext>
            </a:extLst>
          </p:cNvPr>
          <p:cNvSpPr/>
          <p:nvPr/>
        </p:nvSpPr>
        <p:spPr>
          <a:xfrm>
            <a:off x="1970138" y="1485900"/>
            <a:ext cx="9031237" cy="216063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lvl="0" indent="-571500" algn="just" defTabSz="1219170">
              <a:buClr>
                <a:srgbClr val="000000"/>
              </a:buClr>
              <a:buFont typeface="Wingdings" panose="05000000000000000000" pitchFamily="2" charset="2"/>
              <a:buChar char="q"/>
              <a:defRPr/>
            </a:pPr>
            <a:r>
              <a:rPr lang="vi-VN" sz="3600" b="1" kern="0" dirty="0">
                <a:solidFill>
                  <a:schemeClr val="bg1"/>
                </a:solidFill>
                <a:latin typeface="Cambria" panose="02040503050406030204" pitchFamily="18" charset="0"/>
                <a:ea typeface="Cambria" panose="02040503050406030204" pitchFamily="18" charset="0"/>
                <a:sym typeface="Arial"/>
              </a:rPr>
              <a:t>Đoạn video giới thiệu một số món ăn ở những vùng miền nào?</a:t>
            </a:r>
          </a:p>
          <a:p>
            <a:pPr marL="571500" lvl="0" indent="-571500" algn="just" defTabSz="1219170">
              <a:buClr>
                <a:srgbClr val="000000"/>
              </a:buClr>
              <a:buFont typeface="Wingdings" panose="05000000000000000000" pitchFamily="2" charset="2"/>
              <a:buChar char="q"/>
              <a:defRPr/>
            </a:pPr>
            <a:r>
              <a:rPr lang="vi-VN" sz="3600" b="1" kern="0" dirty="0">
                <a:solidFill>
                  <a:schemeClr val="bg1"/>
                </a:solidFill>
                <a:latin typeface="Cambria" panose="02040503050406030204" pitchFamily="18" charset="0"/>
                <a:ea typeface="Cambria" panose="02040503050406030204" pitchFamily="18" charset="0"/>
                <a:sym typeface="Arial"/>
              </a:rPr>
              <a:t>Em thích món ăn nào nhất? Vì sao?</a:t>
            </a:r>
            <a:endParaRPr kumimoji="0" lang="en-US" sz="36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0057998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 t="39934" r="-478" b="19222"/>
          <a:stretch/>
        </p:blipFill>
        <p:spPr>
          <a:xfrm>
            <a:off x="-1" y="0"/>
            <a:ext cx="12250271" cy="7046257"/>
          </a:xfrm>
          <a:prstGeom prst="rect">
            <a:avLst/>
          </a:prstGeom>
        </p:spPr>
      </p:pic>
      <p:sp>
        <p:nvSpPr>
          <p:cNvPr id="5" name="Rectangle: Rounded Corners 4">
            <a:extLst>
              <a:ext uri="{FF2B5EF4-FFF2-40B4-BE49-F238E27FC236}">
                <a16:creationId xmlns:a16="http://schemas.microsoft.com/office/drawing/2014/main" id="{9F060E38-6A8A-7B81-7325-134DCDCF3DFD}"/>
              </a:ext>
            </a:extLst>
          </p:cNvPr>
          <p:cNvSpPr/>
          <p:nvPr/>
        </p:nvSpPr>
        <p:spPr>
          <a:xfrm>
            <a:off x="4295775" y="1143000"/>
            <a:ext cx="7515225" cy="5381625"/>
          </a:xfrm>
          <a:prstGeom prst="roundRect">
            <a:avLst/>
          </a:prstGeom>
          <a:solidFill>
            <a:schemeClr val="lt1">
              <a:alpha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29C455BE-0046-55BF-9B22-9EDDF56D9A0C}"/>
              </a:ext>
            </a:extLst>
          </p:cNvPr>
          <p:cNvPicPr>
            <a:picLocks noChangeAspect="1"/>
          </p:cNvPicPr>
          <p:nvPr/>
        </p:nvPicPr>
        <p:blipFill>
          <a:blip r:embed="rId3"/>
          <a:stretch>
            <a:fillRect/>
          </a:stretch>
        </p:blipFill>
        <p:spPr>
          <a:xfrm>
            <a:off x="5727348" y="1333781"/>
            <a:ext cx="5175953" cy="2304488"/>
          </a:xfrm>
          <a:prstGeom prst="rect">
            <a:avLst/>
          </a:prstGeom>
        </p:spPr>
      </p:pic>
      <p:pic>
        <p:nvPicPr>
          <p:cNvPr id="12" name="Picture 11">
            <a:extLst>
              <a:ext uri="{FF2B5EF4-FFF2-40B4-BE49-F238E27FC236}">
                <a16:creationId xmlns:a16="http://schemas.microsoft.com/office/drawing/2014/main" id="{BB9A9C4F-724E-8684-EF51-6D3607EBCE92}"/>
              </a:ext>
            </a:extLst>
          </p:cNvPr>
          <p:cNvPicPr>
            <a:picLocks noChangeAspect="1"/>
          </p:cNvPicPr>
          <p:nvPr/>
        </p:nvPicPr>
        <p:blipFill>
          <a:blip r:embed="rId4"/>
          <a:stretch>
            <a:fillRect/>
          </a:stretch>
        </p:blipFill>
        <p:spPr>
          <a:xfrm>
            <a:off x="4203236" y="3306210"/>
            <a:ext cx="7766977" cy="2493480"/>
          </a:xfrm>
          <a:prstGeom prst="rect">
            <a:avLst/>
          </a:prstGeom>
        </p:spPr>
      </p:pic>
      <p:pic>
        <p:nvPicPr>
          <p:cNvPr id="2050" name="Picture 2">
            <a:extLst>
              <a:ext uri="{FF2B5EF4-FFF2-40B4-BE49-F238E27FC236}">
                <a16:creationId xmlns:a16="http://schemas.microsoft.com/office/drawing/2014/main" id="{40EC1B34-7CDA-14B6-B227-6F4173DF70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1809" y1="55851" x2="62411" y2="60461"/>
                        <a14:foregroundMark x1="62411" y1="60461" x2="72340" y2="56915"/>
                        <a14:foregroundMark x1="72340" y1="56915" x2="73759" y2="55851"/>
                        <a14:foregroundMark x1="46631" y1="21277" x2="69326" y2="24823"/>
                        <a14:foregroundMark x1="47163" y1="26064" x2="65780" y2="30319"/>
                      </a14:backgroundRemoval>
                    </a14:imgEffect>
                  </a14:imgLayer>
                </a14:imgProps>
              </a:ext>
              <a:ext uri="{28A0092B-C50C-407E-A947-70E740481C1C}">
                <a14:useLocalDpi xmlns:a14="http://schemas.microsoft.com/office/drawing/2010/main" val="0"/>
              </a:ext>
            </a:extLst>
          </a:blip>
          <a:srcRect/>
          <a:stretch>
            <a:fillRect/>
          </a:stretch>
        </p:blipFill>
        <p:spPr bwMode="auto">
          <a:xfrm>
            <a:off x="-161925" y="1895475"/>
            <a:ext cx="542925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16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4059381" y="341186"/>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3481936F-E8E2-1067-A635-3B1EB4B46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9653" y="0"/>
            <a:ext cx="7456054" cy="558442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37F85AAB-0886-6F87-BB3D-7E9388C0F3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3874" y="5123090"/>
            <a:ext cx="1516249" cy="1516249"/>
          </a:xfrm>
          <a:prstGeom prst="rect">
            <a:avLst/>
          </a:prstGeom>
        </p:spPr>
      </p:pic>
    </p:spTree>
    <p:extLst>
      <p:ext uri="{BB962C8B-B14F-4D97-AF65-F5344CB8AC3E}">
        <p14:creationId xmlns:p14="http://schemas.microsoft.com/office/powerpoint/2010/main" val="16287938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514351" y="388811"/>
            <a:ext cx="110871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3" name="Freeform 7">
            <a:extLst>
              <a:ext uri="{FF2B5EF4-FFF2-40B4-BE49-F238E27FC236}">
                <a16:creationId xmlns:a16="http://schemas.microsoft.com/office/drawing/2014/main" id="{670C8A75-6325-894B-511A-79AB9A0C944B}"/>
              </a:ext>
            </a:extLst>
          </p:cNvPr>
          <p:cNvSpPr/>
          <p:nvPr/>
        </p:nvSpPr>
        <p:spPr>
          <a:xfrm>
            <a:off x="2857499" y="762000"/>
            <a:ext cx="8284745" cy="5991225"/>
          </a:xfrm>
          <a:custGeom>
            <a:avLst/>
            <a:gdLst/>
            <a:ahLst/>
            <a:cxnLst/>
            <a:rect l="l" t="t" r="r" b="b"/>
            <a:pathLst>
              <a:path w="6574005" h="4544281">
                <a:moveTo>
                  <a:pt x="0" y="0"/>
                </a:moveTo>
                <a:lnTo>
                  <a:pt x="6574006" y="0"/>
                </a:lnTo>
                <a:lnTo>
                  <a:pt x="6574006" y="4544281"/>
                </a:lnTo>
                <a:lnTo>
                  <a:pt x="0" y="4544281"/>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948917DD-DBA9-05A0-0CFE-E49D6C4EC995}"/>
              </a:ext>
            </a:extLst>
          </p:cNvPr>
          <p:cNvSpPr txBox="1"/>
          <p:nvPr/>
        </p:nvSpPr>
        <p:spPr>
          <a:xfrm>
            <a:off x="3333751" y="1695450"/>
            <a:ext cx="4543424" cy="3046988"/>
          </a:xfrm>
          <a:prstGeom prst="rect">
            <a:avLst/>
          </a:prstGeom>
          <a:noFill/>
        </p:spPr>
        <p:txBody>
          <a:bodyPr wrap="square" rtlCol="0">
            <a:spAutoFit/>
          </a:bodyPr>
          <a:lstStyle/>
          <a:p>
            <a:pPr algn="ctr"/>
            <a:r>
              <a:rPr lang="en-US" sz="4800" b="1" u="sng" dirty="0" err="1">
                <a:solidFill>
                  <a:schemeClr val="bg1"/>
                </a:solidFill>
              </a:rPr>
              <a:t>Yêu</a:t>
            </a:r>
            <a:r>
              <a:rPr lang="en-US" sz="4800" b="1" u="sng" dirty="0">
                <a:solidFill>
                  <a:schemeClr val="bg1"/>
                </a:solidFill>
              </a:rPr>
              <a:t> </a:t>
            </a:r>
            <a:r>
              <a:rPr lang="en-US" sz="4800" b="1" u="sng" dirty="0" err="1">
                <a:solidFill>
                  <a:schemeClr val="bg1"/>
                </a:solidFill>
              </a:rPr>
              <a:t>cầu</a:t>
            </a:r>
            <a:r>
              <a:rPr lang="en-US" sz="4800" b="1" u="sng" dirty="0">
                <a:solidFill>
                  <a:schemeClr val="bg1"/>
                </a:solidFill>
              </a:rPr>
              <a:t>: </a:t>
            </a:r>
          </a:p>
          <a:p>
            <a:pPr algn="ctr"/>
            <a:r>
              <a:rPr lang="en-US" sz="4800" dirty="0" err="1">
                <a:solidFill>
                  <a:schemeClr val="bg1"/>
                </a:solidFill>
              </a:rPr>
              <a:t>Giới</a:t>
            </a:r>
            <a:r>
              <a:rPr lang="en-US" sz="4800" dirty="0">
                <a:solidFill>
                  <a:schemeClr val="bg1"/>
                </a:solidFill>
              </a:rPr>
              <a:t> </a:t>
            </a:r>
            <a:r>
              <a:rPr lang="en-US" sz="4800" dirty="0" err="1">
                <a:solidFill>
                  <a:schemeClr val="bg1"/>
                </a:solidFill>
              </a:rPr>
              <a:t>thiệu</a:t>
            </a:r>
            <a:r>
              <a:rPr lang="en-US" sz="4800" dirty="0">
                <a:solidFill>
                  <a:schemeClr val="bg1"/>
                </a:solidFill>
              </a:rPr>
              <a:t> </a:t>
            </a:r>
            <a:r>
              <a:rPr lang="en-US" sz="4800" dirty="0" err="1">
                <a:solidFill>
                  <a:schemeClr val="bg1"/>
                </a:solidFill>
              </a:rPr>
              <a:t>về</a:t>
            </a:r>
            <a:r>
              <a:rPr lang="en-US" sz="4800" dirty="0">
                <a:solidFill>
                  <a:schemeClr val="bg1"/>
                </a:solidFill>
              </a:rPr>
              <a:t> </a:t>
            </a:r>
            <a:r>
              <a:rPr lang="en-US" sz="4800" dirty="0" err="1">
                <a:solidFill>
                  <a:schemeClr val="bg1"/>
                </a:solidFill>
              </a:rPr>
              <a:t>sản</a:t>
            </a:r>
            <a:r>
              <a:rPr lang="en-US" sz="4800" dirty="0">
                <a:solidFill>
                  <a:schemeClr val="bg1"/>
                </a:solidFill>
              </a:rPr>
              <a:t> </a:t>
            </a:r>
            <a:r>
              <a:rPr lang="en-US" sz="4800" dirty="0" err="1">
                <a:solidFill>
                  <a:schemeClr val="bg1"/>
                </a:solidFill>
              </a:rPr>
              <a:t>vật</a:t>
            </a:r>
            <a:r>
              <a:rPr lang="en-US" sz="4800" dirty="0">
                <a:solidFill>
                  <a:schemeClr val="bg1"/>
                </a:solidFill>
              </a:rPr>
              <a:t> </a:t>
            </a:r>
            <a:r>
              <a:rPr lang="en-US" sz="4800" dirty="0" err="1">
                <a:solidFill>
                  <a:schemeClr val="bg1"/>
                </a:solidFill>
              </a:rPr>
              <a:t>độc</a:t>
            </a:r>
            <a:r>
              <a:rPr lang="en-US" sz="4800" dirty="0">
                <a:solidFill>
                  <a:schemeClr val="bg1"/>
                </a:solidFill>
              </a:rPr>
              <a:t> </a:t>
            </a:r>
            <a:r>
              <a:rPr lang="en-US" sz="4800" dirty="0" err="1">
                <a:solidFill>
                  <a:schemeClr val="bg1"/>
                </a:solidFill>
              </a:rPr>
              <a:t>đáo</a:t>
            </a:r>
            <a:r>
              <a:rPr lang="en-US" sz="4800" dirty="0">
                <a:solidFill>
                  <a:schemeClr val="bg1"/>
                </a:solidFill>
              </a:rPr>
              <a:t> </a:t>
            </a:r>
            <a:r>
              <a:rPr lang="en-US" sz="4800" dirty="0" err="1">
                <a:solidFill>
                  <a:schemeClr val="bg1"/>
                </a:solidFill>
              </a:rPr>
              <a:t>của</a:t>
            </a:r>
            <a:r>
              <a:rPr lang="en-US" sz="4800" dirty="0">
                <a:solidFill>
                  <a:schemeClr val="bg1"/>
                </a:solidFill>
              </a:rPr>
              <a:t> </a:t>
            </a:r>
            <a:r>
              <a:rPr lang="en-US" sz="4800" dirty="0" err="1">
                <a:solidFill>
                  <a:schemeClr val="bg1"/>
                </a:solidFill>
              </a:rPr>
              <a:t>một</a:t>
            </a:r>
            <a:r>
              <a:rPr lang="en-US" sz="4800" dirty="0">
                <a:solidFill>
                  <a:schemeClr val="bg1"/>
                </a:solidFill>
              </a:rPr>
              <a:t> </a:t>
            </a:r>
            <a:r>
              <a:rPr lang="en-US" sz="4800" dirty="0" err="1">
                <a:solidFill>
                  <a:schemeClr val="bg1"/>
                </a:solidFill>
              </a:rPr>
              <a:t>địa</a:t>
            </a:r>
            <a:r>
              <a:rPr lang="en-US" sz="4800" dirty="0">
                <a:solidFill>
                  <a:schemeClr val="bg1"/>
                </a:solidFill>
              </a:rPr>
              <a:t> </a:t>
            </a:r>
            <a:r>
              <a:rPr lang="en-US" sz="4800" dirty="0" err="1">
                <a:solidFill>
                  <a:schemeClr val="bg1"/>
                </a:solidFill>
              </a:rPr>
              <a:t>phương</a:t>
            </a:r>
            <a:endParaRPr lang="en-US" sz="4800" dirty="0">
              <a:solidFill>
                <a:schemeClr val="bg1"/>
              </a:solidFill>
            </a:endParaRPr>
          </a:p>
        </p:txBody>
      </p:sp>
    </p:spTree>
    <p:extLst>
      <p:ext uri="{BB962C8B-B14F-4D97-AF65-F5344CB8AC3E}">
        <p14:creationId xmlns:p14="http://schemas.microsoft.com/office/powerpoint/2010/main" val="24705242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algn="ctr"/>
              <a:r>
                <a:rPr lang="vi-VN" sz="4000" b="1"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algn="just"/>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Chuẩn</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bị</a:t>
            </a:r>
            <a:endParaRPr lang="vi-VN"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419225"/>
            <a:ext cx="11534776" cy="584775"/>
          </a:xfrm>
          <a:prstGeom prst="rect">
            <a:avLst/>
          </a:prstGeom>
          <a:noFill/>
        </p:spPr>
        <p:txBody>
          <a:bodyPr wrap="square" rtlCol="0">
            <a:spAutoFit/>
          </a:bodyPr>
          <a:lstStyle/>
          <a:p>
            <a:pPr marL="285750" indent="-285750">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sản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để</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giới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thiệu</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Món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ăn</a:t>
            </a:r>
            <a:r>
              <a:rPr lang="en-US" sz="3200" b="1" dirty="0">
                <a:solidFill>
                  <a:srgbClr val="FF0000"/>
                </a:solidFill>
                <a:latin typeface="Cambria" panose="02040503050406030204" pitchFamily="18" charset="0"/>
                <a:ea typeface="Cambria" panose="02040503050406030204" pitchFamily="18" charset="0"/>
              </a:rPr>
              <a:t> ở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phương</a:t>
            </a:r>
            <a:r>
              <a:rPr lang="en-US" sz="3200" b="1" dirty="0">
                <a:solidFill>
                  <a:srgbClr val="FF0000"/>
                </a:solidFill>
                <a:latin typeface="Cambria" panose="02040503050406030204" pitchFamily="18" charset="0"/>
                <a:ea typeface="Cambria" panose="02040503050406030204" pitchFamily="18" charset="0"/>
              </a:rPr>
              <a:t> </a:t>
            </a:r>
          </a:p>
        </p:txBody>
      </p:sp>
      <p:pic>
        <p:nvPicPr>
          <p:cNvPr id="3074" name="Picture 2" descr="Cách nấu phở Hà Nội xưa chuẩn hương vị Hà Thành 80 năm về trước">
            <a:extLst>
              <a:ext uri="{FF2B5EF4-FFF2-40B4-BE49-F238E27FC236}">
                <a16:creationId xmlns:a16="http://schemas.microsoft.com/office/drawing/2014/main" id="{77E1BE11-5211-8C71-FC03-0390315831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4" y="2343149"/>
            <a:ext cx="5064615" cy="33813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D33E5520-E10F-6E86-606B-5994F3F9769F}"/>
              </a:ext>
            </a:extLst>
          </p:cNvPr>
          <p:cNvSpPr/>
          <p:nvPr/>
        </p:nvSpPr>
        <p:spPr>
          <a:xfrm>
            <a:off x="2219325" y="5819775"/>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Phở</a:t>
            </a:r>
            <a:r>
              <a:rPr lang="en-US" sz="3200" b="1" dirty="0">
                <a:latin typeface="Cambria" panose="02040503050406030204" pitchFamily="18" charset="0"/>
                <a:ea typeface="Cambria" panose="02040503050406030204" pitchFamily="18" charset="0"/>
              </a:rPr>
              <a:t> Hà </a:t>
            </a:r>
            <a:r>
              <a:rPr lang="en-US" sz="3200" b="1" dirty="0" err="1">
                <a:latin typeface="Cambria" panose="02040503050406030204" pitchFamily="18" charset="0"/>
                <a:ea typeface="Cambria" panose="02040503050406030204" pitchFamily="18" charset="0"/>
              </a:rPr>
              <a:t>Nội</a:t>
            </a:r>
            <a:endParaRPr lang="en-US" sz="3200" b="1" dirty="0">
              <a:latin typeface="Cambria" panose="02040503050406030204" pitchFamily="18" charset="0"/>
              <a:ea typeface="Cambria" panose="02040503050406030204" pitchFamily="18" charset="0"/>
            </a:endParaRPr>
          </a:p>
        </p:txBody>
      </p:sp>
      <p:pic>
        <p:nvPicPr>
          <p:cNvPr id="3076" name="Picture 4" descr="Cách nấu bún bò Huế thơm ngon chuẩn vị, đơn giản tại nhà">
            <a:extLst>
              <a:ext uri="{FF2B5EF4-FFF2-40B4-BE49-F238E27FC236}">
                <a16:creationId xmlns:a16="http://schemas.microsoft.com/office/drawing/2014/main" id="{E7586D91-B5F3-1463-8940-BFC4C043FB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5024" y="2276475"/>
            <a:ext cx="5553075" cy="34706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3CE1CEF9-5565-668F-0EF8-9B8931FDBBBC}"/>
              </a:ext>
            </a:extLst>
          </p:cNvPr>
          <p:cNvSpPr/>
          <p:nvPr/>
        </p:nvSpPr>
        <p:spPr>
          <a:xfrm>
            <a:off x="7962900" y="588645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Bún </a:t>
            </a:r>
            <a:r>
              <a:rPr lang="en-US" sz="3200" b="1" dirty="0" err="1">
                <a:latin typeface="Cambria" panose="02040503050406030204" pitchFamily="18" charset="0"/>
                <a:ea typeface="Cambria" panose="02040503050406030204" pitchFamily="18" charset="0"/>
              </a:rPr>
              <a:t>bò</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Huế</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65237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down)">
                                      <p:cBhvr>
                                        <p:cTn id="2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4098" name="Picture 2" descr="Món mì Quảng - Hồn cốt của người Quảng Nam">
            <a:extLst>
              <a:ext uri="{FF2B5EF4-FFF2-40B4-BE49-F238E27FC236}">
                <a16:creationId xmlns:a16="http://schemas.microsoft.com/office/drawing/2014/main" id="{27316F7D-78FC-71B9-3ACD-0A9F8953E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4" y="913435"/>
            <a:ext cx="5353051" cy="40183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6B82850-13E6-D8A3-F6C5-A56B60FC2F50}"/>
              </a:ext>
            </a:extLst>
          </p:cNvPr>
          <p:cNvSpPr/>
          <p:nvPr/>
        </p:nvSpPr>
        <p:spPr>
          <a:xfrm>
            <a:off x="2352675" y="521970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Mì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Quảng</a:t>
            </a:r>
            <a:endParaRPr lang="en-US" sz="3200" b="1" dirty="0">
              <a:latin typeface="Cambria" panose="02040503050406030204" pitchFamily="18" charset="0"/>
              <a:ea typeface="Cambria" panose="02040503050406030204" pitchFamily="18" charset="0"/>
            </a:endParaRPr>
          </a:p>
        </p:txBody>
      </p:sp>
      <p:pic>
        <p:nvPicPr>
          <p:cNvPr id="4100" name="Picture 4" descr="Cơm tấm ngon ở Sài Gòn: Lưu ngay 11 địa chỉ ngon nổi tiếng">
            <a:extLst>
              <a:ext uri="{FF2B5EF4-FFF2-40B4-BE49-F238E27FC236}">
                <a16:creationId xmlns:a16="http://schemas.microsoft.com/office/drawing/2014/main" id="{23B0BDBE-D6C9-A493-E7A1-8E3DDE02B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926" y="923925"/>
            <a:ext cx="5067300" cy="392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8980313-3094-19A4-8BBE-B0909D7FE363}"/>
              </a:ext>
            </a:extLst>
          </p:cNvPr>
          <p:cNvSpPr/>
          <p:nvPr/>
        </p:nvSpPr>
        <p:spPr>
          <a:xfrm>
            <a:off x="7181850" y="5133975"/>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C</a:t>
            </a:r>
            <a:r>
              <a:rPr lang="vi-VN" sz="3200" b="1" dirty="0">
                <a:latin typeface="Cambria" panose="02040503050406030204" pitchFamily="18" charset="0"/>
                <a:ea typeface="Cambria" panose="02040503050406030204" pitchFamily="18" charset="0"/>
              </a:rPr>
              <a:t>ơm tấm Sài Gòn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47357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42C1BC7-B6BC-4497-882D-64EBA8B36CC5}"/>
  <p:tag name="GENSWF_ADVANCE_TIME" val="11.1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657</Words>
  <Application>Microsoft Office PowerPoint</Application>
  <PresentationFormat>Widescreen</PresentationFormat>
  <Paragraphs>74</Paragraphs>
  <Slides>22</Slides>
  <Notes>17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Calibri</vt:lpstr>
      <vt:lpstr>Calibri Light</vt:lpstr>
      <vt:lpstr>Cambria</vt:lpstr>
      <vt:lpstr>等线</vt:lpstr>
      <vt:lpstr>Times New Roman</vt:lpstr>
      <vt:lpstr>UTM Showcard</vt:lpstr>
      <vt:lpstr>Wingdings</vt:lpstr>
      <vt:lpstr>字魂27号-布丁体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2025-04-03T08:22:04Z</dcterms:created>
  <dcterms:modified xsi:type="dcterms:W3CDTF">2025-04-03T08:25:31Z</dcterms:modified>
</cp:coreProperties>
</file>