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8" r:id="rId3"/>
    <p:sldMasterId id="2147483693" r:id="rId4"/>
  </p:sldMasterIdLst>
  <p:notesMasterIdLst>
    <p:notesMasterId r:id="rId24"/>
  </p:notesMasterIdLst>
  <p:sldIdLst>
    <p:sldId id="296" r:id="rId5"/>
    <p:sldId id="281" r:id="rId6"/>
    <p:sldId id="289" r:id="rId7"/>
    <p:sldId id="293" r:id="rId8"/>
    <p:sldId id="294" r:id="rId9"/>
    <p:sldId id="315" r:id="rId10"/>
    <p:sldId id="283" r:id="rId11"/>
    <p:sldId id="285" r:id="rId12"/>
    <p:sldId id="284" r:id="rId13"/>
    <p:sldId id="292" r:id="rId14"/>
    <p:sldId id="288" r:id="rId15"/>
    <p:sldId id="260" r:id="rId16"/>
    <p:sldId id="316" r:id="rId17"/>
    <p:sldId id="258" r:id="rId18"/>
    <p:sldId id="299" r:id="rId19"/>
    <p:sldId id="317" r:id="rId20"/>
    <p:sldId id="318" r:id="rId21"/>
    <p:sldId id="259"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403224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D1223-53C8-4F6E-A0EE-C7ADC22EE3B7}"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D1223-53C8-4F6E-A0EE-C7ADC22EE3B7}"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D1223-53C8-4F6E-A0EE-C7ADC22EE3B7}"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1223-53C8-4F6E-A0EE-C7ADC22EE3B7}"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4/10/2025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t>4/10/2025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235279" y="2337577"/>
            <a:ext cx="5711687" cy="156144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3600" b="1" dirty="0">
                <a:solidFill>
                  <a:srgbClr val="FF0000"/>
                </a:solidFill>
              </a:rPr>
              <a:t>TIẾNG VIỆT LỚP 1</a:t>
            </a:r>
          </a:p>
          <a:p>
            <a:pPr algn="ctr" defTabSz="1216660">
              <a:defRPr/>
            </a:pPr>
            <a:r>
              <a:rPr lang="en-US" altLang="zh-CN" sz="3600" b="1" dirty="0">
                <a:solidFill>
                  <a:srgbClr val="FF0000"/>
                </a:solidFill>
              </a:rPr>
              <a:t>BÀI 71: ƯƠC - ƯƠT</a:t>
            </a:r>
            <a:endParaRPr lang="zh-CN" altLang="en-US" sz="3600" b="1" dirty="0">
              <a:solidFill>
                <a:srgbClr val="FF0000"/>
              </a:solidFill>
            </a:endParaRPr>
          </a:p>
        </p:txBody>
      </p:sp>
      <p:sp>
        <p:nvSpPr>
          <p:cNvPr id="22" name="文本框 4"/>
          <p:cNvSpPr txBox="1">
            <a:spLocks noChangeArrowheads="1"/>
          </p:cNvSpPr>
          <p:nvPr/>
        </p:nvSpPr>
        <p:spPr bwMode="auto">
          <a:xfrm>
            <a:off x="3571934" y="6105544"/>
            <a:ext cx="5352946" cy="55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2800" b="1" dirty="0" err="1">
                <a:solidFill>
                  <a:srgbClr val="C00000"/>
                </a:solidFill>
                <a:latin typeface="Tahoma" panose="020B0604030504040204" pitchFamily="34" charset="0"/>
                <a:cs typeface="Tahoma" panose="020B0604030504040204" pitchFamily="34" charset="0"/>
                <a:sym typeface="+mn-lt"/>
              </a:rPr>
              <a:t>Giáo</a:t>
            </a:r>
            <a:r>
              <a:rPr lang="en-US" altLang="zh-CN" sz="2800" b="1" dirty="0">
                <a:solidFill>
                  <a:srgbClr val="C00000"/>
                </a:solidFill>
                <a:latin typeface="Tahoma" panose="020B0604030504040204" pitchFamily="34" charset="0"/>
                <a:cs typeface="Tahoma" panose="020B0604030504040204" pitchFamily="34" charset="0"/>
                <a:sym typeface="+mn-lt"/>
              </a:rPr>
              <a:t> </a:t>
            </a:r>
            <a:r>
              <a:rPr lang="en-US" altLang="zh-CN" sz="2800" b="1" dirty="0" err="1">
                <a:solidFill>
                  <a:srgbClr val="C00000"/>
                </a:solidFill>
                <a:latin typeface="Tahoma" panose="020B0604030504040204" pitchFamily="34" charset="0"/>
                <a:cs typeface="Tahoma" panose="020B0604030504040204" pitchFamily="34" charset="0"/>
                <a:sym typeface="+mn-lt"/>
              </a:rPr>
              <a:t>viên</a:t>
            </a:r>
            <a:r>
              <a:rPr lang="en-US" altLang="zh-CN" sz="2800" b="1" dirty="0">
                <a:solidFill>
                  <a:srgbClr val="C00000"/>
                </a:solidFill>
                <a:latin typeface="Tahoma" panose="020B0604030504040204" pitchFamily="34" charset="0"/>
                <a:cs typeface="Tahoma" panose="020B0604030504040204" pitchFamily="34" charset="0"/>
                <a:sym typeface="+mn-lt"/>
              </a:rPr>
              <a:t>: </a:t>
            </a:r>
            <a:r>
              <a:rPr lang="en-US" altLang="zh-CN" sz="2800" b="1" dirty="0" err="1">
                <a:solidFill>
                  <a:srgbClr val="C00000"/>
                </a:solidFill>
                <a:latin typeface="Tahoma" panose="020B0604030504040204" pitchFamily="34" charset="0"/>
                <a:cs typeface="Tahoma" panose="020B0604030504040204" pitchFamily="34" charset="0"/>
                <a:sym typeface="+mn-lt"/>
              </a:rPr>
              <a:t>Phạm</a:t>
            </a:r>
            <a:r>
              <a:rPr lang="en-US" altLang="zh-CN" sz="2800" b="1" dirty="0">
                <a:solidFill>
                  <a:srgbClr val="C00000"/>
                </a:solidFill>
                <a:latin typeface="Tahoma" panose="020B0604030504040204" pitchFamily="34" charset="0"/>
                <a:cs typeface="Tahoma" panose="020B0604030504040204" pitchFamily="34" charset="0"/>
                <a:sym typeface="+mn-lt"/>
              </a:rPr>
              <a:t> </a:t>
            </a:r>
            <a:r>
              <a:rPr lang="en-US" altLang="zh-CN" sz="2800" b="1" dirty="0" err="1">
                <a:solidFill>
                  <a:srgbClr val="C00000"/>
                </a:solidFill>
                <a:latin typeface="Tahoma" panose="020B0604030504040204" pitchFamily="34" charset="0"/>
                <a:cs typeface="Tahoma" panose="020B0604030504040204" pitchFamily="34" charset="0"/>
                <a:sym typeface="+mn-lt"/>
              </a:rPr>
              <a:t>Thị</a:t>
            </a:r>
            <a:r>
              <a:rPr lang="en-US" altLang="zh-CN" sz="2800" b="1" dirty="0">
                <a:solidFill>
                  <a:srgbClr val="C00000"/>
                </a:solidFill>
                <a:latin typeface="Tahoma" panose="020B0604030504040204" pitchFamily="34" charset="0"/>
                <a:cs typeface="Tahoma" panose="020B0604030504040204" pitchFamily="34" charset="0"/>
                <a:sym typeface="+mn-lt"/>
              </a:rPr>
              <a:t> </a:t>
            </a:r>
            <a:r>
              <a:rPr lang="en-US" altLang="zh-CN" sz="2800" b="1" dirty="0" err="1">
                <a:solidFill>
                  <a:srgbClr val="C00000"/>
                </a:solidFill>
                <a:latin typeface="Tahoma" panose="020B0604030504040204" pitchFamily="34" charset="0"/>
                <a:cs typeface="Tahoma" panose="020B0604030504040204" pitchFamily="34" charset="0"/>
                <a:sym typeface="+mn-lt"/>
              </a:rPr>
              <a:t>Phương</a:t>
            </a:r>
            <a:endParaRPr lang="zh-CN" altLang="en-US" sz="2800" b="1" dirty="0">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416844" y="283993"/>
            <a:ext cx="5508035"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2000" b="1" dirty="0">
                <a:solidFill>
                  <a:srgbClr val="C00000"/>
                </a:solidFill>
                <a:latin typeface="Tahoma" panose="020B0604030504040204" pitchFamily="34" charset="0"/>
                <a:cs typeface="Tahoma" panose="020B0604030504040204" pitchFamily="34" charset="0"/>
                <a:sym typeface="+mn-lt"/>
              </a:rPr>
              <a:t>UỶ BAN NHÂN DÂN QUẬN HỒNG BÀNG</a:t>
            </a:r>
          </a:p>
          <a:p>
            <a:pPr algn="ctr" defTabSz="912495"/>
            <a:r>
              <a:rPr lang="en-US" altLang="zh-CN" sz="2000" b="1" dirty="0">
                <a:solidFill>
                  <a:srgbClr val="C00000"/>
                </a:solidFill>
                <a:latin typeface="Tahoma" panose="020B0604030504040204" pitchFamily="34" charset="0"/>
                <a:cs typeface="Tahoma" panose="020B0604030504040204" pitchFamily="34" charset="0"/>
                <a:sym typeface="+mn-lt"/>
              </a:rPr>
              <a:t>TRƯỜNG TIỂU HỌC AN HỒNG</a:t>
            </a:r>
            <a:endParaRPr lang="zh-CN" altLang="en-US" sz="20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003" y="3935631"/>
            <a:ext cx="3282237" cy="2052220"/>
          </a:xfrm>
          <a:prstGeom prst="rect">
            <a:avLst/>
          </a:prstGeom>
        </p:spPr>
      </p:pic>
      <p:pic>
        <p:nvPicPr>
          <p:cNvPr id="15" name="Picture 14"/>
          <p:cNvPicPr>
            <a:picLocks noChangeAspect="1"/>
          </p:cNvPicPr>
          <p:nvPr/>
        </p:nvPicPr>
        <p:blipFill>
          <a:blip r:embed="rId3"/>
          <a:stretch>
            <a:fillRect/>
          </a:stretch>
        </p:blipFill>
        <p:spPr>
          <a:xfrm>
            <a:off x="8829053" y="3908992"/>
            <a:ext cx="3113797" cy="2078858"/>
          </a:xfrm>
          <a:prstGeom prst="rect">
            <a:avLst/>
          </a:prstGeom>
        </p:spPr>
      </p:pic>
      <p:pic>
        <p:nvPicPr>
          <p:cNvPr id="16" name="Picture 15"/>
          <p:cNvPicPr>
            <a:picLocks noChangeAspect="1"/>
          </p:cNvPicPr>
          <p:nvPr/>
        </p:nvPicPr>
        <p:blipFill>
          <a:blip r:embed="rId4"/>
          <a:stretch>
            <a:fillRect/>
          </a:stretch>
        </p:blipFill>
        <p:spPr>
          <a:xfrm>
            <a:off x="4523727" y="4081693"/>
            <a:ext cx="2495985" cy="1946535"/>
          </a:xfrm>
          <a:prstGeom prst="rect">
            <a:avLst/>
          </a:prstGeom>
        </p:spPr>
      </p:pic>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lướt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ươt</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dược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2637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33" name="Table 2"/>
          <p:cNvGraphicFramePr>
            <a:graphicFrameLocks noGrp="1"/>
          </p:cNvGraphicFramePr>
          <p:nvPr>
            <p:extLst>
              <p:ext uri="{D42A27DB-BD31-4B8C-83A1-F6EECF244321}">
                <p14:modId xmlns:p14="http://schemas.microsoft.com/office/powerpoint/2010/main" val="1579676328"/>
              </p:ext>
            </p:extLst>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val="20000"/>
                    </a:ext>
                  </a:extLst>
                </a:gridCol>
                <a:gridCol w="2009251">
                  <a:extLst>
                    <a:ext uri="{9D8B030D-6E8A-4147-A177-3AD203B41FA5}">
                      <a16:colId xmlns:a16="http://schemas.microsoft.com/office/drawing/2014/main" val="20001"/>
                    </a:ext>
                  </a:extLst>
                </a:gridCol>
              </a:tblGrid>
              <a:tr h="764580">
                <a:tc>
                  <a:txBody>
                    <a:bodyPr/>
                    <a:lstStyle/>
                    <a:p>
                      <a:pPr algn="ctr"/>
                      <a:endParaRPr lang="en-US" sz="4800" b="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48" name="Group 47"/>
            <p:cNvGrpSpPr/>
            <p:nvPr/>
          </p:nvGrpSpPr>
          <p:grpSpPr>
            <a:xfrm>
              <a:off x="5204189" y="1516607"/>
              <a:ext cx="1911863" cy="923330"/>
              <a:chOff x="5133532" y="2295939"/>
              <a:chExt cx="1911863"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6" name="TextBox 35"/>
              <p:cNvSpPr txBox="1"/>
              <p:nvPr/>
            </p:nvSpPr>
            <p:spPr>
              <a:xfrm>
                <a:off x="5501509" y="2295939"/>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bước</a:t>
              </a:r>
              <a:r>
                <a:rPr lang="en-US" sz="5400" b="1" dirty="0">
                  <a:latin typeface="Times New Roman" panose="02020603050405020304" pitchFamily="18" charset="0"/>
                  <a:cs typeface="Times New Roman" panose="02020603050405020304" pitchFamily="18" charset="0"/>
                </a:rPr>
                <a:t> </a:t>
              </a: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r>
                <a:rPr lang="en-US" sz="5400" b="1" dirty="0">
                  <a:latin typeface="Times New Roman" panose="02020603050405020304" pitchFamily="18" charset="0"/>
                  <a:cs typeface="Times New Roman" panose="02020603050405020304" pitchFamily="18" charset="0"/>
                </a:rPr>
                <a:t> </a:t>
              </a: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ngược</a:t>
              </a:r>
              <a:r>
                <a:rPr lang="en-US" sz="5400" b="1" dirty="0">
                  <a:latin typeface="Times New Roman" panose="02020603050405020304" pitchFamily="18" charset="0"/>
                  <a:cs typeface="Times New Roman" panose="02020603050405020304" pitchFamily="18" charset="0"/>
                </a:rPr>
                <a:t> </a:t>
              </a: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nước</a:t>
              </a:r>
              <a:r>
                <a:rPr lang="en-US" sz="5400" b="1" dirty="0">
                  <a:latin typeface="Times New Roman" panose="02020603050405020304" pitchFamily="18" charset="0"/>
                  <a:cs typeface="Times New Roman" panose="02020603050405020304" pitchFamily="18" charset="0"/>
                </a:rPr>
                <a:t> </a:t>
              </a: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8" y="2637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11</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Viết</a:t>
            </a:r>
            <a:r>
              <a:rPr lang="en-US" sz="6600" b="1" kern="0" dirty="0">
                <a:solidFill>
                  <a:srgbClr val="FF0000"/>
                </a:solidFill>
                <a:latin typeface=".VnAvant" panose="020B7200000000000000" pitchFamily="34" charset="0"/>
              </a:rPr>
              <a:t> </a:t>
            </a:r>
            <a:r>
              <a:rPr lang="en-US" sz="6600" b="1" kern="0" dirty="0" err="1">
                <a:solidFill>
                  <a:srgbClr val="FF0000"/>
                </a:solidFill>
                <a:latin typeface=".VnAvant" panose="020B7200000000000000" pitchFamily="34" charset="0"/>
              </a:rPr>
              <a:t>bảng</a:t>
            </a:r>
            <a:r>
              <a:rPr lang="en-US" sz="6600" b="1" kern="0" dirty="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Tiết</a:t>
            </a:r>
            <a:r>
              <a:rPr lang="en-US" sz="9600" b="1" kern="0" dirty="0">
                <a:solidFill>
                  <a:srgbClr val="FF0000"/>
                </a:solidFill>
                <a:latin typeface=".VnAvantH" panose="020B7200000000000000" pitchFamily="34" charset="0"/>
              </a:rPr>
              <a:t> 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934" y="2153521"/>
            <a:ext cx="11578975" cy="4524315"/>
          </a:xfrm>
          <a:prstGeom prst="rect">
            <a:avLst/>
          </a:prstGeom>
          <a:noFill/>
        </p:spPr>
        <p:txBody>
          <a:bodyPr wrap="square" rtlCol="0">
            <a:spAutoFit/>
          </a:bodyPr>
          <a:lstStyle/>
          <a:p>
            <a:pPr algn="just"/>
            <a:r>
              <a:rPr lang="vi-VN" sz="3600" b="1" dirty="0">
                <a:latin typeface="+mj-lt"/>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Lúc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hát</a:t>
            </a:r>
            <a:r>
              <a:rPr lang="en-US" sz="4800" dirty="0">
                <a:latin typeface="Times New Roman" panose="02020603050405020304" pitchFamily="18" charset="0"/>
                <a:cs typeface="Times New Roman" panose="02020603050405020304" pitchFamily="18" charset="0"/>
              </a:rPr>
              <a:t>,</a:t>
            </a:r>
            <a:r>
              <a:rPr lang="vi-VN" sz="4800" dirty="0">
                <a:latin typeface="Times New Roman" panose="02020603050405020304" pitchFamily="18" charset="0"/>
                <a:cs typeface="Times New Roman" panose="02020603050405020304" pitchFamily="18" charset="0"/>
              </a:rPr>
              <a:t> </a:t>
            </a:r>
            <a:r>
              <a:rPr lang="vi-VN" sz="4800" dirty="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4800" dirty="0">
                <a:latin typeface="+mj-lt"/>
                <a:cs typeface="Times New Roman" panose="02020603050405020304" pitchFamily="18" charset="0"/>
              </a:rPr>
              <a:t>?’’ .</a:t>
            </a:r>
          </a:p>
        </p:txBody>
      </p:sp>
      <p:sp>
        <p:nvSpPr>
          <p:cNvPr id="2" name="TextBox 1"/>
          <p:cNvSpPr txBox="1"/>
          <p:nvPr/>
        </p:nvSpPr>
        <p:spPr>
          <a:xfrm>
            <a:off x="616448" y="2075380"/>
            <a:ext cx="462337"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 name="TextBox 4"/>
          <p:cNvSpPr txBox="1"/>
          <p:nvPr/>
        </p:nvSpPr>
        <p:spPr>
          <a:xfrm>
            <a:off x="9298111" y="2075380"/>
            <a:ext cx="462337"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8" name="TextBox 7"/>
          <p:cNvSpPr txBox="1"/>
          <p:nvPr/>
        </p:nvSpPr>
        <p:spPr>
          <a:xfrm>
            <a:off x="0" y="3672249"/>
            <a:ext cx="462337" cy="523220"/>
          </a:xfrm>
          <a:prstGeom prst="rect">
            <a:avLst/>
          </a:prstGeom>
          <a:noFill/>
        </p:spPr>
        <p:txBody>
          <a:bodyPr wrap="square" rtlCol="0">
            <a:spAutoFit/>
          </a:bodyPr>
          <a:lstStyle/>
          <a:p>
            <a:r>
              <a:rPr lang="en-US" sz="2800" b="1" dirty="0">
                <a:solidFill>
                  <a:srgbClr val="FF0000"/>
                </a:solidFill>
              </a:rPr>
              <a:t>3</a:t>
            </a:r>
            <a:endParaRPr lang="vi-VN" sz="2800" b="1" dirty="0">
              <a:solidFill>
                <a:srgbClr val="FF0000"/>
              </a:solidFill>
            </a:endParaRPr>
          </a:p>
        </p:txBody>
      </p:sp>
      <p:sp>
        <p:nvSpPr>
          <p:cNvPr id="9" name="TextBox 8"/>
          <p:cNvSpPr txBox="1"/>
          <p:nvPr/>
        </p:nvSpPr>
        <p:spPr>
          <a:xfrm>
            <a:off x="6842587" y="4263396"/>
            <a:ext cx="462337" cy="523220"/>
          </a:xfrm>
          <a:prstGeom prst="rect">
            <a:avLst/>
          </a:prstGeom>
          <a:noFill/>
        </p:spPr>
        <p:txBody>
          <a:bodyPr wrap="square" rtlCol="0">
            <a:spAutoFit/>
          </a:bodyPr>
          <a:lstStyle/>
          <a:p>
            <a:r>
              <a:rPr lang="en-US" sz="2800" b="1" dirty="0">
                <a:solidFill>
                  <a:srgbClr val="FF0000"/>
                </a:solidFill>
              </a:rPr>
              <a:t>4</a:t>
            </a:r>
            <a:endParaRPr lang="vi-VN" sz="2800" b="1" dirty="0">
              <a:solidFill>
                <a:srgbClr val="FF0000"/>
              </a:solidFill>
            </a:endParaRPr>
          </a:p>
        </p:txBody>
      </p:sp>
      <p:sp>
        <p:nvSpPr>
          <p:cNvPr id="10" name="TextBox 9"/>
          <p:cNvSpPr txBox="1"/>
          <p:nvPr/>
        </p:nvSpPr>
        <p:spPr>
          <a:xfrm>
            <a:off x="6929915" y="5054503"/>
            <a:ext cx="462337"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cxnSp>
        <p:nvCxnSpPr>
          <p:cNvPr id="4" name="Straight Connector 3"/>
          <p:cNvCxnSpPr/>
          <p:nvPr/>
        </p:nvCxnSpPr>
        <p:spPr>
          <a:xfrm flipH="1">
            <a:off x="9041259" y="2352783"/>
            <a:ext cx="195208" cy="5650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66305" y="3107170"/>
            <a:ext cx="195208" cy="5650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482993" y="4525006"/>
            <a:ext cx="195208" cy="5650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744983" y="5316113"/>
            <a:ext cx="195208" cy="5650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43598" y="5973659"/>
            <a:ext cx="195208" cy="5650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69948" y="2158179"/>
            <a:ext cx="1982913" cy="830997"/>
          </a:xfrm>
          <a:prstGeom prst="rect">
            <a:avLst/>
          </a:prstGeom>
          <a:noFill/>
        </p:spPr>
        <p:txBody>
          <a:bodyPr wrap="square" rtlCol="0">
            <a:spAutoFit/>
          </a:bodyPr>
          <a:lstStyle/>
          <a:p>
            <a:pPr algn="just"/>
            <a:r>
              <a:rPr lang="vi-VN" sz="3600" b="1" dirty="0">
                <a:solidFill>
                  <a:srgbClr val="FF0000"/>
                </a:solidFill>
                <a:latin typeface="+mj-lt"/>
                <a:cs typeface="Times New Roman" panose="02020603050405020304" pitchFamily="18" charset="0"/>
              </a:rPr>
              <a:t>      </a:t>
            </a:r>
            <a:r>
              <a:rPr lang="vi-VN" sz="4800" dirty="0">
                <a:solidFill>
                  <a:srgbClr val="FF0000"/>
                </a:solidFill>
                <a:latin typeface="Times New Roman" panose="02020603050405020304" pitchFamily="18" charset="0"/>
                <a:cs typeface="Times New Roman" panose="02020603050405020304" pitchFamily="18" charset="0"/>
              </a:rPr>
              <a:t>ươc</a:t>
            </a:r>
            <a:endParaRPr lang="en-US" sz="4800" dirty="0">
              <a:solidFill>
                <a:srgbClr val="FF0000"/>
              </a:solidFill>
              <a:latin typeface="+mj-lt"/>
              <a:cs typeface="Times New Roman" panose="02020603050405020304" pitchFamily="18" charset="0"/>
            </a:endParaRPr>
          </a:p>
        </p:txBody>
      </p:sp>
      <p:sp>
        <p:nvSpPr>
          <p:cNvPr id="16" name="TextBox 15"/>
          <p:cNvSpPr txBox="1"/>
          <p:nvPr/>
        </p:nvSpPr>
        <p:spPr>
          <a:xfrm>
            <a:off x="5101119" y="2896107"/>
            <a:ext cx="1982913" cy="830997"/>
          </a:xfrm>
          <a:prstGeom prst="rect">
            <a:avLst/>
          </a:prstGeom>
          <a:noFill/>
        </p:spPr>
        <p:txBody>
          <a:bodyPr wrap="square" rtlCol="0">
            <a:spAutoFit/>
          </a:bodyPr>
          <a:lstStyle/>
          <a:p>
            <a:pPr algn="just"/>
            <a:r>
              <a:rPr lang="vi-VN" sz="3600" b="1" dirty="0">
                <a:solidFill>
                  <a:srgbClr val="FF0000"/>
                </a:solidFill>
                <a:latin typeface="+mj-lt"/>
                <a:cs typeface="Times New Roman" panose="02020603050405020304" pitchFamily="18" charset="0"/>
              </a:rPr>
              <a:t>      </a:t>
            </a:r>
            <a:r>
              <a:rPr lang="vi-VN" sz="4800" dirty="0">
                <a:solidFill>
                  <a:srgbClr val="FF0000"/>
                </a:solidFill>
                <a:latin typeface="Times New Roman" panose="02020603050405020304" pitchFamily="18" charset="0"/>
                <a:cs typeface="Times New Roman" panose="02020603050405020304" pitchFamily="18" charset="0"/>
              </a:rPr>
              <a:t>ươc</a:t>
            </a:r>
            <a:endParaRPr lang="en-US" sz="4800" dirty="0">
              <a:solidFill>
                <a:srgbClr val="FF0000"/>
              </a:solidFill>
              <a:latin typeface="+mj-lt"/>
              <a:cs typeface="Times New Roman" panose="02020603050405020304" pitchFamily="18" charset="0"/>
            </a:endParaRPr>
          </a:p>
        </p:txBody>
      </p:sp>
      <p:sp>
        <p:nvSpPr>
          <p:cNvPr id="17" name="TextBox 16"/>
          <p:cNvSpPr txBox="1"/>
          <p:nvPr/>
        </p:nvSpPr>
        <p:spPr>
          <a:xfrm>
            <a:off x="4253506" y="3628738"/>
            <a:ext cx="1982913" cy="830997"/>
          </a:xfrm>
          <a:prstGeom prst="rect">
            <a:avLst/>
          </a:prstGeom>
          <a:noFill/>
        </p:spPr>
        <p:txBody>
          <a:bodyPr wrap="square" rtlCol="0">
            <a:spAutoFit/>
          </a:bodyPr>
          <a:lstStyle/>
          <a:p>
            <a:pPr algn="just"/>
            <a:r>
              <a:rPr lang="vi-VN" sz="3600" b="1" dirty="0">
                <a:solidFill>
                  <a:srgbClr val="FF0000"/>
                </a:solidFill>
                <a:latin typeface="+mj-lt"/>
                <a:cs typeface="Times New Roman" panose="02020603050405020304" pitchFamily="18" charset="0"/>
              </a:rPr>
              <a:t>      </a:t>
            </a:r>
            <a:r>
              <a:rPr lang="vi-VN" sz="4800" dirty="0">
                <a:solidFill>
                  <a:srgbClr val="FF0000"/>
                </a:solidFill>
                <a:latin typeface="Times New Roman" panose="02020603050405020304" pitchFamily="18" charset="0"/>
                <a:cs typeface="Times New Roman" panose="02020603050405020304" pitchFamily="18" charset="0"/>
              </a:rPr>
              <a:t>ươc</a:t>
            </a:r>
            <a:endParaRPr lang="en-US" sz="4800" dirty="0">
              <a:solidFill>
                <a:srgbClr val="FF0000"/>
              </a:solidFill>
              <a:latin typeface="+mj-lt"/>
              <a:cs typeface="Times New Roman" panose="02020603050405020304" pitchFamily="18" charset="0"/>
            </a:endParaRPr>
          </a:p>
        </p:txBody>
      </p:sp>
      <p:sp>
        <p:nvSpPr>
          <p:cNvPr id="18" name="TextBox 17"/>
          <p:cNvSpPr txBox="1"/>
          <p:nvPr/>
        </p:nvSpPr>
        <p:spPr>
          <a:xfrm>
            <a:off x="10058404" y="3629390"/>
            <a:ext cx="1982913" cy="830997"/>
          </a:xfrm>
          <a:prstGeom prst="rect">
            <a:avLst/>
          </a:prstGeom>
          <a:noFill/>
        </p:spPr>
        <p:txBody>
          <a:bodyPr wrap="square" rtlCol="0">
            <a:spAutoFit/>
          </a:bodyPr>
          <a:lstStyle/>
          <a:p>
            <a:pPr algn="just"/>
            <a:r>
              <a:rPr lang="vi-VN" sz="3600" b="1" dirty="0">
                <a:solidFill>
                  <a:srgbClr val="FF0000"/>
                </a:solidFill>
                <a:latin typeface="+mj-lt"/>
                <a:cs typeface="Times New Roman" panose="02020603050405020304" pitchFamily="18" charset="0"/>
              </a:rPr>
              <a:t>      </a:t>
            </a:r>
            <a:r>
              <a:rPr lang="vi-VN" sz="4800" dirty="0">
                <a:solidFill>
                  <a:srgbClr val="FF0000"/>
                </a:solidFill>
                <a:latin typeface="Times New Roman" panose="02020603050405020304" pitchFamily="18" charset="0"/>
                <a:cs typeface="Times New Roman" panose="02020603050405020304" pitchFamily="18" charset="0"/>
              </a:rPr>
              <a:t>ươt</a:t>
            </a:r>
            <a:endParaRPr lang="en-US" sz="4800" dirty="0">
              <a:solidFill>
                <a:srgbClr val="FF0000"/>
              </a:solidFill>
              <a:latin typeface="+mj-lt"/>
              <a:cs typeface="Times New Roman" panose="02020603050405020304" pitchFamily="18" charset="0"/>
            </a:endParaRPr>
          </a:p>
        </p:txBody>
      </p:sp>
      <p:sp>
        <p:nvSpPr>
          <p:cNvPr id="19" name="TextBox 18"/>
          <p:cNvSpPr txBox="1"/>
          <p:nvPr/>
        </p:nvSpPr>
        <p:spPr>
          <a:xfrm>
            <a:off x="1654146" y="5091292"/>
            <a:ext cx="1982913" cy="830997"/>
          </a:xfrm>
          <a:prstGeom prst="rect">
            <a:avLst/>
          </a:prstGeom>
          <a:noFill/>
        </p:spPr>
        <p:txBody>
          <a:bodyPr wrap="square" rtlCol="0">
            <a:spAutoFit/>
          </a:bodyPr>
          <a:lstStyle/>
          <a:p>
            <a:pPr algn="just"/>
            <a:r>
              <a:rPr lang="vi-VN" sz="3600" b="1">
                <a:solidFill>
                  <a:srgbClr val="FF0000"/>
                </a:solidFill>
                <a:latin typeface="+mj-lt"/>
                <a:cs typeface="Times New Roman" panose="02020603050405020304" pitchFamily="18" charset="0"/>
              </a:rPr>
              <a:t>      </a:t>
            </a:r>
            <a:r>
              <a:rPr lang="vi-VN" sz="4800">
                <a:solidFill>
                  <a:srgbClr val="FF0000"/>
                </a:solidFill>
                <a:latin typeface="Times New Roman" panose="02020603050405020304" pitchFamily="18" charset="0"/>
                <a:cs typeface="Times New Roman" panose="02020603050405020304" pitchFamily="18" charset="0"/>
              </a:rPr>
              <a:t>ươc</a:t>
            </a:r>
            <a:endParaRPr lang="en-US" sz="48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71088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par>
                                <p:cTn id="37" presetID="9"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par>
                                <p:cTn id="45" presetID="9"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P spid="8" grpId="0"/>
      <p:bldP spid="9" grpId="0"/>
      <p:bldP spid="10"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3183" y="0"/>
            <a:ext cx="11797047" cy="4043966"/>
          </a:xfrm>
          <a:prstGeom prst="rect">
            <a:avLst/>
          </a:prstGeom>
        </p:spPr>
      </p:pic>
      <p:sp>
        <p:nvSpPr>
          <p:cNvPr id="6" name="TextBox 5"/>
          <p:cNvSpPr txBox="1"/>
          <p:nvPr/>
        </p:nvSpPr>
        <p:spPr>
          <a:xfrm>
            <a:off x="193183" y="4043966"/>
            <a:ext cx="11797048" cy="2862322"/>
          </a:xfrm>
          <a:prstGeom prst="rect">
            <a:avLst/>
          </a:prstGeom>
          <a:noFill/>
        </p:spPr>
        <p:txBody>
          <a:bodyPr wrap="square" rtlCol="0">
            <a:spAutoFit/>
          </a:bodyPr>
          <a:lstStyle/>
          <a:p>
            <a:pPr algn="just"/>
            <a:r>
              <a:rPr lang="vi-VN" sz="3600" b="1" dirty="0">
                <a:latin typeface="+mj-lt"/>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hát</a:t>
            </a:r>
            <a:r>
              <a:rPr lang="en-US" sz="3600" b="1" dirty="0">
                <a:latin typeface="Times New Roman" panose="02020603050405020304" pitchFamily="18" charset="0"/>
                <a:cs typeface="Times New Roman" panose="02020603050405020304" pitchFamily="18" charset="0"/>
              </a:rPr>
              <a:t>,</a:t>
            </a:r>
            <a:r>
              <a:rPr lang="vi-VN" sz="3600" b="1" dirty="0">
                <a:latin typeface="Times New Roman" panose="02020603050405020304" pitchFamily="18" charset="0"/>
                <a:cs typeface="Times New Roman" panose="02020603050405020304" pitchFamily="18" charset="0"/>
              </a:rPr>
              <a:t> </a:t>
            </a:r>
            <a:r>
              <a:rPr lang="vi-VN" sz="3600" b="1" dirty="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3600" b="1" dirty="0">
                <a:latin typeface="+mj-lt"/>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a:solidFill>
                  <a:srgbClr val="333399"/>
                </a:solidFill>
                <a:latin typeface="Times New Roman" panose="02020603050405020304" pitchFamily="18" charset="0"/>
                <a:cs typeface="Times New Roman" panose="02020603050405020304" pitchFamily="18" charset="0"/>
              </a:rPr>
              <a:t>Giải</a:t>
            </a:r>
            <a:r>
              <a:rPr lang="en-US" sz="8000" b="1" dirty="0">
                <a:solidFill>
                  <a:srgbClr val="333399"/>
                </a:solidFill>
                <a:latin typeface="Times New Roman" panose="02020603050405020304" pitchFamily="18" charset="0"/>
                <a:cs typeface="Times New Roman" panose="02020603050405020304" pitchFamily="18" charset="0"/>
              </a:rPr>
              <a:t> </a:t>
            </a:r>
            <a:r>
              <a:rPr lang="en-US" sz="8000" b="1" dirty="0" err="1">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6127" y="138738"/>
            <a:ext cx="7946795" cy="2915548"/>
          </a:xfrm>
          <a:prstGeom prst="rect">
            <a:avLst/>
          </a:prstGeom>
        </p:spPr>
      </p:pic>
      <p:pic>
        <p:nvPicPr>
          <p:cNvPr id="5" name="Picture 4"/>
          <p:cNvPicPr>
            <a:picLocks noChangeAspect="1"/>
          </p:cNvPicPr>
          <p:nvPr/>
        </p:nvPicPr>
        <p:blipFill>
          <a:blip r:embed="rId3"/>
          <a:stretch>
            <a:fillRect/>
          </a:stretch>
        </p:blipFill>
        <p:spPr>
          <a:xfrm>
            <a:off x="2366126" y="3176833"/>
            <a:ext cx="7946795" cy="2838140"/>
          </a:xfrm>
          <a:prstGeom prst="rect">
            <a:avLst/>
          </a:prstGeom>
        </p:spPr>
      </p:pic>
    </p:spTree>
    <p:extLst>
      <p:ext uri="{BB962C8B-B14F-4D97-AF65-F5344CB8AC3E}">
        <p14:creationId xmlns:p14="http://schemas.microsoft.com/office/powerpoint/2010/main" val="131450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5369" y="216817"/>
            <a:ext cx="9441187" cy="3082565"/>
          </a:xfrm>
          <a:prstGeom prst="rect">
            <a:avLst/>
          </a:prstGeom>
        </p:spPr>
      </p:pic>
      <p:pic>
        <p:nvPicPr>
          <p:cNvPr id="5" name="Picture 4"/>
          <p:cNvPicPr>
            <a:picLocks noChangeAspect="1"/>
          </p:cNvPicPr>
          <p:nvPr/>
        </p:nvPicPr>
        <p:blipFill>
          <a:blip r:embed="rId3"/>
          <a:stretch>
            <a:fillRect/>
          </a:stretch>
        </p:blipFill>
        <p:spPr>
          <a:xfrm>
            <a:off x="1305369" y="3426172"/>
            <a:ext cx="9356345" cy="3344138"/>
          </a:xfrm>
          <a:prstGeom prst="rect">
            <a:avLst/>
          </a:prstGeom>
        </p:spPr>
      </p:pic>
    </p:spTree>
    <p:extLst>
      <p:ext uri="{BB962C8B-B14F-4D97-AF65-F5344CB8AC3E}">
        <p14:creationId xmlns:p14="http://schemas.microsoft.com/office/powerpoint/2010/main" val="253444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Arial-Rounded" panose="020B0500000000000000" pitchFamily="34" charset="0"/>
                  <a:ea typeface="Arial-Rounded" panose="020B0500000000000000" pitchFamily="34" charset="0"/>
                  <a:cs typeface="Arial-Rounded" panose="020B0500000000000000" pitchFamily="34" charset="0"/>
                </a:rPr>
                <a:t>Nó</a:t>
              </a:r>
              <a:r>
                <a:rPr lang="en-US" sz="2800" b="1">
                  <a:latin typeface="Arial-Rounded" panose="020B0500000000000000" pitchFamily="34" charset="0"/>
                  <a:ea typeface="Arial-Rounded" panose="020B0500000000000000" pitchFamily="34" charset="0"/>
                  <a:cs typeface="Arial-Rounded" panose="020B0500000000000000" pitchFamily="34" charset="0"/>
                </a:rPr>
                <a:t>i</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a:solidFill>
                  <a:srgbClr val="0070C0"/>
                </a:solidFill>
                <a:latin typeface="Times New Roman" panose="02020603050405020304" pitchFamily="18" charset="0"/>
                <a:cs typeface="Times New Roman" panose="02020603050405020304" pitchFamily="18" charset="0"/>
              </a:rPr>
              <a:t>Ư</a:t>
            </a:r>
            <a:r>
              <a:rPr lang="en-US" sz="4000" b="1" dirty="0" err="1">
                <a:solidFill>
                  <a:srgbClr val="0070C0"/>
                </a:solidFill>
                <a:latin typeface="Times New Roman" panose="02020603050405020304" pitchFamily="18" charset="0"/>
                <a:cs typeface="Times New Roman" panose="02020603050405020304" pitchFamily="18" charset="0"/>
              </a:rPr>
              <a:t>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mơ</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em</a:t>
            </a:r>
            <a:r>
              <a:rPr lang="en-US" sz="4000" b="1" dirty="0">
                <a:solidFill>
                  <a:srgbClr val="0070C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0" y="852855"/>
            <a:ext cx="12192000" cy="6111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pitchFamily="18" charset="0"/>
                <a:cs typeface="Times New Roman" panose="02020603050405020304" pitchFamily="18" charset="0"/>
              </a:rPr>
              <a:t>Tiết</a:t>
            </a:r>
            <a:r>
              <a:rPr lang="en-US" sz="9600" b="1" kern="0" dirty="0">
                <a:solidFill>
                  <a:srgbClr val="FF0000"/>
                </a:solidFill>
                <a:latin typeface="Times New Roman" panose="02020603050405020304" pitchFamily="18" charset="0"/>
                <a:cs typeface="Times New Roman" panose="02020603050405020304" pitchFamily="18" charset="0"/>
              </a:rPr>
              <a:t>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trẻ</a:t>
              </a:r>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vuốt</a:t>
              </a:r>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cưỡi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Hà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ước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lướt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sóng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biển</a:t>
            </a:r>
            <a:r>
              <a:rPr lang="en-US" sz="4400" b="1" dirty="0">
                <a:latin typeface=".VnAvant" panose="020B7200000000000000" pitchFamily="34" charset="0"/>
              </a:rPr>
              <a:t>.</a:t>
            </a:r>
          </a:p>
        </p:txBody>
      </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bước</a:t>
              </a:r>
              <a:r>
                <a:rPr lang="en-US" sz="5400" b="1" dirty="0">
                  <a:latin typeface="Times New Roman" panose="02020603050405020304" pitchFamily="18" charset="0"/>
                  <a:cs typeface="Times New Roman" panose="02020603050405020304" pitchFamily="18" charset="0"/>
                </a:rPr>
                <a:t> </a:t>
              </a: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r>
                <a:rPr lang="en-US" sz="5400" b="1" dirty="0">
                  <a:latin typeface="Times New Roman" panose="02020603050405020304" pitchFamily="18" charset="0"/>
                  <a:cs typeface="Times New Roman" panose="02020603050405020304" pitchFamily="18" charset="0"/>
                </a:rPr>
                <a:t> </a:t>
              </a: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ngược</a:t>
              </a:r>
              <a:r>
                <a:rPr lang="en-US" sz="5400" b="1" dirty="0">
                  <a:latin typeface="Times New Roman" panose="02020603050405020304" pitchFamily="18" charset="0"/>
                  <a:cs typeface="Times New Roman" panose="02020603050405020304" pitchFamily="18" charset="0"/>
                </a:rPr>
                <a:t> </a:t>
              </a: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nước</a:t>
              </a:r>
              <a:r>
                <a:rPr lang="en-US" sz="5400" b="1" dirty="0">
                  <a:latin typeface="Times New Roman" panose="02020603050405020304" pitchFamily="18" charset="0"/>
                  <a:cs typeface="Times New Roman" panose="02020603050405020304" pitchFamily="18" charset="0"/>
                </a:rPr>
                <a:t> </a:t>
              </a: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23" name="TextBox 22"/>
          <p:cNvSpPr txBox="1"/>
          <p:nvPr/>
        </p:nvSpPr>
        <p:spPr>
          <a:xfrm>
            <a:off x="1384441" y="4422114"/>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24" name="TextBox 23"/>
          <p:cNvSpPr txBox="1"/>
          <p:nvPr/>
        </p:nvSpPr>
        <p:spPr>
          <a:xfrm>
            <a:off x="3565930" y="4391292"/>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25" name="TextBox 24"/>
          <p:cNvSpPr txBox="1"/>
          <p:nvPr/>
        </p:nvSpPr>
        <p:spPr>
          <a:xfrm>
            <a:off x="6825238" y="4389990"/>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27" name="TextBox 26"/>
          <p:cNvSpPr txBox="1"/>
          <p:nvPr/>
        </p:nvSpPr>
        <p:spPr>
          <a:xfrm>
            <a:off x="9194478" y="4391756"/>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6" name="TextBox 35"/>
          <p:cNvSpPr txBox="1"/>
          <p:nvPr/>
        </p:nvSpPr>
        <p:spPr>
          <a:xfrm>
            <a:off x="9337275" y="5507123"/>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7" name="TextBox 36"/>
          <p:cNvSpPr txBox="1"/>
          <p:nvPr/>
        </p:nvSpPr>
        <p:spPr>
          <a:xfrm>
            <a:off x="6631422" y="5462307"/>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8" name="TextBox 37"/>
          <p:cNvSpPr txBox="1"/>
          <p:nvPr/>
        </p:nvSpPr>
        <p:spPr>
          <a:xfrm>
            <a:off x="3562309" y="5496849"/>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9" name="TextBox 38"/>
          <p:cNvSpPr txBox="1"/>
          <p:nvPr/>
        </p:nvSpPr>
        <p:spPr>
          <a:xfrm>
            <a:off x="1199506" y="5527287"/>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P spid="23" grpId="0"/>
      <p:bldP spid="24" grpId="0"/>
      <p:bldP spid="25" grpId="0"/>
      <p:bldP spid="27"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6506" y="4254857"/>
            <a:ext cx="10971098"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thước</a:t>
            </a:r>
            <a:r>
              <a:rPr lang="en-US" sz="6000" b="1" dirty="0">
                <a:latin typeface="Times New Roman" panose="02020603050405020304" pitchFamily="18" charset="0"/>
                <a:cs typeface="Times New Roman" panose="02020603050405020304" pitchFamily="18" charset="0"/>
              </a:rPr>
              <a:t> </a:t>
            </a:r>
            <a:r>
              <a:rPr lang="vi-VN" sz="6000" b="1" dirty="0">
                <a:latin typeface="Times New Roman" panose="02020603050405020304" pitchFamily="18" charset="0"/>
                <a:cs typeface="Times New Roman" panose="02020603050405020304" pitchFamily="18" charset="0"/>
              </a:rPr>
              <a:t>kẻ</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dược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sĩ</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lướt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ván</a:t>
            </a:r>
            <a:r>
              <a:rPr lang="en-US" sz="6000" b="1" dirty="0">
                <a:latin typeface="Times New Roman" panose="02020603050405020304" pitchFamily="18" charset="0"/>
                <a:cs typeface="Times New Roman" panose="02020603050405020304" pitchFamily="18" charset="0"/>
              </a:rPr>
              <a:t> </a:t>
            </a: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25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77801" y="5244896"/>
            <a:ext cx="3728012"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thước</a:t>
            </a:r>
            <a:r>
              <a:rPr lang="en-US" sz="6000" b="1" dirty="0">
                <a:latin typeface="Times New Roman" panose="02020603050405020304" pitchFamily="18" charset="0"/>
                <a:cs typeface="Times New Roman" panose="02020603050405020304" pitchFamily="18" charset="0"/>
              </a:rPr>
              <a:t> </a:t>
            </a:r>
            <a:r>
              <a:rPr lang="vi-VN" sz="6000" b="1" dirty="0">
                <a:latin typeface="Times New Roman" panose="02020603050405020304" pitchFamily="18" charset="0"/>
                <a:cs typeface="Times New Roman" panose="02020603050405020304" pitchFamily="18" charset="0"/>
              </a:rPr>
              <a:t>kẻ</a:t>
            </a:r>
            <a:r>
              <a:rPr lang="en-US" sz="6000" b="1"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2291889" y="0"/>
            <a:ext cx="7736835" cy="5377100"/>
          </a:xfrm>
          <a:prstGeom prst="rect">
            <a:avLst/>
          </a:prstGeom>
        </p:spPr>
      </p:pic>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9976" y="5244896"/>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3269356"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dược</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sĩ</a:t>
            </a:r>
            <a:endParaRPr lang="en-US" sz="7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58343" y="-13238"/>
            <a:ext cx="7180707" cy="5535129"/>
          </a:xfrm>
          <a:prstGeom prst="rect">
            <a:avLst/>
          </a:prstGeom>
        </p:spPr>
      </p:pic>
      <p:sp>
        <p:nvSpPr>
          <p:cNvPr id="7" name="TextBox 6"/>
          <p:cNvSpPr txBox="1"/>
          <p:nvPr/>
        </p:nvSpPr>
        <p:spPr>
          <a:xfrm>
            <a:off x="4665386" y="5237726"/>
            <a:ext cx="2584500"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ươc</a:t>
            </a:r>
            <a:r>
              <a:rPr lang="en-US" sz="72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lướt</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ván</a:t>
            </a:r>
            <a:endParaRPr lang="en-US" sz="7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555817" y="0"/>
            <a:ext cx="6879166" cy="5105065"/>
          </a:xfrm>
          <a:prstGeom prst="rect">
            <a:avLst/>
          </a:prstGeom>
        </p:spPr>
      </p:pic>
      <p:sp>
        <p:nvSpPr>
          <p:cNvPr id="8" name="TextBox 7"/>
          <p:cNvSpPr txBox="1"/>
          <p:nvPr/>
        </p:nvSpPr>
        <p:spPr>
          <a:xfrm>
            <a:off x="4234311" y="5296237"/>
            <a:ext cx="1543886"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ươt</a:t>
            </a:r>
            <a:r>
              <a:rPr lang="en-US" sz="72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283</Words>
  <Application>Microsoft Office PowerPoint</Application>
  <PresentationFormat>Widescreen</PresentationFormat>
  <Paragraphs>86</Paragraphs>
  <Slides>19</Slides>
  <Notes>4</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19</vt:i4>
      </vt:variant>
    </vt:vector>
  </HeadingPairs>
  <TitlesOfParts>
    <vt:vector size="35" baseType="lpstr">
      <vt:lpstr>等线</vt:lpstr>
      <vt:lpstr>Microsoft YaHei</vt:lpstr>
      <vt:lpstr>SimSun</vt:lpstr>
      <vt:lpstr>.VnAvant</vt:lpstr>
      <vt:lpstr>.VnAvantH</vt:lpstr>
      <vt:lpstr>Arial</vt:lpstr>
      <vt:lpstr>Arial-Rounded</vt:lpstr>
      <vt:lpstr>Calibri</vt:lpstr>
      <vt:lpstr>Calibri Light</vt:lpstr>
      <vt:lpstr>Chivo Light</vt:lpstr>
      <vt:lpstr>Tahoma</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Administrator</cp:lastModifiedBy>
  <cp:revision>55</cp:revision>
  <dcterms:created xsi:type="dcterms:W3CDTF">2020-08-13T09:32:00Z</dcterms:created>
  <dcterms:modified xsi:type="dcterms:W3CDTF">2025-04-10T14:15:59Z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