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4" r:id="rId3"/>
    <p:sldMasterId id="2147483686" r:id="rId4"/>
  </p:sldMasterIdLst>
  <p:notesMasterIdLst>
    <p:notesMasterId r:id="rId17"/>
  </p:notesMasterIdLst>
  <p:sldIdLst>
    <p:sldId id="276" r:id="rId5"/>
    <p:sldId id="311" r:id="rId6"/>
    <p:sldId id="319" r:id="rId7"/>
    <p:sldId id="320" r:id="rId8"/>
    <p:sldId id="314" r:id="rId9"/>
    <p:sldId id="313" r:id="rId10"/>
    <p:sldId id="315" r:id="rId11"/>
    <p:sldId id="321" r:id="rId12"/>
    <p:sldId id="322" r:id="rId13"/>
    <p:sldId id="316" r:id="rId14"/>
    <p:sldId id="281" r:id="rId15"/>
    <p:sldId id="275" r:id="rId16"/>
  </p:sldIdLst>
  <p:sldSz cx="12192000" cy="6858000"/>
  <p:notesSz cx="6858000" cy="9144000"/>
  <p:embeddedFontLst>
    <p:embeddedFont>
      <p:font typeface="等线" panose="02010600030101010101" pitchFamily="2" charset="-122"/>
      <p:regular r:id="rId18"/>
    </p:embeddedFont>
    <p:embeddedFont>
      <p:font typeface="等线 Light" panose="02010600030101010101" pitchFamily="2" charset="-122"/>
      <p:regular r:id="rId19"/>
    </p:embeddedFont>
    <p:embeddedFont>
      <p:font typeface="微软雅黑" panose="020B0503020204020204" pitchFamily="34" charset="-122"/>
      <p:regular r:id="rId20"/>
      <p:bold r:id="rId21"/>
    </p:embeddedFont>
    <p:embeddedFont>
      <p:font typeface="宋体" panose="02010600030101010101" pitchFamily="2" charset="-122"/>
      <p:regular r:id="rId22"/>
    </p:embeddedFont>
    <p:embeddedFont>
      <p:font typeface="HP001 4 hàng"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B701D"/>
    <a:srgbClr val="775233"/>
    <a:srgbClr val="926838"/>
    <a:srgbClr val="764A0D"/>
    <a:srgbClr val="C37930"/>
    <a:srgbClr val="FF7171"/>
    <a:srgbClr val="FF0D0D"/>
    <a:srgbClr val="764A0B"/>
    <a:srgbClr val="DF6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60" autoAdjust="0"/>
    <p:restoredTop sz="94660"/>
  </p:normalViewPr>
  <p:slideViewPr>
    <p:cSldViewPr snapToGrid="0">
      <p:cViewPr varScale="1">
        <p:scale>
          <a:sx n="82" d="100"/>
          <a:sy n="82" d="100"/>
        </p:scale>
        <p:origin x="7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A2AB9-0475-7046-8298-5B3A81B44AED}" type="datetimeFigureOut">
              <a:rPr lang="x-none" smtClean="0"/>
              <a:t>4/10/2025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3CCAA-938E-FA42-9A45-00F317B037E9}" type="slidenum">
              <a:rPr lang="x-none" smtClean="0"/>
              <a:t>‹#›</a:t>
            </a:fld>
            <a:endParaRPr lang="x-none"/>
          </a:p>
        </p:txBody>
      </p:sp>
    </p:spTree>
    <p:extLst>
      <p:ext uri="{BB962C8B-B14F-4D97-AF65-F5344CB8AC3E}">
        <p14:creationId xmlns:p14="http://schemas.microsoft.com/office/powerpoint/2010/main" val="145277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2</a:t>
            </a:fld>
            <a:endParaRPr lang="zh-CN" altLang="en-US">
              <a:solidFill>
                <a:prstClr val="black"/>
              </a:solidFill>
              <a:ea typeface="宋体"/>
            </a:endParaRPr>
          </a:p>
        </p:txBody>
      </p:sp>
    </p:spTree>
    <p:extLst>
      <p:ext uri="{BB962C8B-B14F-4D97-AF65-F5344CB8AC3E}">
        <p14:creationId xmlns:p14="http://schemas.microsoft.com/office/powerpoint/2010/main" val="26601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3</a:t>
            </a:fld>
            <a:endParaRPr lang="zh-CN" altLang="en-US">
              <a:solidFill>
                <a:prstClr val="black"/>
              </a:solidFill>
              <a:ea typeface="宋体"/>
            </a:endParaRPr>
          </a:p>
        </p:txBody>
      </p:sp>
    </p:spTree>
    <p:extLst>
      <p:ext uri="{BB962C8B-B14F-4D97-AF65-F5344CB8AC3E}">
        <p14:creationId xmlns:p14="http://schemas.microsoft.com/office/powerpoint/2010/main" val="357276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4</a:t>
            </a:fld>
            <a:endParaRPr lang="zh-CN" altLang="en-US">
              <a:solidFill>
                <a:prstClr val="black"/>
              </a:solidFill>
              <a:ea typeface="宋体"/>
            </a:endParaRPr>
          </a:p>
        </p:txBody>
      </p:sp>
    </p:spTree>
    <p:extLst>
      <p:ext uri="{BB962C8B-B14F-4D97-AF65-F5344CB8AC3E}">
        <p14:creationId xmlns:p14="http://schemas.microsoft.com/office/powerpoint/2010/main" val="272203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46866FF-F1FD-4EEB-A9AE-F9D10EA3AD8B}"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174431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11</a:t>
            </a:fld>
            <a:endParaRPr lang="zh-CN" altLang="en-US"/>
          </a:p>
        </p:txBody>
      </p:sp>
    </p:spTree>
    <p:extLst>
      <p:ext uri="{BB962C8B-B14F-4D97-AF65-F5344CB8AC3E}">
        <p14:creationId xmlns:p14="http://schemas.microsoft.com/office/powerpoint/2010/main" val="384723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700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5174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1457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9929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54896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15004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1547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72836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03062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41510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24390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539382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1878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27401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2023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42053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13086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4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BB6CB0-D244-4F2C-9E41-DDEA2AA9809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7A4EFEE-2BA8-4022-8835-AEF500FCC92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13C5CB8-1862-4D61-A83A-F363E7528BCB}"/>
              </a:ext>
            </a:extLst>
          </p:cNvPr>
          <p:cNvSpPr>
            <a:spLocks noGrp="1" noChangeArrowheads="1"/>
          </p:cNvSpPr>
          <p:nvPr>
            <p:ph type="sldNum" sz="quarter" idx="12"/>
          </p:nvPr>
        </p:nvSpPr>
        <p:spPr>
          <a:ln/>
        </p:spPr>
        <p:txBody>
          <a:bodyPr/>
          <a:lstStyle>
            <a:lvl1pPr>
              <a:defRPr/>
            </a:lvl1pPr>
          </a:lstStyle>
          <a:p>
            <a:fld id="{DF9D44FF-8BD8-4076-A66C-2CB0D15433B8}"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71838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F8418-EDFA-483A-8E22-4767EBC10B1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86A87E6-032C-4E61-92C0-3E7E9CBA317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CF59C3B9-CC5F-492B-949B-A07B10ABA2BC}"/>
              </a:ext>
            </a:extLst>
          </p:cNvPr>
          <p:cNvSpPr>
            <a:spLocks noGrp="1" noChangeArrowheads="1"/>
          </p:cNvSpPr>
          <p:nvPr>
            <p:ph type="sldNum" sz="quarter" idx="12"/>
          </p:nvPr>
        </p:nvSpPr>
        <p:spPr>
          <a:ln/>
        </p:spPr>
        <p:txBody>
          <a:bodyPr/>
          <a:lstStyle>
            <a:lvl1pPr>
              <a:defRPr/>
            </a:lvl1pPr>
          </a:lstStyle>
          <a:p>
            <a:fld id="{88FA5B39-C7D3-48CA-902D-BF67CBFCC6D1}"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362353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2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524F6F-242C-40E7-AE76-F86549EF712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5E474204-32EC-45F3-B187-6A2AEBF61F8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741E19E-F654-4706-A11C-D24ECD810127}"/>
              </a:ext>
            </a:extLst>
          </p:cNvPr>
          <p:cNvSpPr>
            <a:spLocks noGrp="1" noChangeArrowheads="1"/>
          </p:cNvSpPr>
          <p:nvPr>
            <p:ph type="sldNum" sz="quarter" idx="12"/>
          </p:nvPr>
        </p:nvSpPr>
        <p:spPr>
          <a:ln/>
        </p:spPr>
        <p:txBody>
          <a:bodyPr/>
          <a:lstStyle>
            <a:lvl1pPr>
              <a:defRPr/>
            </a:lvl1pPr>
          </a:lstStyle>
          <a:p>
            <a:fld id="{113AB34D-8CFB-46CD-A7E4-679933675B0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222168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9321A1-E0D1-409C-B67F-91754DD5CE9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89DDDD60-87FD-4A5A-BB77-469A5FD52C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F341520-7DD6-4739-8B98-7A812B90355B}"/>
              </a:ext>
            </a:extLst>
          </p:cNvPr>
          <p:cNvSpPr>
            <a:spLocks noGrp="1" noChangeArrowheads="1"/>
          </p:cNvSpPr>
          <p:nvPr>
            <p:ph type="sldNum" sz="quarter" idx="12"/>
          </p:nvPr>
        </p:nvSpPr>
        <p:spPr>
          <a:ln/>
        </p:spPr>
        <p:txBody>
          <a:bodyPr/>
          <a:lstStyle>
            <a:lvl1pPr>
              <a:defRPr/>
            </a:lvl1pPr>
          </a:lstStyle>
          <a:p>
            <a:fld id="{FAEF8434-0D69-49DB-BFA6-010D5B66EC44}"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026828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2BB4C7-C2AC-4034-8E22-2EDF6A9E4B0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4AD4B2F7-36CE-4BD2-B5AC-FED2B7E0ECD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6338B51D-786F-4EAC-8E83-57066FFB7F46}"/>
              </a:ext>
            </a:extLst>
          </p:cNvPr>
          <p:cNvSpPr>
            <a:spLocks noGrp="1" noChangeArrowheads="1"/>
          </p:cNvSpPr>
          <p:nvPr>
            <p:ph type="sldNum" sz="quarter" idx="12"/>
          </p:nvPr>
        </p:nvSpPr>
        <p:spPr>
          <a:ln/>
        </p:spPr>
        <p:txBody>
          <a:bodyPr/>
          <a:lstStyle>
            <a:lvl1pPr>
              <a:defRPr/>
            </a:lvl1pPr>
          </a:lstStyle>
          <a:p>
            <a:fld id="{93D12B46-AEFA-46B2-84CA-4EC6E0555399}"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86659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BFB81D-7534-4A10-B693-4A62D351957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6679FAED-D2FC-4641-AD68-996DB0F6104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3EFDF58D-12A1-48EF-8330-BD77376092DC}"/>
              </a:ext>
            </a:extLst>
          </p:cNvPr>
          <p:cNvSpPr>
            <a:spLocks noGrp="1" noChangeArrowheads="1"/>
          </p:cNvSpPr>
          <p:nvPr>
            <p:ph type="sldNum" sz="quarter" idx="12"/>
          </p:nvPr>
        </p:nvSpPr>
        <p:spPr>
          <a:ln/>
        </p:spPr>
        <p:txBody>
          <a:bodyPr/>
          <a:lstStyle>
            <a:lvl1pPr>
              <a:defRPr/>
            </a:lvl1pPr>
          </a:lstStyle>
          <a:p>
            <a:fld id="{C790E7FB-4F8D-4E2A-BE7F-8F9B9D86C7EF}"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0807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31809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02D694-1E05-4AEB-B0B1-09F7BD08F10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11C425FE-3C19-4B93-AF81-4881DD14DF9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A90B631B-A957-48D5-8B64-BA2BE32E2ACB}"/>
              </a:ext>
            </a:extLst>
          </p:cNvPr>
          <p:cNvSpPr>
            <a:spLocks noGrp="1" noChangeArrowheads="1"/>
          </p:cNvSpPr>
          <p:nvPr>
            <p:ph type="sldNum" sz="quarter" idx="12"/>
          </p:nvPr>
        </p:nvSpPr>
        <p:spPr>
          <a:ln/>
        </p:spPr>
        <p:txBody>
          <a:bodyPr/>
          <a:lstStyle>
            <a:lvl1pPr>
              <a:defRPr/>
            </a:lvl1pPr>
          </a:lstStyle>
          <a:p>
            <a:fld id="{E82B5AD4-F718-489C-B9BA-77686C08BB1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109638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7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0B8C9A-9322-411B-8D56-CB4AC176686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2970034-9B6E-4CD4-B440-10AA2B360E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ECE33A1-659B-410F-94F8-452FB5384AC7}"/>
              </a:ext>
            </a:extLst>
          </p:cNvPr>
          <p:cNvSpPr>
            <a:spLocks noGrp="1" noChangeArrowheads="1"/>
          </p:cNvSpPr>
          <p:nvPr>
            <p:ph type="sldNum" sz="quarter" idx="12"/>
          </p:nvPr>
        </p:nvSpPr>
        <p:spPr>
          <a:ln/>
        </p:spPr>
        <p:txBody>
          <a:bodyPr/>
          <a:lstStyle>
            <a:lvl1pPr>
              <a:defRPr/>
            </a:lvl1pPr>
          </a:lstStyle>
          <a:p>
            <a:fld id="{BF9DEF10-6434-43FE-91E5-102874623D27}"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84702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CF4897-4BEE-482E-BDCF-482211E607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E26C814A-5377-43AB-9DD0-7626E2D6749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9EA044A0-DEEF-4092-9552-B1F9C8602CDD}"/>
              </a:ext>
            </a:extLst>
          </p:cNvPr>
          <p:cNvSpPr>
            <a:spLocks noGrp="1" noChangeArrowheads="1"/>
          </p:cNvSpPr>
          <p:nvPr>
            <p:ph type="sldNum" sz="quarter" idx="12"/>
          </p:nvPr>
        </p:nvSpPr>
        <p:spPr>
          <a:ln/>
        </p:spPr>
        <p:txBody>
          <a:bodyPr/>
          <a:lstStyle>
            <a:lvl1pPr>
              <a:defRPr/>
            </a:lvl1pPr>
          </a:lstStyle>
          <a:p>
            <a:fld id="{2A482E48-888D-4099-8B4B-472E83BD96C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1228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D4E123-7FF0-4AC7-AA4F-C9DF0E8ACE0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8182452-FD56-4E11-8499-DDB6E762F0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A2042B22-7E06-4851-A834-EBC1B0A9F6C9}"/>
              </a:ext>
            </a:extLst>
          </p:cNvPr>
          <p:cNvSpPr>
            <a:spLocks noGrp="1" noChangeArrowheads="1"/>
          </p:cNvSpPr>
          <p:nvPr>
            <p:ph type="sldNum" sz="quarter" idx="12"/>
          </p:nvPr>
        </p:nvSpPr>
        <p:spPr>
          <a:ln/>
        </p:spPr>
        <p:txBody>
          <a:bodyPr/>
          <a:lstStyle>
            <a:lvl1pPr>
              <a:defRPr/>
            </a:lvl1pPr>
          </a:lstStyle>
          <a:p>
            <a:fld id="{30F0FC1B-AE32-4455-BBB2-03B1E300D1FE}"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473139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6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670EED-F196-45BC-A47C-B07B6BFEB49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173074E6-A76F-4FFE-8F99-13CF9DD0E61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DA82973-06CF-401D-8A69-4695D3556E09}"/>
              </a:ext>
            </a:extLst>
          </p:cNvPr>
          <p:cNvSpPr>
            <a:spLocks noGrp="1" noChangeArrowheads="1"/>
          </p:cNvSpPr>
          <p:nvPr>
            <p:ph type="sldNum" sz="quarter" idx="12"/>
          </p:nvPr>
        </p:nvSpPr>
        <p:spPr>
          <a:ln/>
        </p:spPr>
        <p:txBody>
          <a:bodyPr/>
          <a:lstStyle>
            <a:lvl1pPr>
              <a:defRPr/>
            </a:lvl1pPr>
          </a:lstStyle>
          <a:p>
            <a:fld id="{BAA3F083-52EB-4EE4-84A0-94A8E220C595}"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31381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282558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23637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88573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7206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95351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96698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46940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677101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707267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41435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0395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60445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40040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8760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5833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3375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3148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2889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ags" Target="../tags/tag3.xml"/><Relationship Id="rId20"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7.xml"/><Relationship Id="rId21" Type="http://schemas.openxmlformats.org/officeDocument/2006/relationships/image" Target="../media/image5.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tags" Target="../tags/tag6.xml"/><Relationship Id="rId20" Type="http://schemas.openxmlformats.org/officeDocument/2006/relationships/image" Target="../media/image4.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ags" Target="../tags/tag5.xml"/><Relationship Id="rId10" Type="http://schemas.openxmlformats.org/officeDocument/2006/relationships/slideLayout" Target="../slideLayouts/slideLayout44.xml"/><Relationship Id="rId19" Type="http://schemas.openxmlformats.org/officeDocument/2006/relationships/image" Target="../media/image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213843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4269672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E74363-F80C-4E6B-9D6C-6BE4602125B0}"/>
              </a:ext>
            </a:extLst>
          </p:cNvPr>
          <p:cNvSpPr>
            <a:spLocks noGrp="1" noChangeArrowheads="1"/>
          </p:cNvSpPr>
          <p:nvPr>
            <p:ph type="title"/>
          </p:nvPr>
        </p:nvSpPr>
        <p:spPr bwMode="auto">
          <a:xfrm>
            <a:off x="609601"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5790CA43-CCEA-4635-AED1-67ADBCDF0642}"/>
              </a:ext>
            </a:extLst>
          </p:cNvPr>
          <p:cNvSpPr>
            <a:spLocks noGrp="1" noChangeArrowheads="1"/>
          </p:cNvSpPr>
          <p:nvPr>
            <p:ph type="body" idx="1"/>
          </p:nvPr>
        </p:nvSpPr>
        <p:spPr bwMode="auto">
          <a:xfrm>
            <a:off x="609601"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429A07DB-DFBA-4725-BB85-58BA519DA78D}"/>
              </a:ext>
            </a:extLst>
          </p:cNvPr>
          <p:cNvSpPr>
            <a:spLocks noGrp="1" noChangeArrowheads="1"/>
          </p:cNvSpPr>
          <p:nvPr>
            <p:ph type="dt" sz="half" idx="2"/>
          </p:nvPr>
        </p:nvSpPr>
        <p:spPr bwMode="auto">
          <a:xfrm>
            <a:off x="609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3B09A3D1-F73A-4B95-93F5-30DE5B950F0E}"/>
              </a:ext>
            </a:extLst>
          </p:cNvPr>
          <p:cNvSpPr>
            <a:spLocks noGrp="1" noChangeArrowheads="1"/>
          </p:cNvSpPr>
          <p:nvPr>
            <p:ph type="ftr" sz="quarter" idx="3"/>
          </p:nvPr>
        </p:nvSpPr>
        <p:spPr bwMode="auto">
          <a:xfrm>
            <a:off x="4165601"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0DC1BE06-D7AD-4167-8688-7B4BDD7D4F3B}"/>
              </a:ext>
            </a:extLst>
          </p:cNvPr>
          <p:cNvSpPr>
            <a:spLocks noGrp="1" noChangeArrowheads="1"/>
          </p:cNvSpPr>
          <p:nvPr>
            <p:ph type="sldNum" sz="quarter" idx="4"/>
          </p:nvPr>
        </p:nvSpPr>
        <p:spPr bwMode="auto">
          <a:xfrm>
            <a:off x="8737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FFB5EB-18E5-41E3-B549-E231CD7F31D6}" type="slidenum">
              <a:rPr lang="en-US" altLang="vi-VN">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03632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2025/4/10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1775039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4164802" y="1661087"/>
            <a:ext cx="3330297" cy="853541"/>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ĐAO ĐỨC</a:t>
            </a:r>
          </a:p>
        </p:txBody>
      </p:sp>
      <p:sp>
        <p:nvSpPr>
          <p:cNvPr id="2051" name="WordArt 3"/>
          <p:cNvSpPr>
            <a:spLocks noChangeArrowheads="1" noChangeShapeType="1" noTextEdit="1"/>
          </p:cNvSpPr>
          <p:nvPr/>
        </p:nvSpPr>
        <p:spPr bwMode="auto">
          <a:xfrm>
            <a:off x="1753250" y="3103559"/>
            <a:ext cx="8153400" cy="1384466"/>
          </a:xfrm>
          <a:prstGeom prst="rect">
            <a:avLst/>
          </a:prstGeom>
        </p:spPr>
        <p:txBody>
          <a:bodyPr wrap="none" fromWordArt="1">
            <a:prstTxWarp prst="textPlain">
              <a:avLst>
                <a:gd name="adj" fmla="val 50000"/>
              </a:avLst>
            </a:prstTxWarp>
          </a:bodyPr>
          <a:lstStyle/>
          <a:p>
            <a:pPr algn="ctr"/>
            <a:r>
              <a:rPr lang="en-US" sz="3600" b="1" dirty="0">
                <a:solidFill>
                  <a:srgbClr val="002060"/>
                </a:solidFill>
                <a:latin typeface="UTM Avo" panose="02040603050506020204" pitchFamily="18" charset="0"/>
              </a:rPr>
              <a:t>CHỦ ĐỀ 6: KHÁM PHÁ BẢN THÂN</a:t>
            </a:r>
          </a:p>
          <a:p>
            <a:pPr algn="ctr"/>
            <a:r>
              <a:rPr lang="en-US" sz="3600" b="1" dirty="0" err="1">
                <a:solidFill>
                  <a:srgbClr val="002060"/>
                </a:solidFill>
                <a:latin typeface="UTM Avo" panose="02040603050506020204" pitchFamily="18" charset="0"/>
              </a:rPr>
              <a:t>Bài</a:t>
            </a:r>
            <a:r>
              <a:rPr lang="en-US" sz="3600" b="1" dirty="0">
                <a:solidFill>
                  <a:srgbClr val="002060"/>
                </a:solidFill>
                <a:latin typeface="UTM Avo" panose="02040603050506020204" pitchFamily="18" charset="0"/>
              </a:rPr>
              <a:t> 7 : KHÁM PHÁ BẢN THÂN</a:t>
            </a:r>
          </a:p>
          <a:p>
            <a:pPr algn="ctr"/>
            <a:r>
              <a:rPr lang="en-US" sz="3600" b="1" dirty="0">
                <a:solidFill>
                  <a:srgbClr val="002060"/>
                </a:solidFill>
                <a:latin typeface="UTM Avo" panose="02040603050506020204" pitchFamily="18" charset="0"/>
              </a:rPr>
              <a:t>(</a:t>
            </a:r>
            <a:r>
              <a:rPr lang="en-US" sz="3600" b="1" dirty="0" err="1">
                <a:solidFill>
                  <a:srgbClr val="002060"/>
                </a:solidFill>
                <a:latin typeface="UTM Avo" panose="02040603050506020204" pitchFamily="18" charset="0"/>
              </a:rPr>
              <a:t>Tiết</a:t>
            </a:r>
            <a:r>
              <a:rPr lang="en-US" sz="3600" b="1" dirty="0">
                <a:solidFill>
                  <a:srgbClr val="002060"/>
                </a:solidFill>
                <a:latin typeface="UTM Avo" panose="02040603050506020204" pitchFamily="18" charset="0"/>
              </a:rPr>
              <a:t> 5)</a:t>
            </a:r>
          </a:p>
        </p:txBody>
      </p:sp>
      <p:sp>
        <p:nvSpPr>
          <p:cNvPr id="2052" name="WordArt 4"/>
          <p:cNvSpPr>
            <a:spLocks noChangeArrowheads="1" noChangeShapeType="1" noTextEdit="1"/>
          </p:cNvSpPr>
          <p:nvPr/>
        </p:nvSpPr>
        <p:spPr bwMode="auto">
          <a:xfrm>
            <a:off x="4520697" y="5970258"/>
            <a:ext cx="5948805" cy="477423"/>
          </a:xfrm>
          <a:prstGeom prst="rect">
            <a:avLst/>
          </a:prstGeom>
        </p:spPr>
        <p:txBody>
          <a:bodyPr wrap="none" fromWordArt="1">
            <a:prstTxWarp prst="textPlain">
              <a:avLst>
                <a:gd name="adj" fmla="val 50000"/>
              </a:avLst>
            </a:prstTxWarp>
          </a:bodyPr>
          <a:lstStyle/>
          <a:p>
            <a:pPr algn="ct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Giáo</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viên</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 </a:t>
            </a: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Lại</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Thị Quỳnh Hoa</a:t>
            </a:r>
            <a:endPar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4" name="WordArt 16"/>
          <p:cNvSpPr>
            <a:spLocks noChangeArrowheads="1" noChangeShapeType="1" noTextEdit="1"/>
          </p:cNvSpPr>
          <p:nvPr/>
        </p:nvSpPr>
        <p:spPr bwMode="auto">
          <a:xfrm>
            <a:off x="2667000" y="152403"/>
            <a:ext cx="8153400" cy="412991"/>
          </a:xfrm>
          <a:prstGeom prst="rect">
            <a:avLst/>
          </a:prstGeom>
        </p:spPr>
        <p:txBody>
          <a:bodyPr wrap="none" fromWordArt="1">
            <a:prstTxWarp prst="textPlain">
              <a:avLst>
                <a:gd name="adj" fmla="val 50000"/>
              </a:avLst>
            </a:prstTxWarp>
          </a:bodyPr>
          <a:lstStyle/>
          <a:p>
            <a:pPr algn="ct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AN HỒNG</a:t>
            </a: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5" name="Picture 3"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7" y="5562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5410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8" y="97860"/>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77" y="-16336"/>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extLst>
      <p:ext uri="{BB962C8B-B14F-4D97-AF65-F5344CB8AC3E}">
        <p14:creationId xmlns:p14="http://schemas.microsoft.com/office/powerpoint/2010/main" val="19579075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a:extLst>
              <a:ext uri="{FF2B5EF4-FFF2-40B4-BE49-F238E27FC236}">
                <a16:creationId xmlns:a16="http://schemas.microsoft.com/office/drawing/2014/main" id="{A69E2180-DD5D-4D8D-8D1F-24BDA9029612}"/>
              </a:ext>
            </a:extLst>
          </p:cNvPr>
          <p:cNvSpPr txBox="1">
            <a:spLocks noChangeArrowheads="1"/>
          </p:cNvSpPr>
          <p:nvPr/>
        </p:nvSpPr>
        <p:spPr bwMode="auto">
          <a:xfrm>
            <a:off x="639420" y="436071"/>
            <a:ext cx="11215695" cy="523212"/>
          </a:xfrm>
          <a:prstGeom prst="rect">
            <a:avLst/>
          </a:prstGeom>
          <a:noFill/>
          <a:ln>
            <a:noFill/>
          </a:ln>
        </p:spPr>
        <p:txBody>
          <a:bodyPr wrap="square" lIns="91433" tIns="45716" rIns="91433" bIns="45716">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23" rtl="1">
              <a:spcBef>
                <a:spcPct val="50000"/>
              </a:spcBef>
              <a:buFontTx/>
              <a:buNone/>
            </a:pPr>
            <a:r>
              <a:rPr lang="vi-VN" altLang="en-US" sz="2800" b="1" dirty="0">
                <a:latin typeface="+mj-lt"/>
              </a:rPr>
              <a:t>4. Em hãy khám phá điểm mạnh, điểm yếu của bản thân theo gợi ý sau:</a:t>
            </a:r>
            <a:endParaRPr lang="en-US" altLang="en-US" sz="2800" b="1" dirty="0">
              <a:latin typeface="+mj-lt"/>
            </a:endParaRPr>
          </a:p>
        </p:txBody>
      </p:sp>
      <p:sp>
        <p:nvSpPr>
          <p:cNvPr id="7" name="Flowchart: Terminator 6">
            <a:extLst>
              <a:ext uri="{FF2B5EF4-FFF2-40B4-BE49-F238E27FC236}">
                <a16:creationId xmlns:a16="http://schemas.microsoft.com/office/drawing/2014/main" id="{78DF5770-310B-4BF6-A9B3-0BE564B865E1}"/>
              </a:ext>
            </a:extLst>
          </p:cNvPr>
          <p:cNvSpPr/>
          <p:nvPr/>
        </p:nvSpPr>
        <p:spPr>
          <a:xfrm>
            <a:off x="976305" y="1113181"/>
            <a:ext cx="9802858" cy="1021020"/>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1- </a:t>
            </a:r>
            <a:r>
              <a:rPr lang="en-US" sz="2800" dirty="0" err="1">
                <a:solidFill>
                  <a:schemeClr val="tx1"/>
                </a:solidFill>
                <a:effectLst/>
                <a:latin typeface="Times New Roman" panose="02020603050405020304" pitchFamily="18" charset="0"/>
                <a:ea typeface="Times New Roman" panose="02020603050405020304" pitchFamily="18" charset="0"/>
              </a:rPr>
              <a:t>Tự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nghĩ</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thân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rồi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giấy</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4" name="Flowchart: Terminator 13">
            <a:extLst>
              <a:ext uri="{FF2B5EF4-FFF2-40B4-BE49-F238E27FC236}">
                <a16:creationId xmlns:a16="http://schemas.microsoft.com/office/drawing/2014/main" id="{8CD2E36F-6C60-45BE-AB79-C99274197CEF}"/>
              </a:ext>
            </a:extLst>
          </p:cNvPr>
          <p:cNvSpPr/>
          <p:nvPr/>
        </p:nvSpPr>
        <p:spPr>
          <a:xfrm>
            <a:off x="983193" y="2328371"/>
            <a:ext cx="9802858" cy="1151894"/>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2 - </a:t>
            </a:r>
            <a:r>
              <a:rPr lang="en-US" sz="2800" dirty="0" err="1">
                <a:solidFill>
                  <a:schemeClr val="tx1"/>
                </a:solidFill>
                <a:effectLst/>
                <a:latin typeface="Times New Roman" panose="02020603050405020304" pitchFamily="18" charset="0"/>
                <a:ea typeface="Times New Roman" panose="02020603050405020304" pitchFamily="18" charset="0"/>
              </a:rPr>
              <a:t>Nhờ</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nhóm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5" name="Flowchart: Terminator 14">
            <a:extLst>
              <a:ext uri="{FF2B5EF4-FFF2-40B4-BE49-F238E27FC236}">
                <a16:creationId xmlns:a16="http://schemas.microsoft.com/office/drawing/2014/main" id="{17210061-1483-4D54-8CD0-8E1920880A74}"/>
              </a:ext>
            </a:extLst>
          </p:cNvPr>
          <p:cNvSpPr/>
          <p:nvPr/>
        </p:nvSpPr>
        <p:spPr>
          <a:xfrm>
            <a:off x="983193" y="3634162"/>
            <a:ext cx="9802858" cy="1705145"/>
          </a:xfrm>
          <a:prstGeom prst="flowChartTermina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3-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ngẫm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lập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hoạch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phát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khắc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phục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ý:</a:t>
            </a:r>
          </a:p>
        </p:txBody>
      </p:sp>
      <p:graphicFrame>
        <p:nvGraphicFramePr>
          <p:cNvPr id="9" name="Table 8">
            <a:extLst>
              <a:ext uri="{FF2B5EF4-FFF2-40B4-BE49-F238E27FC236}">
                <a16:creationId xmlns:a16="http://schemas.microsoft.com/office/drawing/2014/main" id="{580DBD87-F845-4B98-B79E-0C4196FF86E2}"/>
              </a:ext>
            </a:extLst>
          </p:cNvPr>
          <p:cNvGraphicFramePr>
            <a:graphicFrameLocks noGrp="1"/>
          </p:cNvGraphicFramePr>
          <p:nvPr>
            <p:extLst>
              <p:ext uri="{D42A27DB-BD31-4B8C-83A1-F6EECF244321}">
                <p14:modId xmlns:p14="http://schemas.microsoft.com/office/powerpoint/2010/main" val="4185568185"/>
              </p:ext>
            </p:extLst>
          </p:nvPr>
        </p:nvGraphicFramePr>
        <p:xfrm>
          <a:off x="1395663" y="5467131"/>
          <a:ext cx="9432758" cy="902716"/>
        </p:xfrm>
        <a:graphic>
          <a:graphicData uri="http://schemas.openxmlformats.org/drawingml/2006/table">
            <a:tbl>
              <a:tblPr firstRow="1" firstCol="1" bandRow="1">
                <a:tableStyleId>{9DCAF9ED-07DC-4A11-8D7F-57B35C25682E}</a:tableStyleId>
              </a:tblPr>
              <a:tblGrid>
                <a:gridCol w="2187420">
                  <a:extLst>
                    <a:ext uri="{9D8B030D-6E8A-4147-A177-3AD203B41FA5}">
                      <a16:colId xmlns:a16="http://schemas.microsoft.com/office/drawing/2014/main" val="1632530058"/>
                    </a:ext>
                  </a:extLst>
                </a:gridCol>
                <a:gridCol w="2756764">
                  <a:extLst>
                    <a:ext uri="{9D8B030D-6E8A-4147-A177-3AD203B41FA5}">
                      <a16:colId xmlns:a16="http://schemas.microsoft.com/office/drawing/2014/main" val="1900120536"/>
                    </a:ext>
                  </a:extLst>
                </a:gridCol>
                <a:gridCol w="1722698">
                  <a:extLst>
                    <a:ext uri="{9D8B030D-6E8A-4147-A177-3AD203B41FA5}">
                      <a16:colId xmlns:a16="http://schemas.microsoft.com/office/drawing/2014/main" val="3072080329"/>
                    </a:ext>
                  </a:extLst>
                </a:gridCol>
                <a:gridCol w="2765876">
                  <a:extLst>
                    <a:ext uri="{9D8B030D-6E8A-4147-A177-3AD203B41FA5}">
                      <a16:colId xmlns:a16="http://schemas.microsoft.com/office/drawing/2014/main" val="753527916"/>
                    </a:ext>
                  </a:extLst>
                </a:gridCol>
              </a:tblGrid>
              <a:tr h="449744">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Điểm mạnh</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huy</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Cách khắc phục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14807"/>
                  </a:ext>
                </a:extLst>
              </a:tr>
              <a:tr h="449744">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66726"/>
                  </a:ext>
                </a:extLst>
              </a:tr>
            </a:tbl>
          </a:graphicData>
        </a:graphic>
      </p:graphicFrame>
    </p:spTree>
    <p:extLst>
      <p:ext uri="{BB962C8B-B14F-4D97-AF65-F5344CB8AC3E}">
        <p14:creationId xmlns:p14="http://schemas.microsoft.com/office/powerpoint/2010/main" val="211690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7"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18" y="4967420"/>
            <a:ext cx="790650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337030" y="-22652"/>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75823" y="2861087"/>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9616073" y="4768189"/>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10773" y="5360326"/>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742696">
            <a:off x="7542611" y="5842926"/>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29936" y="5326989"/>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3854971" y="2569735"/>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5803935" y="671511"/>
            <a:ext cx="1186412" cy="1100113"/>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0071570" y="214723"/>
            <a:ext cx="790072" cy="732603"/>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454171" y="4017503"/>
            <a:ext cx="877117" cy="813316"/>
          </a:xfrm>
          <a:prstGeom prst="rect">
            <a:avLst/>
          </a:prstGeom>
        </p:spPr>
      </p:pic>
      <p:sp>
        <p:nvSpPr>
          <p:cNvPr id="17" name="TextBox 16"/>
          <p:cNvSpPr txBox="1"/>
          <p:nvPr/>
        </p:nvSpPr>
        <p:spPr>
          <a:xfrm>
            <a:off x="3585199" y="214723"/>
            <a:ext cx="2385316" cy="954471"/>
          </a:xfrm>
          <a:prstGeom prst="rect">
            <a:avLst/>
          </a:prstGeom>
          <a:noFill/>
        </p:spPr>
        <p:txBody>
          <a:bodyPr wrap="square" lIns="81739" tIns="40863" rIns="81739" bIns="40863" rtlCol="0">
            <a:spAutoFit/>
          </a:bodyPr>
          <a:lstStyle/>
          <a:p>
            <a:pPr defTabSz="1078536"/>
            <a:r>
              <a:rPr lang="en-US" sz="5500" b="1" u="sng" dirty="0" err="1">
                <a:latin typeface="Times New Roman" pitchFamily="18" charset="0"/>
                <a:cs typeface="Times New Roman" pitchFamily="18" charset="0"/>
              </a:rPr>
              <a:t>Dặn</a:t>
            </a:r>
            <a:r>
              <a:rPr lang="en-US" sz="5500" b="1" u="sng" dirty="0">
                <a:latin typeface="Times New Roman" pitchFamily="18" charset="0"/>
                <a:cs typeface="Times New Roman" pitchFamily="18" charset="0"/>
              </a:rPr>
              <a:t> </a:t>
            </a:r>
            <a:r>
              <a:rPr lang="en-US" sz="5500" b="1" u="sng" dirty="0" err="1">
                <a:latin typeface="Times New Roman" pitchFamily="18" charset="0"/>
                <a:cs typeface="Times New Roman" pitchFamily="18" charset="0"/>
              </a:rPr>
              <a:t>dò</a:t>
            </a:r>
            <a:endParaRPr lang="en-US" sz="5500" b="1" u="sng" dirty="0">
              <a:latin typeface="Times New Roman" pitchFamily="18" charset="0"/>
              <a:cs typeface="Times New Roman" pitchFamily="18" charset="0"/>
            </a:endParaRPr>
          </a:p>
        </p:txBody>
      </p:sp>
      <p:sp>
        <p:nvSpPr>
          <p:cNvPr id="21" name="TextBox 20"/>
          <p:cNvSpPr txBox="1"/>
          <p:nvPr/>
        </p:nvSpPr>
        <p:spPr>
          <a:xfrm>
            <a:off x="978203" y="1720196"/>
            <a:ext cx="8367808" cy="621860"/>
          </a:xfrm>
          <a:prstGeom prst="rect">
            <a:avLst/>
          </a:prstGeom>
          <a:ln/>
        </p:spPr>
        <p:style>
          <a:lnRef idx="1">
            <a:schemeClr val="accent2"/>
          </a:lnRef>
          <a:fillRef idx="2">
            <a:schemeClr val="accent2"/>
          </a:fillRef>
          <a:effectRef idx="1">
            <a:schemeClr val="accent2"/>
          </a:effectRef>
          <a:fontRef idx="minor">
            <a:schemeClr val="dk1"/>
          </a:fontRef>
        </p:style>
        <p:txBody>
          <a:bodyPr wrap="square" lIns="82447" tIns="41223" rIns="82447" bIns="41223" rtlCol="0">
            <a:spAutoFit/>
          </a:bodyPr>
          <a:lstStyle/>
          <a:p>
            <a:pPr marR="0" lvl="0" defTabSz="1078536" eaLnBrk="1" fontAlgn="auto" latinLnBrk="0" hangingPunct="1">
              <a:lnSpc>
                <a:spcPct val="100000"/>
              </a:lnSpc>
              <a:spcBef>
                <a:spcPts val="0"/>
              </a:spcBef>
              <a:spcAft>
                <a:spcPts val="0"/>
              </a:spcAft>
              <a:buClrTx/>
              <a:buSzTx/>
              <a:tabLst/>
              <a:defRPr/>
            </a:pP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500" b="1" i="0" u="none" strike="noStrike" kern="0" cap="none" spc="0" normalizeH="0" baseline="0" noProof="0" dirty="0" err="1">
                <a:ln>
                  <a:noFill/>
                </a:ln>
                <a:solidFill>
                  <a:schemeClr val="tx1"/>
                </a:solidFill>
                <a:effectLst/>
                <a:uLnTx/>
                <a:uFillTx/>
                <a:latin typeface="Times New Roman" pitchFamily="18" charset="0"/>
                <a:ea typeface="+mn-ea"/>
                <a:cs typeface="Times New Roman" pitchFamily="18" charset="0"/>
              </a:rPr>
              <a:t>Xem</a:t>
            </a:r>
            <a:r>
              <a:rPr kumimoji="0" lang="en-US"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trước</a:t>
            </a:r>
            <a:r>
              <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rPr>
              <a:t> bài</a:t>
            </a:r>
            <a:r>
              <a:rPr lang="en-US" sz="3500" b="1" kern="0" dirty="0">
                <a:solidFill>
                  <a:schemeClr val="tx1"/>
                </a:solidFill>
                <a:latin typeface="Times New Roman" pitchFamily="18" charset="0"/>
                <a:cs typeface="Times New Roman" pitchFamily="18" charset="0"/>
              </a:rPr>
              <a:t> </a:t>
            </a:r>
            <a:r>
              <a:rPr lang="en-US" sz="3500" b="1" kern="0" dirty="0" err="1">
                <a:solidFill>
                  <a:schemeClr val="tx1"/>
                </a:solidFill>
                <a:latin typeface="Times New Roman" pitchFamily="18" charset="0"/>
                <a:cs typeface="Times New Roman" pitchFamily="18" charset="0"/>
              </a:rPr>
              <a:t>sau</a:t>
            </a:r>
            <a:r>
              <a:rPr lang="en-US" sz="3500" b="1" kern="0" dirty="0">
                <a:solidFill>
                  <a:schemeClr val="tx1"/>
                </a:solidFill>
                <a:latin typeface="Times New Roman" pitchFamily="18" charset="0"/>
                <a:cs typeface="Times New Roman" pitchFamily="18" charset="0"/>
              </a:rPr>
              <a:t>.</a:t>
            </a:r>
            <a:endPar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76055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1446663" y="2144383"/>
            <a:ext cx="8366077" cy="1200329"/>
          </a:xfrm>
          <a:prstGeom prst="rect">
            <a:avLst/>
          </a:prstGeom>
          <a:noFill/>
        </p:spPr>
        <p:txBody>
          <a:bodyPr wrap="square" rtlCol="0">
            <a:spAutoFit/>
          </a:bodyPr>
          <a:lstStyle/>
          <a:p>
            <a:pPr lvl="0" algn="ctr">
              <a:defRPr/>
            </a:pPr>
            <a:r>
              <a:rPr lang="en-US" sz="7200" b="1" spc="-150" dirty="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CHÀO CÁC EM!</a:t>
            </a:r>
            <a:endParaRPr kumimoji="0" lang="vi-VN" sz="72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8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1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8557" y="511175"/>
            <a:ext cx="84947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012950" y="1809293"/>
            <a:ext cx="46386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altLang="zh-CN"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KHỞI ĐỘNG</a:t>
            </a:r>
            <a:endParaRPr lang="zh-CN" altLang="en-US"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12573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6">
            <a:extLst>
              <a:ext uri="{FF2B5EF4-FFF2-40B4-BE49-F238E27FC236}">
                <a16:creationId xmlns:a16="http://schemas.microsoft.com/office/drawing/2014/main" id="{984CDF1F-E12D-CD2E-40DE-9366ACB67B2B}"/>
              </a:ext>
            </a:extLst>
          </p:cNvPr>
          <p:cNvSpPr/>
          <p:nvPr/>
        </p:nvSpPr>
        <p:spPr>
          <a:xfrm>
            <a:off x="0" y="799464"/>
            <a:ext cx="12192000" cy="6550906"/>
          </a:xfrm>
          <a:prstGeom prst="roundRect">
            <a:avLst>
              <a:gd name="adj" fmla="val 0"/>
            </a:avLst>
          </a:prstGeom>
          <a:ln/>
        </p:spPr>
        <p:style>
          <a:lnRef idx="1">
            <a:schemeClr val="accent4"/>
          </a:lnRef>
          <a:fillRef idx="2">
            <a:schemeClr val="accent4"/>
          </a:fillRef>
          <a:effectRef idx="1">
            <a:schemeClr val="accent4"/>
          </a:effectRef>
          <a:fontRef idx="minor">
            <a:schemeClr val="dk1"/>
          </a:fontRef>
        </p:style>
        <p:txBody>
          <a:bodyPr rtlCol="0" anchor="t"/>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à,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ý!</a:t>
            </a:r>
          </a:p>
          <a:p>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bơi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đích</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endParaRPr lang="en-US" sz="32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3871" y="214688"/>
            <a:ext cx="5697415" cy="584775"/>
          </a:xfrm>
          <a:prstGeom prst="rect">
            <a:avLst/>
          </a:prstGeom>
          <a:noFill/>
        </p:spPr>
        <p:txBody>
          <a:bodyPr wrap="square" rtlCol="0">
            <a:spAutoFit/>
          </a:bodyPr>
          <a:lstStyle/>
          <a:p>
            <a:pPr lvl="0"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CUỘC ĐUA CỦA THỎ VÀ RÙA</a:t>
            </a:r>
          </a:p>
        </p:txBody>
      </p:sp>
    </p:spTree>
    <p:extLst>
      <p:ext uri="{BB962C8B-B14F-4D97-AF65-F5344CB8AC3E}">
        <p14:creationId xmlns:p14="http://schemas.microsoft.com/office/powerpoint/2010/main" val="247820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57268" y="343859"/>
            <a:ext cx="5697415" cy="584775"/>
          </a:xfrm>
          <a:prstGeom prst="rect">
            <a:avLst/>
          </a:prstGeom>
          <a:noFill/>
        </p:spPr>
        <p:txBody>
          <a:bodyPr wrap="square" rtlCol="0">
            <a:spAutoFit/>
          </a:bodyPr>
          <a:lstStyle/>
          <a:p>
            <a:pPr lvl="0" algn="ct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Trả</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lời</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câu</a:t>
            </a: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hỏi</a:t>
            </a:r>
            <a:endPar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3" name="TextBox 2"/>
          <p:cNvSpPr txBox="1"/>
          <p:nvPr/>
        </p:nvSpPr>
        <p:spPr>
          <a:xfrm>
            <a:off x="1035666" y="916801"/>
            <a:ext cx="10986867" cy="3490186"/>
          </a:xfrm>
          <a:prstGeom prst="rect">
            <a:avLst/>
          </a:prstGeom>
          <a:noFill/>
        </p:spPr>
        <p:txBody>
          <a:bodyPr wrap="square" rtlCol="0">
            <a:spAutoFit/>
          </a:bodyPr>
          <a:lstStyle/>
          <a:p>
            <a:pPr marL="514350" indent="-514350" algn="just">
              <a:lnSpc>
                <a:spcPct val="115000"/>
              </a:lnSpc>
              <a:buFontTx/>
              <a:buAutoNum type="alphaLcPeriod"/>
            </a:pP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Rùa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a:t>
            </a:r>
          </a:p>
          <a:p>
            <a:pPr marL="514350" indent="-514350" algn="just">
              <a:lnSpc>
                <a:spcPct val="115000"/>
              </a:lnSpc>
              <a:buFontTx/>
              <a:buAutoNum type="alphaLcPeriod"/>
            </a:pPr>
            <a:endParaRPr lang="en-US" sz="3200" dirty="0">
              <a:latin typeface="Times New Roman" panose="02020603050405020304" pitchFamily="18" charset="0"/>
              <a:ea typeface="Times New Roman" panose="02020603050405020304" pitchFamily="18" charset="0"/>
            </a:endParaRPr>
          </a:p>
          <a:p>
            <a:pPr algn="just">
              <a:lnSpc>
                <a:spcPct val="115000"/>
              </a:lnSpc>
            </a:pPr>
            <a:endParaRPr lang="en-US" sz="3200" dirty="0">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r>
              <a:rPr lang="en-US" sz="3200" dirty="0">
                <a:solidFill>
                  <a:prstClr val="black"/>
                </a:solidFill>
                <a:latin typeface="Times New Roman" panose="02020603050405020304" pitchFamily="18" charset="0"/>
                <a:ea typeface="Times New Roman" panose="02020603050405020304" pitchFamily="18" charset="0"/>
              </a:rPr>
              <a:t>b. </a:t>
            </a:r>
            <a:r>
              <a:rPr lang="en-US" sz="3200" dirty="0" err="1">
                <a:solidFill>
                  <a:prstClr val="black"/>
                </a:solidFill>
                <a:latin typeface="Times New Roman" panose="02020603050405020304" pitchFamily="18" charset="0"/>
                <a:ea typeface="Times New Roman" panose="02020603050405020304" pitchFamily="18" charset="0"/>
              </a:rPr>
              <a:t>Vì</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sao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chúng</a:t>
            </a:r>
            <a:r>
              <a:rPr lang="en-US" sz="3200" dirty="0">
                <a:solidFill>
                  <a:prstClr val="black"/>
                </a:solidFill>
                <a:latin typeface="Times New Roman" panose="02020603050405020304" pitchFamily="18" charset="0"/>
                <a:ea typeface="Times New Roman" panose="02020603050405020304" pitchFamily="18" charset="0"/>
              </a:rPr>
              <a:t> ta </a:t>
            </a:r>
            <a:r>
              <a:rPr lang="en-US" sz="3200" dirty="0" err="1">
                <a:solidFill>
                  <a:prstClr val="black"/>
                </a:solidFill>
                <a:latin typeface="Times New Roman" panose="02020603050405020304" pitchFamily="18" charset="0"/>
                <a:ea typeface="Times New Roman" panose="02020603050405020304" pitchFamily="18" charset="0"/>
              </a:rPr>
              <a:t>cần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mạnh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yếu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bản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dirty="0">
                <a:solidFill>
                  <a:prstClr val="white"/>
                </a:solidFill>
                <a:latin typeface="Times New Roman" panose="02020603050405020304" pitchFamily="18" charset="0"/>
                <a:ea typeface="Times New Roman" panose="02020603050405020304" pitchFamily="18" charset="0"/>
              </a:rPr>
              <a:t>?</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274817" y="1507478"/>
            <a:ext cx="10269415" cy="2062103"/>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vẫn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người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chiến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trong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đấu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lại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do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chọn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đường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đua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con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tìm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đúng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mình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nên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vượt</a:t>
            </a:r>
            <a:r>
              <a:rPr lang="en-US" sz="3200" dirty="0">
                <a:solidFill>
                  <a:srgbClr val="C00000"/>
                </a:solidFill>
                <a:latin typeface="Times New Roman" panose="02020603050405020304" pitchFamily="18" charset="0"/>
                <a:ea typeface="Times New Roman" panose="02020603050405020304" pitchFamily="18" charset="0"/>
              </a:rPr>
              <a:t> qua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Thỏ</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thể</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về</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đích</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ndParaRPr>
          </a:p>
        </p:txBody>
      </p:sp>
      <p:sp>
        <p:nvSpPr>
          <p:cNvPr id="10" name="TextBox 9"/>
          <p:cNvSpPr txBox="1"/>
          <p:nvPr/>
        </p:nvSpPr>
        <p:spPr>
          <a:xfrm>
            <a:off x="1188134" y="4290239"/>
            <a:ext cx="10508566" cy="2357568"/>
          </a:xfrm>
          <a:prstGeom prst="rect">
            <a:avLst/>
          </a:prstGeom>
          <a:noFill/>
        </p:spPr>
        <p:txBody>
          <a:bodyPr wrap="square" rtlCol="0">
            <a:spAutoFit/>
          </a:bodyPr>
          <a:lstStyle/>
          <a:p>
            <a:pPr algn="just">
              <a:lnSpc>
                <a:spcPct val="115000"/>
              </a:lnSpc>
            </a:pP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cần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phát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huy</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những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vốn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khắc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phục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điều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ấy</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52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F09472D-92D4-4B28-954F-D3D77B196DDC}"/>
              </a:ext>
            </a:extLst>
          </p:cNvPr>
          <p:cNvPicPr>
            <a:picLocks noChangeAspect="1"/>
          </p:cNvPicPr>
          <p:nvPr/>
        </p:nvPicPr>
        <p:blipFill>
          <a:blip r:embed="rId2"/>
          <a:stretch>
            <a:fillRect/>
          </a:stretch>
        </p:blipFill>
        <p:spPr>
          <a:xfrm>
            <a:off x="2" y="1"/>
            <a:ext cx="12192000" cy="6858000"/>
          </a:xfrm>
          <a:prstGeom prst="rect">
            <a:avLst/>
          </a:prstGeom>
        </p:spPr>
      </p:pic>
      <p:pic>
        <p:nvPicPr>
          <p:cNvPr id="8206" name="Picture 35" descr="house_with_trees_blow_a_hb">
            <a:extLst>
              <a:ext uri="{FF2B5EF4-FFF2-40B4-BE49-F238E27FC236}">
                <a16:creationId xmlns:a16="http://schemas.microsoft.com/office/drawing/2014/main" id="{A367AAAA-9C1A-4DD5-9EE6-45AD71CAAB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E5F31E14-4D3D-4C1B-8891-D4F4EA1920DB}"/>
              </a:ext>
            </a:extLst>
          </p:cNvPr>
          <p:cNvSpPr txBox="1"/>
          <p:nvPr/>
        </p:nvSpPr>
        <p:spPr>
          <a:xfrm>
            <a:off x="3971540" y="2767280"/>
            <a:ext cx="4248920" cy="132343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8000" dirty="0" err="1">
                <a:ea typeface="微软雅黑" panose="020B0503020204020204" pitchFamily="34" charset="-122"/>
              </a:rPr>
              <a:t>Luyện</a:t>
            </a:r>
            <a:r>
              <a:rPr lang="en-US" altLang="zh-CN" sz="8000" dirty="0">
                <a:ea typeface="微软雅黑" panose="020B0503020204020204" pitchFamily="34" charset="-122"/>
              </a:rPr>
              <a:t> </a:t>
            </a:r>
            <a:r>
              <a:rPr lang="en-US" altLang="zh-CN" sz="8000" dirty="0" err="1">
                <a:ea typeface="微软雅黑" panose="020B0503020204020204" pitchFamily="34" charset="-122"/>
              </a:rPr>
              <a:t>tập</a:t>
            </a:r>
            <a:endParaRPr lang="en-US" altLang="zh-CN" sz="8000" dirty="0">
              <a:ea typeface="微软雅黑" panose="020B0503020204020204" pitchFamily="34" charset="-122"/>
            </a:endParaRPr>
          </a:p>
        </p:txBody>
      </p:sp>
    </p:spTree>
    <p:extLst>
      <p:ext uri="{BB962C8B-B14F-4D97-AF65-F5344CB8AC3E}">
        <p14:creationId xmlns:p14="http://schemas.microsoft.com/office/powerpoint/2010/main" val="172986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46">
            <a:extLst>
              <a:ext uri="{FF2B5EF4-FFF2-40B4-BE49-F238E27FC236}">
                <a16:creationId xmlns:a16="http://schemas.microsoft.com/office/drawing/2014/main" id="{F3A77457-F7E5-41D1-9125-7B9B10EF4CBD}"/>
              </a:ext>
            </a:extLst>
          </p:cNvPr>
          <p:cNvGrpSpPr/>
          <p:nvPr/>
        </p:nvGrpSpPr>
        <p:grpSpPr>
          <a:xfrm flipV="1">
            <a:off x="8598490" y="-605832"/>
            <a:ext cx="3566430" cy="3378796"/>
            <a:chOff x="8650617" y="4379157"/>
            <a:chExt cx="2937692" cy="2783137"/>
          </a:xfrm>
        </p:grpSpPr>
        <p:pic>
          <p:nvPicPr>
            <p:cNvPr id="14" name="图片 44">
              <a:extLst>
                <a:ext uri="{FF2B5EF4-FFF2-40B4-BE49-F238E27FC236}">
                  <a16:creationId xmlns:a16="http://schemas.microsoft.com/office/drawing/2014/main" id="{18704DC9-D05D-4C01-BABC-19054F694D6A}"/>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a:off x="9685155" y="4379157"/>
              <a:ext cx="1903154" cy="2783137"/>
            </a:xfrm>
            <a:prstGeom prst="rect">
              <a:avLst/>
            </a:prstGeom>
          </p:spPr>
        </p:pic>
        <p:pic>
          <p:nvPicPr>
            <p:cNvPr id="15" name="图片 45">
              <a:extLst>
                <a:ext uri="{FF2B5EF4-FFF2-40B4-BE49-F238E27FC236}">
                  <a16:creationId xmlns:a16="http://schemas.microsoft.com/office/drawing/2014/main" id="{3710B23C-B042-4751-B192-916941086C85}"/>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rot="18400776">
              <a:off x="8977721" y="4981264"/>
              <a:ext cx="1414868" cy="2069076"/>
            </a:xfrm>
            <a:prstGeom prst="rect">
              <a:avLst/>
            </a:prstGeom>
          </p:spPr>
        </p:pic>
      </p:grpSp>
      <p:sp>
        <p:nvSpPr>
          <p:cNvPr id="319" name="Text Box 45"/>
          <p:cNvSpPr txBox="1">
            <a:spLocks noChangeArrowheads="1"/>
          </p:cNvSpPr>
          <p:nvPr/>
        </p:nvSpPr>
        <p:spPr bwMode="auto">
          <a:xfrm>
            <a:off x="12974315" y="3053219"/>
            <a:ext cx="726623"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3</a:t>
            </a:r>
            <a:endParaRPr lang="en-US" altLang="en-US" sz="3200" b="1" kern="1200" dirty="0">
              <a:latin typeface="HP001 4 hàng" pitchFamily="34" charset="0"/>
              <a:cs typeface="Times New Roman" panose="02020603050405020304" pitchFamily="18" charset="0"/>
            </a:endParaRPr>
          </a:p>
        </p:txBody>
      </p:sp>
      <p:sp>
        <p:nvSpPr>
          <p:cNvPr id="323" name="Text Box 45"/>
          <p:cNvSpPr txBox="1">
            <a:spLocks noChangeArrowheads="1"/>
          </p:cNvSpPr>
          <p:nvPr/>
        </p:nvSpPr>
        <p:spPr bwMode="auto">
          <a:xfrm>
            <a:off x="13173287" y="3553442"/>
            <a:ext cx="365250"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0</a:t>
            </a:r>
            <a:endParaRPr lang="en-US" altLang="en-US" sz="3200" b="1" kern="1200" dirty="0">
              <a:latin typeface="HP001 4 hàng" pitchFamily="34" charset="0"/>
              <a:cs typeface="Times New Roman" panose="02020603050405020304" pitchFamily="18" charset="0"/>
            </a:endParaRPr>
          </a:p>
        </p:txBody>
      </p:sp>
      <p:sp>
        <p:nvSpPr>
          <p:cNvPr id="326" name="Text Box 45"/>
          <p:cNvSpPr txBox="1">
            <a:spLocks noChangeArrowheads="1"/>
          </p:cNvSpPr>
          <p:nvPr/>
        </p:nvSpPr>
        <p:spPr bwMode="auto">
          <a:xfrm>
            <a:off x="13305000" y="3538200"/>
            <a:ext cx="489775"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1</a:t>
            </a:r>
            <a:endParaRPr lang="en-US" altLang="en-US" sz="3200" b="1" kern="1200" dirty="0">
              <a:latin typeface="HP001 4 hàng"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03FD403-31BE-4346-82B3-62281D35E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985" y="1002855"/>
            <a:ext cx="8314256" cy="5820858"/>
          </a:xfrm>
          <a:prstGeom prst="rect">
            <a:avLst/>
          </a:prstGeom>
        </p:spPr>
      </p:pic>
      <p:sp>
        <p:nvSpPr>
          <p:cNvPr id="7" name="TextBox 6">
            <a:extLst>
              <a:ext uri="{FF2B5EF4-FFF2-40B4-BE49-F238E27FC236}">
                <a16:creationId xmlns:a16="http://schemas.microsoft.com/office/drawing/2014/main" id="{886B8C2C-A3C5-4438-9D07-F848E0DD8201}"/>
              </a:ext>
            </a:extLst>
          </p:cNvPr>
          <p:cNvSpPr txBox="1"/>
          <p:nvPr/>
        </p:nvSpPr>
        <p:spPr>
          <a:xfrm>
            <a:off x="1743747" y="1812345"/>
            <a:ext cx="7854459" cy="1754326"/>
          </a:xfrm>
          <a:prstGeom prst="rect">
            <a:avLst/>
          </a:prstGeom>
          <a:noFill/>
        </p:spPr>
        <p:txBody>
          <a:bodyPr wrap="square" rtlCol="0">
            <a:spAutoFit/>
          </a:bodyPr>
          <a:lstStyle/>
          <a:p>
            <a:r>
              <a:rPr lang="nl-NL" sz="3600" dirty="0">
                <a:effectLst/>
                <a:latin typeface="Times New Roman" panose="02020603050405020304" pitchFamily="18" charset="0"/>
                <a:ea typeface="Times New Roman" panose="02020603050405020304" pitchFamily="18" charset="0"/>
              </a:rPr>
              <a:t>Minh luôn cho rằng để học giỏi cần có năng khiếu nên mình có cố gắng đến mấy cũng không thể học giỏi được.</a:t>
            </a:r>
            <a:endParaRPr lang="en-US" sz="3600" dirty="0"/>
          </a:p>
        </p:txBody>
      </p:sp>
      <p:sp>
        <p:nvSpPr>
          <p:cNvPr id="116" name="Google Shape;166;p1">
            <a:extLst>
              <a:ext uri="{FF2B5EF4-FFF2-40B4-BE49-F238E27FC236}">
                <a16:creationId xmlns:a16="http://schemas.microsoft.com/office/drawing/2014/main" id="{848581D5-662C-421A-8313-85B21A7562A1}"/>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117" name="Google Shape;175;p28">
            <a:hlinkClick r:id="" action="ppaction://noaction"/>
            <a:extLst>
              <a:ext uri="{FF2B5EF4-FFF2-40B4-BE49-F238E27FC236}">
                <a16:creationId xmlns:a16="http://schemas.microsoft.com/office/drawing/2014/main" id="{3A799FB7-23CA-4150-AECA-A332A38E1DDB}"/>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spTree>
    <p:extLst>
      <p:ext uri="{BB962C8B-B14F-4D97-AF65-F5344CB8AC3E}">
        <p14:creationId xmlns:p14="http://schemas.microsoft.com/office/powerpoint/2010/main" val="1464747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6" grpId="0"/>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6" name="Google Shape;166;p1">
            <a:extLst>
              <a:ext uri="{FF2B5EF4-FFF2-40B4-BE49-F238E27FC236}">
                <a16:creationId xmlns:a16="http://schemas.microsoft.com/office/drawing/2014/main" id="{55BF9AFF-5AE6-4E2A-9513-0BE0FBA99652}"/>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7" name="Google Shape;175;p28">
            <a:hlinkClick r:id="" action="ppaction://noaction"/>
            <a:extLst>
              <a:ext uri="{FF2B5EF4-FFF2-40B4-BE49-F238E27FC236}">
                <a16:creationId xmlns:a16="http://schemas.microsoft.com/office/drawing/2014/main" id="{B1F09909-DB4C-4BA8-9B20-7BD84B657C03}"/>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pic>
        <p:nvPicPr>
          <p:cNvPr id="3" name="Picture 2">
            <a:extLst>
              <a:ext uri="{FF2B5EF4-FFF2-40B4-BE49-F238E27FC236}">
                <a16:creationId xmlns:a16="http://schemas.microsoft.com/office/drawing/2014/main" id="{8B65B9C0-A828-42D9-9C8E-4422A1D19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1150539"/>
            <a:ext cx="9862718" cy="4593340"/>
          </a:xfrm>
          <a:prstGeom prst="rect">
            <a:avLst/>
          </a:prstGeom>
        </p:spPr>
      </p:pic>
      <p:sp>
        <p:nvSpPr>
          <p:cNvPr id="4" name="TextBox 3">
            <a:extLst>
              <a:ext uri="{FF2B5EF4-FFF2-40B4-BE49-F238E27FC236}">
                <a16:creationId xmlns:a16="http://schemas.microsoft.com/office/drawing/2014/main" id="{A1503024-D8CF-4701-9B83-F28CA4DEBE71}"/>
              </a:ext>
            </a:extLst>
          </p:cNvPr>
          <p:cNvSpPr txBox="1"/>
          <p:nvPr/>
        </p:nvSpPr>
        <p:spPr>
          <a:xfrm>
            <a:off x="2376566" y="2567268"/>
            <a:ext cx="6424864" cy="2308324"/>
          </a:xfrm>
          <a:prstGeom prst="rect">
            <a:avLst/>
          </a:prstGeom>
          <a:noFill/>
        </p:spPr>
        <p:txBody>
          <a:bodyPr wrap="square" rtlCol="0">
            <a:spAutoFit/>
          </a:bodyPr>
          <a:lstStyle/>
          <a:p>
            <a:r>
              <a:rPr lang="vi-VN" sz="3600" dirty="0">
                <a:latin typeface="+mj-lt"/>
              </a:rPr>
              <a:t>Ngọc thích vẽ và vẽ rất đẹp. Bạn tự thấymình không có năng khiếu âm nhạc nhưng vì bố mẹ thích nên Ngọc vẫn cố gắng học đàn</a:t>
            </a:r>
            <a:r>
              <a:rPr lang="en-US" sz="3600" dirty="0">
                <a:latin typeface="+mj-lt"/>
              </a:rPr>
              <a:t>.</a:t>
            </a:r>
          </a:p>
        </p:txBody>
      </p:sp>
    </p:spTree>
    <p:extLst>
      <p:ext uri="{BB962C8B-B14F-4D97-AF65-F5344CB8AC3E}">
        <p14:creationId xmlns:p14="http://schemas.microsoft.com/office/powerpoint/2010/main" val="335319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200329"/>
          </a:xfrm>
          <a:prstGeom prst="rect">
            <a:avLst/>
          </a:prstGeom>
          <a:noFill/>
        </p:spPr>
        <p:txBody>
          <a:bodyPr wrap="square" rtlCol="0">
            <a:spAutoFit/>
          </a:bodyPr>
          <a:lstStyle/>
          <a:p>
            <a:pPr algn="just"/>
            <a:r>
              <a:rPr lang="nl-NL" sz="3600" dirty="0">
                <a:effectLst/>
                <a:latin typeface="Times New Roman" panose="02020603050405020304" pitchFamily="18" charset="0"/>
                <a:ea typeface="Times New Roman" panose="02020603050405020304" pitchFamily="18" charset="0"/>
              </a:rPr>
              <a:t>  Minh luôn cho rằng để học giỏi cần có năng khiếu nên mình có cố gắng đến mấy cũng không thể học giỏi được.</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  Minh suy nghĩ chưa đúng, Nếu là bạn Minh em sẽ khuyên Minh cố gắng chăm chỉ học tập, có thể hỏi bạn, cô giáo người thân để hiểu bài và ôn luyện làm bài tập nhiều hơn, sẽ tiếp thu kiến thức tốt hơn.</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80" y="238188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405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754326"/>
          </a:xfrm>
          <a:prstGeom prst="rect">
            <a:avLst/>
          </a:prstGeom>
          <a:noFill/>
        </p:spPr>
        <p:txBody>
          <a:bodyPr wrap="square" rtlCol="0">
            <a:spAutoFit/>
          </a:bodyPr>
          <a:lstStyle/>
          <a:p>
            <a:pPr algn="just"/>
            <a:r>
              <a:rPr lang="en-US" sz="3600" dirty="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rPr>
              <a:t>Ngọc thích vẽ và vẽ rất đẹp. Bạn tự thấymình không có năng khiếu âm nhạc nhưng vì bố mẹ thích nên Ngọc vẫn cố gắng học đàn</a:t>
            </a:r>
            <a:r>
              <a:rPr lang="nl-NL" sz="3600" dirty="0">
                <a:effectLst/>
                <a:latin typeface="Times New Roman" panose="02020603050405020304" pitchFamily="18" charset="0"/>
                <a:ea typeface="Times New Roman" panose="02020603050405020304" pitchFamily="18" charset="0"/>
              </a:rPr>
              <a:t>.</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   Không đồng tình với Ngọc, Ngọc nên giải thích nói và thể hiện rõ năng khiếu của mình với bố mẹ cho bố mẹ biết và thực hiện năng khiếu nĩ thuật của mình và thực hiện đam mê học vẽ của mình.</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79" y="272379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4002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TotalTime>
  <Words>679</Words>
  <Application>Microsoft Office PowerPoint</Application>
  <PresentationFormat>Widescreen</PresentationFormat>
  <Paragraphs>63</Paragraphs>
  <Slides>12</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宋体</vt:lpstr>
      <vt:lpstr>等线</vt:lpstr>
      <vt:lpstr>Times New Roman</vt:lpstr>
      <vt:lpstr>HP001 4 hàng</vt:lpstr>
      <vt:lpstr>UTM Avo</vt:lpstr>
      <vt:lpstr>Calibri Light</vt:lpstr>
      <vt:lpstr>微软雅黑</vt:lpstr>
      <vt:lpstr>等线 Light</vt:lpstr>
      <vt:lpstr>Calibri</vt:lpstr>
      <vt:lpstr>Arial</vt:lpstr>
      <vt:lpstr>Office Theme</vt:lpstr>
      <vt:lpstr>Office 主题​​</vt:lpstr>
      <vt:lpstr>Default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84965661543</dc:creator>
  <cp:lastModifiedBy>Administrator</cp:lastModifiedBy>
  <cp:revision>127</cp:revision>
  <dcterms:created xsi:type="dcterms:W3CDTF">2021-07-10T15:07:21Z</dcterms:created>
  <dcterms:modified xsi:type="dcterms:W3CDTF">2025-04-10T13:14:42Z</dcterms:modified>
</cp:coreProperties>
</file>