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308" r:id="rId3"/>
    <p:sldId id="307" r:id="rId4"/>
    <p:sldId id="292" r:id="rId5"/>
    <p:sldId id="293" r:id="rId6"/>
    <p:sldId id="294" r:id="rId7"/>
    <p:sldId id="278" r:id="rId8"/>
    <p:sldId id="270" r:id="rId9"/>
    <p:sldId id="279" r:id="rId10"/>
    <p:sldId id="306" r:id="rId11"/>
    <p:sldId id="305" r:id="rId12"/>
    <p:sldId id="299" r:id="rId13"/>
    <p:sldId id="280" r:id="rId14"/>
    <p:sldId id="271" r:id="rId15"/>
    <p:sldId id="281" r:id="rId16"/>
    <p:sldId id="272" r:id="rId17"/>
    <p:sldId id="288" r:id="rId18"/>
    <p:sldId id="275" r:id="rId19"/>
  </p:sldIdLst>
  <p:sldSz cx="12192000" cy="6858000"/>
  <p:notesSz cx="6858000" cy="9144000"/>
  <p:embeddedFontLst>
    <p:embeddedFont>
      <p:font typeface="Great Vibes" panose="020B0604020202020204" charset="0"/>
      <p:regular r:id="rId21"/>
    </p:embeddedFont>
    <p:embeddedFont>
      <p:font typeface="Microsoft YaHei" panose="020B0503020204020204" pitchFamily="34" charset="-122"/>
      <p:regular r:id="rId22"/>
      <p:bold r:id="rId23"/>
    </p:embeddedFont>
    <p:embeddedFont>
      <p:font typeface="Nunito" pitchFamily="2" charset="0"/>
      <p:regular r:id="rId24"/>
      <p:bold r:id="rId25"/>
      <p:italic r:id="rId26"/>
      <p:boldItalic r:id="rId27"/>
    </p:embeddedFont>
    <p:embeddedFont>
      <p:font typeface="Nunito Black" pitchFamily="2" charset="0"/>
      <p:bold r:id="rId28"/>
      <p:boldItalic r:id="rId29"/>
    </p:embeddedFont>
    <p:embeddedFont>
      <p:font typeface="Sigmar One"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49A0F-3E5B-48FE-8283-8DEB1830674B}"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918E-EDA4-48C4-86BF-BB21716B27DE}" type="slidenum">
              <a:rPr lang="en-US" smtClean="0"/>
              <a:t>‹#›</a:t>
            </a:fld>
            <a:endParaRPr lang="en-US"/>
          </a:p>
        </p:txBody>
      </p:sp>
    </p:spTree>
    <p:extLst>
      <p:ext uri="{BB962C8B-B14F-4D97-AF65-F5344CB8AC3E}">
        <p14:creationId xmlns:p14="http://schemas.microsoft.com/office/powerpoint/2010/main" val="42681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3700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C1F6-CA05-4BF9-9120-06FA3755F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198753-3F0E-4108-AE0B-FF1BA5D4C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123F26-6FF2-4518-ABF8-B9FAAC3BB019}"/>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5" name="Footer Placeholder 4">
            <a:extLst>
              <a:ext uri="{FF2B5EF4-FFF2-40B4-BE49-F238E27FC236}">
                <a16:creationId xmlns:a16="http://schemas.microsoft.com/office/drawing/2014/main" id="{EE67384C-7FC4-48C1-AE05-E0583D1E8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CC8D6-CB9D-4C31-B0A0-96FE1B7540EF}"/>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77845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E94C-ED5B-4BFB-8FA1-257820592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BC7E8A-707C-475F-8300-1A7CC8FAC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4F3C5-0683-4535-A21E-DFC446C13236}"/>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5" name="Footer Placeholder 4">
            <a:extLst>
              <a:ext uri="{FF2B5EF4-FFF2-40B4-BE49-F238E27FC236}">
                <a16:creationId xmlns:a16="http://schemas.microsoft.com/office/drawing/2014/main" id="{C7E6E8A5-28A7-449A-9813-EAC63DE3F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1AD0D-21E0-4B9C-ADDC-3681AD3B692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81693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387BF-25B0-4B22-8625-E4FFCD4E1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45EBA-F126-4E8D-B470-5451DA8E0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C28D7-15E0-4444-A131-82CED006976F}"/>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5" name="Footer Placeholder 4">
            <a:extLst>
              <a:ext uri="{FF2B5EF4-FFF2-40B4-BE49-F238E27FC236}">
                <a16:creationId xmlns:a16="http://schemas.microsoft.com/office/drawing/2014/main" id="{22898A84-B66F-4047-AC88-956C31CCF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DAFCE-11AF-41CB-B8D2-41EA0CA2A0A8}"/>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63341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1234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370670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386301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767487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590147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33179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556689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601065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E485-0A2E-4387-A9DC-18B2AAA3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FC9C7-1A27-4C67-A4E2-8E875E2597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26A6-68BF-4D31-B6A4-177181B1E2E3}"/>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5" name="Footer Placeholder 4">
            <a:extLst>
              <a:ext uri="{FF2B5EF4-FFF2-40B4-BE49-F238E27FC236}">
                <a16:creationId xmlns:a16="http://schemas.microsoft.com/office/drawing/2014/main" id="{19B215BA-1996-45CA-A5D0-013C3A47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06EF-BB66-4306-BB1E-40B2E1E4EE4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16170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274576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3110972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630611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435396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BC49-B3CC-4D70-BE1A-E90D43479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7E37DD-B9FD-441D-9205-9F26B7565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991BB-DF6F-4F13-A027-67028761AED9}"/>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5" name="Footer Placeholder 4">
            <a:extLst>
              <a:ext uri="{FF2B5EF4-FFF2-40B4-BE49-F238E27FC236}">
                <a16:creationId xmlns:a16="http://schemas.microsoft.com/office/drawing/2014/main" id="{5D472FED-61C5-4C98-95A6-393AE5704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3E557-0C90-4C9A-82C6-2052075AF02B}"/>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00635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FAAA-0185-42F6-953F-AC9EBDA41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DAFB4-E62B-49B5-A1AE-9878EDB08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10870D-A4D4-4094-BC91-94ECDF07A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8544E-9626-430B-BA15-4D105A100A16}"/>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6" name="Footer Placeholder 5">
            <a:extLst>
              <a:ext uri="{FF2B5EF4-FFF2-40B4-BE49-F238E27FC236}">
                <a16:creationId xmlns:a16="http://schemas.microsoft.com/office/drawing/2014/main" id="{3F2691C3-380C-4B3A-B171-422A99D24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46F11-9725-4322-99CD-797CAEE7A43E}"/>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18151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BB48-5136-4D9A-AC3D-FD9E8D982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29FFD-B1C9-4F8D-9778-8D847068F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4C97D4-F683-42AA-B2D0-622A580F9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06A91-1DD3-4A9A-A81B-7880F7C9E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D319-B95D-4933-91B0-316FEBBDC1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EBFA6-8CA3-4533-9587-0E563E8EA181}"/>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8" name="Footer Placeholder 7">
            <a:extLst>
              <a:ext uri="{FF2B5EF4-FFF2-40B4-BE49-F238E27FC236}">
                <a16:creationId xmlns:a16="http://schemas.microsoft.com/office/drawing/2014/main" id="{5A1D3C5E-514C-4F45-A4DE-7606407BE5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68DEB-B6AF-4C6C-ABC6-1547963FDAB9}"/>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312442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2E91-C220-46D9-B764-3E3BAE6E5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94B16-EB16-4221-952A-025DCEE3A813}"/>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4" name="Footer Placeholder 3">
            <a:extLst>
              <a:ext uri="{FF2B5EF4-FFF2-40B4-BE49-F238E27FC236}">
                <a16:creationId xmlns:a16="http://schemas.microsoft.com/office/drawing/2014/main" id="{8DB39461-8BC4-480B-B560-29A1C82E9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5E32B-78C7-4C2C-9D03-03B8A8E7C54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2610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58E9D-3023-4A8E-ADD6-D6782ABB3205}"/>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3" name="Footer Placeholder 2">
            <a:extLst>
              <a:ext uri="{FF2B5EF4-FFF2-40B4-BE49-F238E27FC236}">
                <a16:creationId xmlns:a16="http://schemas.microsoft.com/office/drawing/2014/main" id="{694D3E38-709D-42BC-AAF0-254836A96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191791-8B9D-4B1A-89C7-C396D4487361}"/>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04996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073A-0FB0-430B-A558-D5D6D4996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57282-1134-4DA4-83B1-D5ADC1B81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97B86-6379-4E78-B40D-116315D13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AB4A6-FDA7-4C43-B626-1B402C62F372}"/>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6" name="Footer Placeholder 5">
            <a:extLst>
              <a:ext uri="{FF2B5EF4-FFF2-40B4-BE49-F238E27FC236}">
                <a16:creationId xmlns:a16="http://schemas.microsoft.com/office/drawing/2014/main" id="{2AF04D35-63D5-49EF-A7B1-BCF353FFE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53872-A523-4F56-AFBD-65A8D2AD83F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58366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AFBD-3BEE-4B74-928F-E095ECC40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54C5C7-34A5-4D10-A742-EC3731C94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CBB18-419E-4B8B-83B3-8BBE75233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DFB48-3C54-4490-92DF-F09789980B1F}"/>
              </a:ext>
            </a:extLst>
          </p:cNvPr>
          <p:cNvSpPr>
            <a:spLocks noGrp="1"/>
          </p:cNvSpPr>
          <p:nvPr>
            <p:ph type="dt" sz="half" idx="10"/>
          </p:nvPr>
        </p:nvSpPr>
        <p:spPr/>
        <p:txBody>
          <a:bodyPr/>
          <a:lstStyle/>
          <a:p>
            <a:fld id="{A3C202EA-64BA-4536-92C8-86F8D4670CBB}" type="datetimeFigureOut">
              <a:rPr lang="en-US" smtClean="0"/>
              <a:t>4/10/2025</a:t>
            </a:fld>
            <a:endParaRPr lang="en-US"/>
          </a:p>
        </p:txBody>
      </p:sp>
      <p:sp>
        <p:nvSpPr>
          <p:cNvPr id="6" name="Footer Placeholder 5">
            <a:extLst>
              <a:ext uri="{FF2B5EF4-FFF2-40B4-BE49-F238E27FC236}">
                <a16:creationId xmlns:a16="http://schemas.microsoft.com/office/drawing/2014/main" id="{A69F9CFA-39E1-4D71-ACB6-4B4E77756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4A61E-F39C-435A-ADAB-82E5AEF1A6B6}"/>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93050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2852B-EDC0-4980-B15B-C0A5FDA99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E92D3-7CBE-4F8E-A60F-D057CE361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D4AD6-2FF6-42D2-A4F6-32B216D2F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202EA-64BA-4536-92C8-86F8D4670CBB}" type="datetimeFigureOut">
              <a:rPr lang="en-US" smtClean="0"/>
              <a:t>4/10/2025</a:t>
            </a:fld>
            <a:endParaRPr lang="en-US"/>
          </a:p>
        </p:txBody>
      </p:sp>
      <p:sp>
        <p:nvSpPr>
          <p:cNvPr id="5" name="Footer Placeholder 4">
            <a:extLst>
              <a:ext uri="{FF2B5EF4-FFF2-40B4-BE49-F238E27FC236}">
                <a16:creationId xmlns:a16="http://schemas.microsoft.com/office/drawing/2014/main" id="{0B4E2A3D-A6F8-41F9-A693-F6E36CD38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582A9-65B3-4B96-B433-AC76452A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9278A-739A-42EE-988E-7A6EF2E4E23E}" type="slidenum">
              <a:rPr lang="en-US" smtClean="0"/>
              <a:t>‹#›</a:t>
            </a:fld>
            <a:endParaRPr lang="en-US"/>
          </a:p>
        </p:txBody>
      </p:sp>
    </p:spTree>
    <p:extLst>
      <p:ext uri="{BB962C8B-B14F-4D97-AF65-F5344CB8AC3E}">
        <p14:creationId xmlns:p14="http://schemas.microsoft.com/office/powerpoint/2010/main" val="5789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2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3977458" y="1338491"/>
            <a:ext cx="4128928" cy="853541"/>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HOẠT ĐỘNG TRẢI NGHIỆM</a:t>
            </a:r>
          </a:p>
        </p:txBody>
      </p:sp>
      <p:sp>
        <p:nvSpPr>
          <p:cNvPr id="2051" name="WordArt 3"/>
          <p:cNvSpPr>
            <a:spLocks noChangeArrowheads="1" noChangeShapeType="1" noTextEdit="1"/>
          </p:cNvSpPr>
          <p:nvPr/>
        </p:nvSpPr>
        <p:spPr bwMode="auto">
          <a:xfrm>
            <a:off x="1864568" y="2879625"/>
            <a:ext cx="8153400" cy="1384466"/>
          </a:xfrm>
          <a:prstGeom prst="rect">
            <a:avLst/>
          </a:prstGeom>
        </p:spPr>
        <p:txBody>
          <a:bodyPr wrap="none" fromWordArt="1">
            <a:prstTxWarp prst="textPlain">
              <a:avLst>
                <a:gd name="adj" fmla="val 50000"/>
              </a:avLst>
            </a:prstTxWarp>
          </a:bodyPr>
          <a:lstStyle/>
          <a:p>
            <a:pPr algn="ctr">
              <a:defRPr/>
            </a:pPr>
            <a:r>
              <a:rPr lang="en-US" sz="3600" b="1" dirty="0" err="1">
                <a:solidFill>
                  <a:srgbClr val="002060"/>
                </a:solidFill>
                <a:latin typeface="UTM Avo" panose="02040603050506020204" pitchFamily="18" charset="0"/>
              </a:rPr>
              <a:t>Tuần</a:t>
            </a:r>
            <a:r>
              <a:rPr lang="en-US" sz="3600" b="1" dirty="0">
                <a:solidFill>
                  <a:srgbClr val="002060"/>
                </a:solidFill>
                <a:latin typeface="UTM Avo" panose="02040603050506020204" pitchFamily="18" charset="0"/>
              </a:rPr>
              <a:t> 5</a:t>
            </a:r>
            <a:endParaRPr lang="en-US" sz="3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Ứng</a:t>
            </a:r>
            <a:r>
              <a:rPr lang="en-US" sz="3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3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xử</a:t>
            </a:r>
            <a:r>
              <a:rPr lang="en-US" sz="3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3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với</a:t>
            </a:r>
            <a:r>
              <a:rPr lang="en-US" sz="3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3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36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36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r>
              <a:rPr lang="en-US" sz="3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 </a:t>
            </a:r>
            <a:r>
              <a:rPr lang="en-US" sz="3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phân</a:t>
            </a:r>
            <a:r>
              <a:rPr lang="en-US" sz="3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3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loại</a:t>
            </a:r>
            <a:r>
              <a:rPr lang="en-US" sz="3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3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36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36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endParaRPr kumimoji="0" lang="en-US" sz="3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endParaRPr>
          </a:p>
        </p:txBody>
      </p:sp>
      <p:sp>
        <p:nvSpPr>
          <p:cNvPr id="2052" name="WordArt 4"/>
          <p:cNvSpPr>
            <a:spLocks noChangeArrowheads="1" noChangeShapeType="1" noTextEdit="1"/>
          </p:cNvSpPr>
          <p:nvPr/>
        </p:nvSpPr>
        <p:spPr bwMode="auto">
          <a:xfrm>
            <a:off x="4315423" y="5489962"/>
            <a:ext cx="5948805" cy="477423"/>
          </a:xfrm>
          <a:prstGeom prst="rect">
            <a:avLst/>
          </a:prstGeom>
        </p:spPr>
        <p:txBody>
          <a:bodyPr wrap="none" fromWordArt="1">
            <a:prstTxWarp prst="textPlain">
              <a:avLst>
                <a:gd name="adj" fmla="val 50000"/>
              </a:avLst>
            </a:prstTxWarp>
          </a:bodyPr>
          <a:lstStyle/>
          <a:p>
            <a:pPr algn="ctr"/>
            <a:r>
              <a:rPr lang="en-US" sz="3600" b="1" kern="10" dirty="0" err="1">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Giáo</a:t>
            </a:r>
            <a:r>
              <a:rPr lang="en-US" sz="3600" b="1" kern="10" dirty="0">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viên</a:t>
            </a:r>
            <a:r>
              <a:rPr lang="en-US" sz="3600" b="1" kern="10" dirty="0">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Lại</a:t>
            </a:r>
            <a:r>
              <a:rPr lang="en-US" sz="3600" b="1" kern="10" dirty="0">
                <a:ln w="9525">
                  <a:solidFill>
                    <a:srgbClr val="800000"/>
                  </a:solidFill>
                  <a:round/>
                  <a:headEnd/>
                  <a:tailEnd/>
                </a:ln>
                <a:solidFill>
                  <a:srgbClr val="000000"/>
                </a:solidFill>
                <a:latin typeface="Times New Roman" panose="02020603050405020304" pitchFamily="18" charset="0"/>
                <a:cs typeface="Times New Roman" panose="02020603050405020304" pitchFamily="18" charset="0"/>
              </a:rPr>
              <a:t> Thị Quỳnh Hoa</a:t>
            </a:r>
            <a:endParaRPr lang="en-US" sz="36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4" name="WordArt 16"/>
          <p:cNvSpPr>
            <a:spLocks noChangeArrowheads="1" noChangeShapeType="1" noTextEdit="1"/>
          </p:cNvSpPr>
          <p:nvPr/>
        </p:nvSpPr>
        <p:spPr bwMode="auto">
          <a:xfrm>
            <a:off x="1864568" y="326642"/>
            <a:ext cx="8153400" cy="412991"/>
          </a:xfrm>
          <a:prstGeom prst="rect">
            <a:avLst/>
          </a:prstGeom>
        </p:spPr>
        <p:txBody>
          <a:bodyPr wrap="none" fromWordArt="1">
            <a:prstTxWarp prst="textPlain">
              <a:avLst>
                <a:gd name="adj" fmla="val 50000"/>
              </a:avLst>
            </a:prstTxWarp>
          </a:bodyPr>
          <a:lstStyle/>
          <a:p>
            <a:pPr algn="ct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AN HỒNG</a:t>
            </a:r>
          </a:p>
        </p:txBody>
      </p:sp>
      <p:pic>
        <p:nvPicPr>
          <p:cNvPr id="2055" name="Picture 3"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7" y="5562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3118" y="5410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48" y="97860"/>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0927" y="85531"/>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extLst>
      <p:ext uri="{BB962C8B-B14F-4D97-AF65-F5344CB8AC3E}">
        <p14:creationId xmlns:p14="http://schemas.microsoft.com/office/powerpoint/2010/main" val="19579075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3" name="TextBox 12">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lvl="0"/>
            <a:r>
              <a:rPr lang="en-US" sz="2800" b="1" dirty="0" err="1">
                <a:solidFill>
                  <a:srgbClr val="FF0000"/>
                </a:solidFill>
                <a:latin typeface="Nunito Black" panose="020B0604020202020204" charset="0"/>
              </a:rPr>
              <a:t>Những</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cách</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sửa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chữa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đồ</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bị</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cũ</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hỏng</a:t>
            </a:r>
            <a:r>
              <a:rPr lang="en-US" sz="2800" b="1" dirty="0">
                <a:solidFill>
                  <a:srgbClr val="FF0000"/>
                </a:solidFill>
                <a:latin typeface="Nunito Black" panose="020B0604020202020204" charset="0"/>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ndParaRPr>
          </a:p>
        </p:txBody>
      </p:sp>
      <p:grpSp>
        <p:nvGrpSpPr>
          <p:cNvPr id="15" name="Group 14"/>
          <p:cNvGrpSpPr/>
          <p:nvPr/>
        </p:nvGrpSpPr>
        <p:grpSpPr>
          <a:xfrm>
            <a:off x="1652951" y="1799596"/>
            <a:ext cx="3810001" cy="1063974"/>
            <a:chOff x="3025588" y="3361766"/>
            <a:chExt cx="2918012" cy="1828800"/>
          </a:xfrm>
          <a:solidFill>
            <a:srgbClr val="0DA33B"/>
          </a:solidFill>
        </p:grpSpPr>
        <p:sp>
          <p:nvSpPr>
            <p:cNvPr id="19" name="Cloud 18"/>
            <p:cNvSpPr/>
            <p:nvPr/>
          </p:nvSpPr>
          <p:spPr>
            <a:xfrm>
              <a:off x="3025588" y="3361766"/>
              <a:ext cx="2918012" cy="1828800"/>
            </a:xfrm>
            <a:prstGeom prst="clou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latin typeface="Nunito Black" panose="020B0604020202020204" charset="0"/>
                </a:rPr>
                <a:t>Dùng</a:t>
              </a:r>
              <a:r>
                <a:rPr lang="en-US" sz="2400" dirty="0">
                  <a:latin typeface="Nunito Black" panose="020B0604020202020204" charset="0"/>
                </a:rPr>
                <a:t> </a:t>
              </a:r>
              <a:r>
                <a:rPr lang="en-US" sz="2400" dirty="0" err="1">
                  <a:latin typeface="Nunito Black" panose="020B0604020202020204" charset="0"/>
                </a:rPr>
                <a:t>keo</a:t>
              </a:r>
              <a:r>
                <a:rPr lang="en-US" sz="2400" dirty="0">
                  <a:latin typeface="Nunito Black" panose="020B0604020202020204" charset="0"/>
                </a:rPr>
                <a:t> </a:t>
              </a:r>
              <a:r>
                <a:rPr lang="en-US" sz="2400" dirty="0" err="1">
                  <a:latin typeface="Nunito Black" panose="020B0604020202020204" charset="0"/>
                </a:rPr>
                <a:t>dán</a:t>
              </a:r>
              <a:r>
                <a:rPr lang="en-US" sz="2400" dirty="0">
                  <a:latin typeface="Nunito Black" panose="020B0604020202020204" charset="0"/>
                </a:rPr>
                <a:t> </a:t>
              </a:r>
              <a:r>
                <a:rPr lang="en-US" sz="2400" dirty="0" err="1">
                  <a:latin typeface="Nunito Black" panose="020B0604020202020204" charset="0"/>
                </a:rPr>
                <a:t>lại</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grpSp>
        <p:nvGrpSpPr>
          <p:cNvPr id="21" name="Group 20"/>
          <p:cNvGrpSpPr/>
          <p:nvPr/>
        </p:nvGrpSpPr>
        <p:grpSpPr>
          <a:xfrm>
            <a:off x="6449047" y="1753108"/>
            <a:ext cx="3231500" cy="1110462"/>
            <a:chOff x="3025588" y="3361766"/>
            <a:chExt cx="2918012" cy="1828800"/>
          </a:xfrm>
          <a:solidFill>
            <a:srgbClr val="FFC000"/>
          </a:solidFill>
          <a:scene3d>
            <a:camera prst="orthographicFront">
              <a:rot lat="0" lon="0" rev="0"/>
            </a:camera>
            <a:lightRig rig="soft" dir="t">
              <a:rot lat="0" lon="0" rev="0"/>
            </a:lightRig>
          </a:scene3d>
        </p:grpSpPr>
        <p:sp>
          <p:nvSpPr>
            <p:cNvPr id="22" name="Cloud 21"/>
            <p:cNvSpPr/>
            <p:nvPr/>
          </p:nvSpPr>
          <p:spPr>
            <a:xfrm>
              <a:off x="3025588" y="3361766"/>
              <a:ext cx="2918012" cy="1828800"/>
            </a:xfrm>
            <a:prstGeom prst="clou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14ACF4B-1FD9-B39F-BC8C-4021E83304F3}"/>
                </a:ext>
              </a:extLst>
            </p:cNvPr>
            <p:cNvSpPr txBox="1"/>
            <p:nvPr/>
          </p:nvSpPr>
          <p:spPr>
            <a:xfrm>
              <a:off x="3342482" y="3676062"/>
              <a:ext cx="2295696" cy="1276806"/>
            </a:xfrm>
            <a:prstGeom prst="roundRect">
              <a:avLst/>
            </a:prstGeom>
            <a:noFill/>
            <a:ln w="28575">
              <a:noFill/>
              <a:prstDash val="dash"/>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latin typeface="Nunito Black" panose="020B0604020202020204" charset="0"/>
                </a:rPr>
                <a:t> </a:t>
              </a:r>
              <a:r>
                <a:rPr lang="vi-VN" sz="2800" dirty="0">
                  <a:solidFill>
                    <a:srgbClr val="002060"/>
                  </a:solidFill>
                  <a:latin typeface="Nunito Black" panose="020B0604020202020204" charset="0"/>
                </a:rPr>
                <a:t>Sơn lại màu</a:t>
              </a:r>
              <a:endParaRPr lang="en-US" sz="2800" b="1" dirty="0">
                <a:solidFill>
                  <a:srgbClr val="002060"/>
                </a:solidFill>
                <a:latin typeface="Nunito Black" panose="020B0604020202020204" charset="0"/>
              </a:endParaRPr>
            </a:p>
          </p:txBody>
        </p:sp>
      </p:grpSp>
      <p:pic>
        <p:nvPicPr>
          <p:cNvPr id="27" name="Picture 4" descr="Keo dán giấy Thiên Long - Điểm 10 G-08 – Flexoffice.com - Tập đoàn Thiên  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896" y="3327324"/>
            <a:ext cx="2591454" cy="25914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ác vấn đề về sơn lại và dặm v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417" y="3406912"/>
            <a:ext cx="2511866" cy="251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676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8209" y="2122014"/>
            <a:ext cx="3595066" cy="2554792"/>
          </a:xfrm>
          <a:prstGeom prst="rect">
            <a:avLst/>
          </a:prstGeom>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cách</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chia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tay</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với</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endParaRPr>
          </a:p>
        </p:txBody>
      </p:sp>
      <p:sp>
        <p:nvSpPr>
          <p:cNvPr id="12" name="TextBox 11">
            <a:extLst>
              <a:ext uri="{FF2B5EF4-FFF2-40B4-BE49-F238E27FC236}">
                <a16:creationId xmlns:a16="http://schemas.microsoft.com/office/drawing/2014/main" id="{F14ACF4B-1FD9-B39F-BC8C-4021E83304F3}"/>
              </a:ext>
            </a:extLst>
          </p:cNvPr>
          <p:cNvSpPr txBox="1"/>
          <p:nvPr/>
        </p:nvSpPr>
        <p:spPr>
          <a:xfrm>
            <a:off x="900332" y="1008526"/>
            <a:ext cx="2338013" cy="578882"/>
          </a:xfrm>
          <a:prstGeom prst="roundRect">
            <a:avLst/>
          </a:prstGeom>
          <a:solidFill>
            <a:srgbClr val="92D05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solidFill>
                  <a:schemeClr val="bg1"/>
                </a:solidFill>
                <a:latin typeface="Nunito Black" panose="020B0604020202020204" charset="0"/>
              </a:rPr>
              <a:t>Bỏ</a:t>
            </a:r>
            <a:r>
              <a:rPr lang="en-US" sz="2800" dirty="0">
                <a:solidFill>
                  <a:schemeClr val="bg1"/>
                </a:solidFill>
                <a:latin typeface="Nunito Black" panose="020B0604020202020204" charset="0"/>
              </a:rPr>
              <a:t> </a:t>
            </a:r>
            <a:r>
              <a:rPr lang="en-US" sz="2800" dirty="0" err="1">
                <a:solidFill>
                  <a:schemeClr val="bg1"/>
                </a:solidFill>
                <a:latin typeface="Nunito Black" panose="020B0604020202020204" charset="0"/>
              </a:rPr>
              <a:t>đi</a:t>
            </a:r>
            <a:r>
              <a:rPr lang="en-US" sz="2800" dirty="0">
                <a:solidFill>
                  <a:schemeClr val="bg1"/>
                </a:solidFill>
                <a:latin typeface="Nunito Black" panose="020B0604020202020204" charset="0"/>
              </a:rPr>
              <a:t>.</a:t>
            </a:r>
            <a:endParaRPr kumimoji="0" lang="en-US" sz="2800" b="1" i="0" u="none" strike="noStrike" kern="1200" cap="none" spc="0" normalizeH="0" baseline="0" noProof="0" dirty="0">
              <a:ln>
                <a:noFill/>
              </a:ln>
              <a:solidFill>
                <a:schemeClr val="bg1"/>
              </a:solidFill>
              <a:effectLst/>
              <a:uLnTx/>
              <a:uFillTx/>
              <a:latin typeface="Nunito Black" panose="020B0604020202020204" charset="0"/>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4194415" y="1022325"/>
            <a:ext cx="2745510" cy="578882"/>
          </a:xfrm>
          <a:prstGeom prst="roundRect">
            <a:avLst/>
          </a:prstGeom>
          <a:solidFill>
            <a:srgbClr val="0070C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a:latin typeface="Nunito Black" panose="020B0604020202020204" charset="0"/>
              </a:rPr>
              <a:t>Cho, </a:t>
            </a:r>
            <a:r>
              <a:rPr lang="en-US" sz="2800" dirty="0" err="1">
                <a:latin typeface="Nunito Black" panose="020B0604020202020204" charset="0"/>
              </a:rPr>
              <a:t>tặng</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pic>
        <p:nvPicPr>
          <p:cNvPr id="2050" name="Picture 2" descr="Cậu Bé Hoạt Hình đặt Chai Vào Thùng Rác Hình ảnh | Định dạng hình ảnh PSD  401402109| vn.lovepik.co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5304" y="1889587"/>
            <a:ext cx="2630747" cy="263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Ý nghĩa quà tặng là gì? Ý nghĩa của việc tặng quà trong các mối quan h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533" y="1928777"/>
            <a:ext cx="2785585" cy="259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F14ACF4B-1FD9-B39F-BC8C-4021E83304F3}"/>
              </a:ext>
            </a:extLst>
          </p:cNvPr>
          <p:cNvSpPr txBox="1"/>
          <p:nvPr/>
        </p:nvSpPr>
        <p:spPr>
          <a:xfrm>
            <a:off x="7895995" y="979166"/>
            <a:ext cx="3370352" cy="578882"/>
          </a:xfrm>
          <a:prstGeom prst="roundRect">
            <a:avLst/>
          </a:prstGeom>
          <a:solidFill>
            <a:srgbClr val="00B0F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latin typeface="Nunito Black" panose="020B0604020202020204" charset="0"/>
              </a:rPr>
              <a:t>Những</a:t>
            </a:r>
            <a:r>
              <a:rPr lang="en-US" sz="2800" dirty="0">
                <a:latin typeface="Nunito Black" panose="020B0604020202020204" charset="0"/>
              </a:rPr>
              <a:t> </a:t>
            </a:r>
            <a:r>
              <a:rPr lang="en-US" sz="2800" dirty="0" err="1">
                <a:latin typeface="Nunito Black" panose="020B0604020202020204" charset="0"/>
              </a:rPr>
              <a:t>cách</a:t>
            </a:r>
            <a:r>
              <a:rPr lang="en-US" sz="2800" dirty="0">
                <a:latin typeface="Nunito Black" panose="020B0604020202020204" charset="0"/>
              </a:rPr>
              <a:t> </a:t>
            </a:r>
            <a:r>
              <a:rPr lang="en-US" sz="2800" dirty="0" err="1">
                <a:latin typeface="Nunito Black" panose="020B0604020202020204" charset="0"/>
              </a:rPr>
              <a:t>khác</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sp>
        <p:nvSpPr>
          <p:cNvPr id="15" name="TextBox 14">
            <a:extLst>
              <a:ext uri="{FF2B5EF4-FFF2-40B4-BE49-F238E27FC236}">
                <a16:creationId xmlns:a16="http://schemas.microsoft.com/office/drawing/2014/main" id="{F14ACF4B-1FD9-B39F-BC8C-4021E83304F3}"/>
              </a:ext>
            </a:extLst>
          </p:cNvPr>
          <p:cNvSpPr txBox="1"/>
          <p:nvPr/>
        </p:nvSpPr>
        <p:spPr>
          <a:xfrm>
            <a:off x="846068" y="4833277"/>
            <a:ext cx="10830117" cy="1055608"/>
          </a:xfrm>
          <a:prstGeom prst="roundRect">
            <a:avLst/>
          </a:prstGeom>
          <a:solidFill>
            <a:schemeClr val="accent2">
              <a:lumMod val="40000"/>
              <a:lumOff val="6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n-US" sz="2800" dirty="0">
                <a:solidFill>
                  <a:srgbClr val="C00000"/>
                </a:solidFill>
                <a:latin typeface="Nunito Black" panose="020B0604020202020204"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rất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nhiều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để</a:t>
            </a:r>
            <a:r>
              <a:rPr lang="en-US" sz="2800" dirty="0">
                <a:solidFill>
                  <a:srgbClr val="C00000"/>
                </a:solidFill>
                <a:latin typeface="Times New Roman" panose="02020603050405020304" pitchFamily="18" charset="0"/>
                <a:cs typeface="Times New Roman" panose="02020603050405020304" pitchFamily="18" charset="0"/>
              </a:rPr>
              <a:t> chia </a:t>
            </a:r>
            <a:r>
              <a:rPr lang="en-US" sz="2800" dirty="0" err="1">
                <a:solidFill>
                  <a:srgbClr val="C00000"/>
                </a:solidFill>
                <a:latin typeface="Times New Roman" panose="02020603050405020304" pitchFamily="18" charset="0"/>
                <a:cs typeface="Times New Roman" panose="02020603050405020304" pitchFamily="18" charset="0"/>
              </a:rPr>
              <a:t>tay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với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đồ</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dùng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cũ</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Những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món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đồ</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được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nữa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nhưng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ích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người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khác</a:t>
            </a:r>
            <a:r>
              <a:rPr lang="en-US" sz="2800" dirty="0">
                <a:solidFill>
                  <a:srgbClr val="C0000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026" name="Picture 2" descr="BÁN ĐỒ CHƠI CŨ - PHIM HOẠT HÌNH - KHOẢNH KHẮC KỲ DIỆU - TRUYỆN CỔ TÍCH -  TỔNG HỢP PHIM HAY - 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600" y="1915713"/>
            <a:ext cx="3561143" cy="260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44927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624085" y="1982170"/>
            <a:ext cx="7794078" cy="1569660"/>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Mở rộng</a:t>
            </a:r>
          </a:p>
          <a:p>
            <a:pPr algn="ctr"/>
            <a:r>
              <a:rPr lang="en-US" sz="4800">
                <a:solidFill>
                  <a:srgbClr val="0070C0"/>
                </a:solidFill>
                <a:latin typeface="Sigmar One" panose="00000500000000000000" pitchFamily="2" charset="0"/>
              </a:rPr>
              <a:t>tổng kết theo chủ đề</a:t>
            </a:r>
          </a:p>
        </p:txBody>
      </p:sp>
    </p:spTree>
    <p:extLst>
      <p:ext uri="{BB962C8B-B14F-4D97-AF65-F5344CB8AC3E}">
        <p14:creationId xmlns:p14="http://schemas.microsoft.com/office/powerpoint/2010/main" val="2239171206"/>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050" name="Picture 2" descr="Những Ý Tưởng Vẽ Tranh Đề Tài Học Tập Đầy Ý Nghĩa - BroCan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82" y="1069282"/>
            <a:ext cx="5764767" cy="38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B999EE7-91C1-F457-2E91-EE8F23F68571}"/>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6" name="TextBox 5">
            <a:extLst>
              <a:ext uri="{FF2B5EF4-FFF2-40B4-BE49-F238E27FC236}">
                <a16:creationId xmlns:a16="http://schemas.microsoft.com/office/drawing/2014/main" id="{D6F9B870-FF79-DA31-3147-A64A2240494C}"/>
              </a:ext>
            </a:extLst>
          </p:cNvPr>
          <p:cNvSpPr txBox="1"/>
          <p:nvPr/>
        </p:nvSpPr>
        <p:spPr>
          <a:xfrm>
            <a:off x="962203" y="210738"/>
            <a:ext cx="531883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chia </a:t>
            </a:r>
            <a:r>
              <a:rPr lang="en-US" sz="2800" b="1" dirty="0" err="1">
                <a:solidFill>
                  <a:srgbClr val="FF0000"/>
                </a:solidFill>
                <a:latin typeface="Times New Roman" panose="02020603050405020304" pitchFamily="18" charset="0"/>
                <a:cs typeface="Times New Roman" panose="02020603050405020304" pitchFamily="18" charset="0"/>
              </a:rPr>
              <a:t>tay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cũ</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6787A74-57B2-2FDC-5F09-CAAF8066DEB5}"/>
              </a:ext>
            </a:extLst>
          </p:cNvPr>
          <p:cNvSpPr txBox="1"/>
          <p:nvPr/>
        </p:nvSpPr>
        <p:spPr>
          <a:xfrm>
            <a:off x="309489" y="1393279"/>
            <a:ext cx="5070163" cy="1200329"/>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nói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chia </a:t>
            </a:r>
            <a:r>
              <a:rPr lang="en-US" sz="2400" b="1" dirty="0" err="1">
                <a:solidFill>
                  <a:srgbClr val="002060"/>
                </a:solidFill>
                <a:latin typeface="Times New Roman" panose="02020603050405020304" pitchFamily="18" charset="0"/>
                <a:cs typeface="Times New Roman" panose="02020603050405020304" pitchFamily="18" charset="0"/>
              </a:rPr>
              <a:t>tay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chế</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EDD4BDBC-5F98-88E1-0874-00EDDDDC24BC}"/>
              </a:ext>
            </a:extLst>
          </p:cNvPr>
          <p:cNvSpPr txBox="1"/>
          <p:nvPr/>
        </p:nvSpPr>
        <p:spPr>
          <a:xfrm>
            <a:off x="4755864" y="5293045"/>
            <a:ext cx="7314216"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Đồ</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cũng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gắn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6600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721970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0225" y="1319689"/>
            <a:ext cx="5787620" cy="4497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8517" y="182791"/>
            <a:ext cx="10489328" cy="954107"/>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cũ</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6787A74-57B2-2FDC-5F09-CAAF8066DEB5}"/>
              </a:ext>
            </a:extLst>
          </p:cNvPr>
          <p:cNvSpPr txBox="1"/>
          <p:nvPr/>
        </p:nvSpPr>
        <p:spPr>
          <a:xfrm>
            <a:off x="467360" y="1224505"/>
            <a:ext cx="4385993"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loại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cũ</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6787A74-57B2-2FDC-5F09-CAAF8066DEB5}"/>
              </a:ext>
            </a:extLst>
          </p:cNvPr>
          <p:cNvSpPr txBox="1"/>
          <p:nvPr/>
        </p:nvSpPr>
        <p:spPr>
          <a:xfrm>
            <a:off x="58122" y="1930516"/>
            <a:ext cx="57451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còn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6787A74-57B2-2FDC-5F09-CAAF8066DEB5}"/>
              </a:ext>
            </a:extLst>
          </p:cNvPr>
          <p:cNvSpPr txBox="1"/>
          <p:nvPr/>
        </p:nvSpPr>
        <p:spPr>
          <a:xfrm>
            <a:off x="58122" y="3019271"/>
            <a:ext cx="57451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còn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tốt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45783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FCB01-317E-CB7B-0EA8-E2CD46DD83FC}"/>
              </a:ext>
            </a:extLst>
          </p:cNvPr>
          <p:cNvSpPr txBox="1"/>
          <p:nvPr/>
        </p:nvSpPr>
        <p:spPr>
          <a:xfrm>
            <a:off x="1189630" y="2574920"/>
            <a:ext cx="9321420" cy="854080"/>
          </a:xfrm>
          <a:prstGeom prst="rect">
            <a:avLst/>
          </a:prstGeom>
          <a:noFill/>
        </p:spPr>
        <p:txBody>
          <a:bodyPr wrap="square" rtlCol="0">
            <a:spAutoFit/>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CỦNG CỐ - DẶN DÒ</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76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1446663" y="2144383"/>
            <a:ext cx="8366077" cy="1200329"/>
          </a:xfrm>
          <a:prstGeom prst="rect">
            <a:avLst/>
          </a:prstGeom>
          <a:noFill/>
        </p:spPr>
        <p:txBody>
          <a:bodyPr wrap="square" rtlCol="0">
            <a:spAutoFit/>
          </a:bodyPr>
          <a:lstStyle/>
          <a:p>
            <a:pPr lvl="0" algn="ctr">
              <a:defRPr/>
            </a:pPr>
            <a:r>
              <a:rPr lang="en-US" sz="7200" b="1" spc="-150" dirty="0">
                <a:solidFill>
                  <a:srgbClr val="FF2543"/>
                </a:solidFill>
                <a:latin typeface="Times New Roman" panose="02020603050405020304" pitchFamily="18" charset="0"/>
                <a:ea typeface="LNTH-Kids  Chinese Font 1" panose="02010600030101010101" pitchFamily="2" charset="-128"/>
                <a:cs typeface="Times New Roman" panose="02020603050405020304" pitchFamily="18" charset="0"/>
              </a:rPr>
              <a:t>CHÀO CÁC EM!</a:t>
            </a:r>
            <a:endParaRPr kumimoji="0" lang="vi-VN" sz="7200" b="1"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8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1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76075" y="2429191"/>
            <a:ext cx="5220811" cy="830997"/>
          </a:xfrm>
          <a:prstGeom prst="rect">
            <a:avLst/>
          </a:prstGeom>
          <a:noFill/>
        </p:spPr>
        <p:txBody>
          <a:bodyPr wrap="square" rtlCol="0">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Khởi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động</a:t>
            </a:r>
            <a:endParaRPr lang="en-US"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166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Tham</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tiểu</a:t>
            </a:r>
            <a:r>
              <a:rPr kumimoji="0" lang="en-US" sz="28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phẩm</a:t>
            </a:r>
            <a:r>
              <a:rPr kumimoji="0" lang="en-US" sz="28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Nỗi</a:t>
            </a:r>
            <a:r>
              <a:rPr kumimoji="0" lang="en-US" sz="2800" b="1" i="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buồn</a:t>
            </a:r>
            <a:r>
              <a:rPr kumimoji="0" lang="en-US" sz="2800" b="1" i="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2800" b="1" i="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quần</a:t>
            </a:r>
            <a:r>
              <a:rPr kumimoji="0" lang="en-US" sz="2800" b="1" i="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áo</a:t>
            </a:r>
            <a:r>
              <a:rPr kumimoji="0" lang="en-US" sz="2800" b="1" i="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cũ</a:t>
            </a:r>
            <a:endParaRPr kumimoji="0" 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05266" y="808901"/>
            <a:ext cx="9064611" cy="523220"/>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7290243" y="1313289"/>
            <a:ext cx="4790360" cy="4655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766C05F-E4E0-EDC2-A5EA-B9D1F60B7803}"/>
              </a:ext>
            </a:extLst>
          </p:cNvPr>
          <p:cNvSpPr txBox="1"/>
          <p:nvPr/>
        </p:nvSpPr>
        <p:spPr>
          <a:xfrm>
            <a:off x="405266" y="1270009"/>
            <a:ext cx="7221745" cy="523220"/>
          </a:xfrm>
          <a:prstGeom prst="rect">
            <a:avLst/>
          </a:prstGeom>
          <a:noFill/>
        </p:spPr>
        <p:txBody>
          <a:bodyPr wrap="square" rtlCol="0">
            <a:spAutoFit/>
          </a:bodyPr>
          <a:lstStyle/>
          <a:p>
            <a:pPr lvl="0"/>
            <a:r>
              <a:rPr lang="vi-VN" sz="2800" b="1" dirty="0">
                <a:latin typeface="+mj-lt"/>
              </a:rPr>
              <a:t>- Tưởng tượng và nói ra tâm sự của:</a:t>
            </a:r>
            <a:endParaRPr kumimoji="0" lang="en-US" sz="2800" b="1" i="0" u="none" strike="noStrike" kern="1200" cap="none" spc="0" normalizeH="0" baseline="0" noProof="0" dirty="0">
              <a:ln>
                <a:noFill/>
              </a:ln>
              <a:solidFill>
                <a:prstClr val="black"/>
              </a:solidFill>
              <a:effectLst/>
              <a:uLnTx/>
              <a:uFillTx/>
              <a:latin typeface="+mj-lt"/>
            </a:endParaRPr>
          </a:p>
        </p:txBody>
      </p:sp>
      <p:sp>
        <p:nvSpPr>
          <p:cNvPr id="12" name="TextBox 11">
            <a:extLst>
              <a:ext uri="{FF2B5EF4-FFF2-40B4-BE49-F238E27FC236}">
                <a16:creationId xmlns:a16="http://schemas.microsoft.com/office/drawing/2014/main" id="{0766C05F-E4E0-EDC2-A5EA-B9D1F60B7803}"/>
              </a:ext>
            </a:extLst>
          </p:cNvPr>
          <p:cNvSpPr txBox="1"/>
          <p:nvPr/>
        </p:nvSpPr>
        <p:spPr>
          <a:xfrm>
            <a:off x="781504" y="1731117"/>
            <a:ext cx="5837080" cy="523220"/>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766C05F-E4E0-EDC2-A5EA-B9D1F60B7803}"/>
              </a:ext>
            </a:extLst>
          </p:cNvPr>
          <p:cNvSpPr txBox="1"/>
          <p:nvPr/>
        </p:nvSpPr>
        <p:spPr>
          <a:xfrm>
            <a:off x="781504" y="2192225"/>
            <a:ext cx="7322243" cy="523220"/>
          </a:xfrm>
          <a:prstGeom prst="rect">
            <a:avLst/>
          </a:prstGeom>
          <a:noFill/>
        </p:spPr>
        <p:txBody>
          <a:bodyPr wrap="square" rtlCol="0">
            <a:spAutoFit/>
          </a:bodyPr>
          <a:lstStyle/>
          <a:p>
            <a:pPr lvl="0"/>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quên</a:t>
            </a:r>
            <a:r>
              <a:rPr lang="en-US" sz="2800" b="1"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4" name="TextBox 13">
            <a:extLst>
              <a:ext uri="{FF2B5EF4-FFF2-40B4-BE49-F238E27FC236}">
                <a16:creationId xmlns:a16="http://schemas.microsoft.com/office/drawing/2014/main" id="{0766C05F-E4E0-EDC2-A5EA-B9D1F60B7803}"/>
              </a:ext>
            </a:extLst>
          </p:cNvPr>
          <p:cNvSpPr txBox="1"/>
          <p:nvPr/>
        </p:nvSpPr>
        <p:spPr>
          <a:xfrm>
            <a:off x="781504" y="2809417"/>
            <a:ext cx="8321050" cy="523220"/>
          </a:xfrm>
          <a:prstGeom prst="rect">
            <a:avLst/>
          </a:prstGeom>
          <a:noFill/>
        </p:spPr>
        <p:txBody>
          <a:bodyPr wrap="square" rtlCol="0">
            <a:spAutoFit/>
          </a:bodyPr>
          <a:lstStyle/>
          <a:p>
            <a:pPr lvl="0"/>
            <a:r>
              <a:rPr lang="vi-VN" sz="2800" b="1" dirty="0">
                <a:latin typeface="+mj-lt"/>
              </a:rPr>
              <a:t>+ Đôi tất (vớ) bị rơi dưới gầm tủ, bụi bám đầy</a:t>
            </a:r>
            <a:r>
              <a:rPr lang="en-US" sz="2800" b="1"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Tree>
    <p:extLst>
      <p:ext uri="{BB962C8B-B14F-4D97-AF65-F5344CB8AC3E}">
        <p14:creationId xmlns:p14="http://schemas.microsoft.com/office/powerpoint/2010/main" val="1511116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pic>
        <p:nvPicPr>
          <p:cNvPr id="2" name="Picture 1"/>
          <p:cNvPicPr>
            <a:picLocks noChangeAspect="1"/>
          </p:cNvPicPr>
          <p:nvPr/>
        </p:nvPicPr>
        <p:blipFill>
          <a:blip r:embed="rId4"/>
          <a:stretch>
            <a:fillRect/>
          </a:stretch>
        </p:blipFill>
        <p:spPr>
          <a:xfrm>
            <a:off x="235131" y="1267097"/>
            <a:ext cx="5752320" cy="5590903"/>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4246" y="3668624"/>
            <a:ext cx="3209925" cy="2667000"/>
          </a:xfrm>
          <a:prstGeom prst="rect">
            <a:avLst/>
          </a:prstGeom>
        </p:spPr>
      </p:pic>
      <p:sp>
        <p:nvSpPr>
          <p:cNvPr id="16" name="TextBox 15">
            <a:extLst>
              <a:ext uri="{FF2B5EF4-FFF2-40B4-BE49-F238E27FC236}">
                <a16:creationId xmlns:a16="http://schemas.microsoft.com/office/drawing/2014/main" id="{6F83456C-C951-CDE7-BAE3-6278941DCDEE}"/>
              </a:ext>
            </a:extLst>
          </p:cNvPr>
          <p:cNvSpPr txBox="1"/>
          <p:nvPr/>
        </p:nvSpPr>
        <p:spPr>
          <a:xfrm>
            <a:off x="6498771" y="1523865"/>
            <a:ext cx="5105400" cy="2009061"/>
          </a:xfrm>
          <a:prstGeom prst="wedgeRoundRectCallout">
            <a:avLst>
              <a:gd name="adj1" fmla="val 36480"/>
              <a:gd name="adj2" fmla="val 84156"/>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Gợi</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ý: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Em</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hãy</a:t>
            </a:r>
            <a:r>
              <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rPr>
              <a:t> t</a:t>
            </a:r>
            <a:r>
              <a:rPr lang="vi-VN" sz="2800" dirty="0">
                <a:solidFill>
                  <a:srgbClr val="002060"/>
                </a:solidFill>
                <a:latin typeface="Times New Roman" panose="02020603050405020304" pitchFamily="18" charset="0"/>
                <a:cs typeface="Times New Roman" panose="02020603050405020304" pitchFamily="18" charset="0"/>
              </a:rPr>
              <a:t>ưởng tượng mình là những đồ vật bị bỏ rơi, lãng quên để nói lên tâm sự của chúng.</a:t>
            </a:r>
            <a:endParaRPr lang="en-US" sz="28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14822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0"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4695371" y="207874"/>
            <a:ext cx="2823028" cy="534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Bài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tham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khảo</a:t>
            </a:r>
            <a:endParaRPr kumimoji="0" lang="en-US" sz="2800" b="1" i="1"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ED5B500A-5A77-E2BE-84CE-7BEE0A8AAA40}"/>
              </a:ext>
            </a:extLst>
          </p:cNvPr>
          <p:cNvSpPr txBox="1"/>
          <p:nvPr/>
        </p:nvSpPr>
        <p:spPr>
          <a:xfrm>
            <a:off x="235131" y="872399"/>
            <a:ext cx="11743508" cy="1464231"/>
          </a:xfrm>
          <a:prstGeom prst="roundRect">
            <a:avLst/>
          </a:prstGeom>
          <a:noFill/>
        </p:spPr>
        <p:txBody>
          <a:bodyPr wrap="square">
            <a:spAutoFit/>
          </a:bodyPr>
          <a:lstStyle/>
          <a:p>
            <a:pPr lvl="0" algn="just">
              <a:defRPr/>
            </a:pPr>
            <a:r>
              <a:rPr lang="en-US" sz="2000" b="1" dirty="0">
                <a:solidFill>
                  <a:srgbClr val="002060"/>
                </a:solidFill>
                <a:latin typeface="Nunito" panose="020B0604020202020204" charset="0"/>
              </a:rPr>
              <a:t>     </a:t>
            </a:r>
            <a:r>
              <a:rPr lang="vi-VN" sz="2000" b="1" dirty="0">
                <a:solidFill>
                  <a:srgbClr val="002060"/>
                </a:solidFill>
                <a:latin typeface="+mj-lt"/>
              </a:rPr>
              <a:t>Trong không gian chật chỗi của chiếc tủ quần áo, những âm thanh than thở, mở đầu là tiếng khóc của chiếc áo không được dùng tới: “Hu…Hu…Hu, tôi tủi thân quá. Không biết anh quần đen, chị áo khoác, em váy như thế nào nhưng tôi đã nằm ở đây được hơn nửa năm, cô chủ chẳng bao giờ để ý đến tôi cả. Tôi buồn lắm vì không được phát huy công dụng của bản thân. Hu…Hu…Hu….”</a:t>
            </a:r>
            <a:endParaRPr lang="en-US" sz="2000" b="1" dirty="0">
              <a:solidFill>
                <a:srgbClr val="002060"/>
              </a:solidFill>
              <a:latin typeface="+mj-lt"/>
            </a:endParaRPr>
          </a:p>
        </p:txBody>
      </p:sp>
      <p:sp>
        <p:nvSpPr>
          <p:cNvPr id="12" name="TextBox 11">
            <a:extLst>
              <a:ext uri="{FF2B5EF4-FFF2-40B4-BE49-F238E27FC236}">
                <a16:creationId xmlns:a16="http://schemas.microsoft.com/office/drawing/2014/main" id="{ED5B500A-5A77-E2BE-84CE-7BEE0A8AAA40}"/>
              </a:ext>
            </a:extLst>
          </p:cNvPr>
          <p:cNvSpPr txBox="1"/>
          <p:nvPr/>
        </p:nvSpPr>
        <p:spPr>
          <a:xfrm>
            <a:off x="235131" y="2667308"/>
            <a:ext cx="11743508" cy="1123712"/>
          </a:xfrm>
          <a:prstGeom prst="roundRect">
            <a:avLst/>
          </a:prstGeom>
          <a:noFill/>
        </p:spPr>
        <p:txBody>
          <a:bodyPr wrap="square">
            <a:spAutoFit/>
          </a:bodyPr>
          <a:lstStyle/>
          <a:p>
            <a:pPr lvl="0" algn="just">
              <a:defRPr/>
            </a:pPr>
            <a:r>
              <a:rPr lang="en-US" b="1" dirty="0">
                <a:solidFill>
                  <a:srgbClr val="FFC000"/>
                </a:solidFill>
                <a:latin typeface="Nunito" panose="020B0604020202020204" charset="0"/>
              </a:rPr>
              <a:t>     </a:t>
            </a:r>
            <a:r>
              <a:rPr lang="vi-VN" sz="2000" b="1" dirty="0">
                <a:latin typeface="+mj-lt"/>
              </a:rPr>
              <a:t>Nghe thế anh quần đen cũng lên tiếng: “Tôi cũng không khác gì anh. Lúc mới mua về, cô chủ yêu thích tôi lắm, mặc tôi đi chơi mấy lần liền. Nhưng sau đó, tôi bị lãng quên mất rồi! Mỗi lần chuẩn bị đồ đi chơi, cô chủ thấy tôi là dẹp qua một bên….”.</a:t>
            </a:r>
            <a:endParaRPr lang="en-US" sz="2000" b="1" dirty="0">
              <a:latin typeface="+mj-lt"/>
            </a:endParaRPr>
          </a:p>
        </p:txBody>
      </p:sp>
      <p:sp>
        <p:nvSpPr>
          <p:cNvPr id="13" name="TextBox 12">
            <a:extLst>
              <a:ext uri="{FF2B5EF4-FFF2-40B4-BE49-F238E27FC236}">
                <a16:creationId xmlns:a16="http://schemas.microsoft.com/office/drawing/2014/main" id="{ED5B500A-5A77-E2BE-84CE-7BEE0A8AAA40}"/>
              </a:ext>
            </a:extLst>
          </p:cNvPr>
          <p:cNvSpPr txBox="1"/>
          <p:nvPr/>
        </p:nvSpPr>
        <p:spPr>
          <a:xfrm>
            <a:off x="213361" y="3795900"/>
            <a:ext cx="11743508" cy="1804749"/>
          </a:xfrm>
          <a:prstGeom prst="roundRect">
            <a:avLst/>
          </a:prstGeom>
          <a:noFill/>
        </p:spPr>
        <p:txBody>
          <a:bodyPr wrap="square">
            <a:spAutoFit/>
          </a:bodyPr>
          <a:lstStyle/>
          <a:p>
            <a:pPr algn="just"/>
            <a:r>
              <a:rPr lang="en-US" b="1" dirty="0">
                <a:solidFill>
                  <a:srgbClr val="00B050"/>
                </a:solidFill>
              </a:rPr>
              <a:t>     </a:t>
            </a:r>
            <a:r>
              <a:rPr lang="vi-VN" b="1" dirty="0">
                <a:solidFill>
                  <a:srgbClr val="00B050"/>
                </a:solidFill>
              </a:rPr>
              <a:t>  </a:t>
            </a:r>
            <a:r>
              <a:rPr lang="vi-VN" sz="2000" b="1" dirty="0">
                <a:solidFill>
                  <a:srgbClr val="C00000"/>
                </a:solidFill>
                <a:latin typeface="+mj-lt"/>
              </a:rPr>
              <a:t>Anh quần đen đang nói thì có một tiếng vọng thút thít từ phía dưới gầm tủ của bé tất: “Cháu cũng thế ạ! Cô chủ dùng cháu xong cũng không hề tắm rửa cho cháu, cứ thế quăng thẳng cháu xuống dưới gầm tủ. Cháu đã nằm ở đây gần hai tháng rồi, người cháu bụi bám đầy, bốc mùi rất khó chịu…Híc…Híc….”</a:t>
            </a:r>
          </a:p>
          <a:p>
            <a:pPr algn="just"/>
            <a:r>
              <a:rPr lang="vi-VN" sz="2000" b="1" dirty="0">
                <a:solidFill>
                  <a:srgbClr val="C00000"/>
                </a:solidFill>
                <a:latin typeface="+mj-lt"/>
              </a:rPr>
              <a:t>…….</a:t>
            </a:r>
          </a:p>
        </p:txBody>
      </p:sp>
    </p:spTree>
    <p:extLst>
      <p:ext uri="{BB962C8B-B14F-4D97-AF65-F5344CB8AC3E}">
        <p14:creationId xmlns:p14="http://schemas.microsoft.com/office/powerpoint/2010/main" val="618522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910315" y="2598003"/>
            <a:ext cx="6371369" cy="830997"/>
          </a:xfrm>
          <a:prstGeom prst="rect">
            <a:avLst/>
          </a:prstGeom>
          <a:noFill/>
        </p:spPr>
        <p:txBody>
          <a:bodyPr wrap="square" rtlCol="0">
            <a:spAutoFit/>
          </a:bodyPr>
          <a:lstStyle/>
          <a:p>
            <a:r>
              <a:rPr lang="en-US" sz="4800">
                <a:solidFill>
                  <a:srgbClr val="0070C0"/>
                </a:solidFill>
                <a:latin typeface="Sigmar One" panose="00000500000000000000" pitchFamily="2" charset="0"/>
              </a:rPr>
              <a:t>Khám phá chủ đề</a:t>
            </a:r>
          </a:p>
        </p:txBody>
      </p:sp>
    </p:spTree>
    <p:extLst>
      <p:ext uri="{BB962C8B-B14F-4D97-AF65-F5344CB8AC3E}">
        <p14:creationId xmlns:p14="http://schemas.microsoft.com/office/powerpoint/2010/main" val="2787161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92837" y="1801253"/>
            <a:ext cx="5679170" cy="3951253"/>
          </a:xfrm>
          <a:prstGeom prst="rect">
            <a:avLst/>
          </a:prstGeom>
        </p:spPr>
      </p:pic>
      <p:pic>
        <p:nvPicPr>
          <p:cNvPr id="12" name="Picture 4" descr="Hướng dẫn học online môn ngữ văn hiệu quả giữa mùa dịch covid –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509" y="1576707"/>
            <a:ext cx="5334594" cy="4867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5"/>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8169606" cy="523220"/>
          </a:xfrm>
          <a:prstGeom prst="rect">
            <a:avLst/>
          </a:prstGeom>
          <a:noFill/>
        </p:spPr>
        <p:txBody>
          <a:bodyPr wrap="square" rtlCol="0">
            <a:spAutoFit/>
          </a:bodyPr>
          <a:lstStyle/>
          <a:p>
            <a:r>
              <a:rPr lang="en-US" sz="2800" b="1" dirty="0" err="1">
                <a:solidFill>
                  <a:schemeClr val="accent2"/>
                </a:solidFill>
                <a:latin typeface="Nunito Black" pitchFamily="2" charset="0"/>
              </a:rPr>
              <a:t>Thảo</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luận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về</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đồ</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cũ</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nên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dùng</a:t>
            </a:r>
            <a:r>
              <a:rPr lang="en-US" sz="2800" b="1" dirty="0">
                <a:solidFill>
                  <a:schemeClr val="accent2"/>
                </a:solidFill>
                <a:latin typeface="Nunito Black" pitchFamily="2" charset="0"/>
              </a:rPr>
              <a:t> hay </a:t>
            </a:r>
            <a:r>
              <a:rPr lang="en-US" sz="2800" b="1" dirty="0" err="1">
                <a:solidFill>
                  <a:schemeClr val="accent2"/>
                </a:solidFill>
                <a:latin typeface="Nunito Black" pitchFamily="2" charset="0"/>
              </a:rPr>
              <a:t>bỏ</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đi</a:t>
            </a:r>
            <a:endParaRPr lang="en-US" sz="2800" b="1" dirty="0">
              <a:solidFill>
                <a:schemeClr val="accent2"/>
              </a:solidFill>
              <a:latin typeface="Nunito Black" pitchFamily="2" charset="0"/>
            </a:endParaRPr>
          </a:p>
        </p:txBody>
      </p:sp>
      <p:sp>
        <p:nvSpPr>
          <p:cNvPr id="15" name="TextBox 14">
            <a:extLst>
              <a:ext uri="{FF2B5EF4-FFF2-40B4-BE49-F238E27FC236}">
                <a16:creationId xmlns:a16="http://schemas.microsoft.com/office/drawing/2014/main" id="{0766C05F-E4E0-EDC2-A5EA-B9D1F60B7803}"/>
              </a:ext>
            </a:extLst>
          </p:cNvPr>
          <p:cNvSpPr txBox="1"/>
          <p:nvPr/>
        </p:nvSpPr>
        <p:spPr>
          <a:xfrm>
            <a:off x="519993" y="891308"/>
            <a:ext cx="10595065" cy="954107"/>
          </a:xfrm>
          <a:prstGeom prst="rect">
            <a:avLst/>
          </a:prstGeom>
          <a:noFill/>
        </p:spPr>
        <p:txBody>
          <a:bodyPr wrap="square" rtlCol="0">
            <a:spAutoFit/>
          </a:bodyPr>
          <a:lstStyle/>
          <a:p>
            <a:pPr lvl="0"/>
            <a:r>
              <a:rPr lang="en-US" sz="2800" b="1" dirty="0">
                <a:latin typeface="Nunito" panose="020B0604020202020204" charset="0"/>
              </a:rPr>
              <a:t>- </a:t>
            </a:r>
            <a:r>
              <a:rPr lang="en-US" sz="2800" b="1" dirty="0" err="1">
                <a:latin typeface="Nunito" panose="020B0604020202020204" charset="0"/>
              </a:rPr>
              <a:t>Kể</a:t>
            </a:r>
            <a:r>
              <a:rPr lang="en-US" sz="2800" b="1" dirty="0">
                <a:latin typeface="Nunito" panose="020B0604020202020204" charset="0"/>
              </a:rPr>
              <a:t> </a:t>
            </a:r>
            <a:r>
              <a:rPr lang="en-US" sz="2800" b="1" dirty="0" err="1">
                <a:latin typeface="Nunito" panose="020B0604020202020204" charset="0"/>
              </a:rPr>
              <a:t>các</a:t>
            </a:r>
            <a:r>
              <a:rPr lang="en-US" sz="2800" b="1" dirty="0">
                <a:latin typeface="Nunito" panose="020B0604020202020204" charset="0"/>
              </a:rPr>
              <a:t> </a:t>
            </a:r>
            <a:r>
              <a:rPr lang="en-US" sz="2800" b="1" dirty="0" err="1">
                <a:latin typeface="Nunito" panose="020B0604020202020204" charset="0"/>
              </a:rPr>
              <a:t>lý</a:t>
            </a:r>
            <a:r>
              <a:rPr lang="en-US" sz="2800" b="1" dirty="0">
                <a:latin typeface="Nunito" panose="020B0604020202020204" charset="0"/>
              </a:rPr>
              <a:t> do </a:t>
            </a:r>
            <a:r>
              <a:rPr lang="en-US" sz="2800" b="1" dirty="0" err="1">
                <a:latin typeface="Nunito" panose="020B0604020202020204" charset="0"/>
              </a:rPr>
              <a:t>em</a:t>
            </a:r>
            <a:r>
              <a:rPr lang="en-US" sz="2800" b="1" dirty="0">
                <a:latin typeface="Nunito" panose="020B0604020202020204" charset="0"/>
              </a:rPr>
              <a:t> </a:t>
            </a:r>
            <a:r>
              <a:rPr lang="en-US" sz="2800" b="1" dirty="0" err="1">
                <a:latin typeface="Nunito" panose="020B0604020202020204" charset="0"/>
              </a:rPr>
              <a:t>muốn</a:t>
            </a:r>
            <a:r>
              <a:rPr lang="en-US" sz="2800" b="1" dirty="0">
                <a:latin typeface="Nunito" panose="020B0604020202020204" charset="0"/>
              </a:rPr>
              <a:t> </a:t>
            </a:r>
            <a:r>
              <a:rPr lang="en-US" sz="2800" b="1" dirty="0" err="1">
                <a:latin typeface="Nunito" panose="020B0604020202020204" charset="0"/>
              </a:rPr>
              <a:t>loại</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hoặc</a:t>
            </a:r>
            <a:r>
              <a:rPr lang="en-US" sz="2800" b="1" dirty="0">
                <a:latin typeface="Nunito" panose="020B0604020202020204" charset="0"/>
              </a:rPr>
              <a:t> </a:t>
            </a:r>
            <a:r>
              <a:rPr lang="en-US" sz="2800" b="1" dirty="0" err="1">
                <a:latin typeface="Nunito" panose="020B0604020202020204" charset="0"/>
              </a:rPr>
              <a:t>tiếp</a:t>
            </a:r>
            <a:r>
              <a:rPr lang="en-US" sz="2800" b="1" dirty="0">
                <a:latin typeface="Nunito" panose="020B0604020202020204" charset="0"/>
              </a:rPr>
              <a:t> </a:t>
            </a:r>
            <a:r>
              <a:rPr lang="en-US" sz="2800" b="1" dirty="0" err="1">
                <a:latin typeface="Nunito" panose="020B0604020202020204" charset="0"/>
              </a:rPr>
              <a:t>tục</a:t>
            </a:r>
            <a:r>
              <a:rPr lang="en-US" sz="2800" b="1" dirty="0">
                <a:latin typeface="Nunito" panose="020B0604020202020204" charset="0"/>
              </a:rPr>
              <a:t> </a:t>
            </a:r>
            <a:r>
              <a:rPr lang="en-US" sz="2800" b="1" dirty="0" err="1">
                <a:latin typeface="Nunito" panose="020B0604020202020204" charset="0"/>
              </a:rPr>
              <a:t>sử</a:t>
            </a:r>
            <a:r>
              <a:rPr lang="en-US" sz="2800" b="1" dirty="0">
                <a:latin typeface="Nunito" panose="020B0604020202020204" charset="0"/>
              </a:rPr>
              <a:t> </a:t>
            </a:r>
            <a:r>
              <a:rPr lang="en-US" sz="2800" b="1" dirty="0" err="1">
                <a:latin typeface="Nunito" panose="020B0604020202020204" charset="0"/>
              </a:rPr>
              <a:t>dụng</a:t>
            </a:r>
            <a:r>
              <a:rPr lang="en-US" sz="2800" b="1" dirty="0">
                <a:latin typeface="Nunito" panose="020B0604020202020204" charset="0"/>
              </a:rPr>
              <a:t> </a:t>
            </a:r>
            <a:r>
              <a:rPr lang="en-US" sz="2800" b="1" dirty="0" err="1">
                <a:latin typeface="Nunito" panose="020B0604020202020204" charset="0"/>
              </a:rPr>
              <a:t>một</a:t>
            </a:r>
            <a:r>
              <a:rPr lang="en-US" sz="2800" b="1" dirty="0">
                <a:latin typeface="Nunito" panose="020B0604020202020204" charset="0"/>
              </a:rPr>
              <a:t> </a:t>
            </a:r>
            <a:r>
              <a:rPr lang="en-US" sz="2800" b="1" dirty="0" err="1">
                <a:latin typeface="Nunito" panose="020B0604020202020204" charset="0"/>
              </a:rPr>
              <a:t>số</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9" name="TextBox 18">
            <a:extLst>
              <a:ext uri="{FF2B5EF4-FFF2-40B4-BE49-F238E27FC236}">
                <a16:creationId xmlns:a16="http://schemas.microsoft.com/office/drawing/2014/main" id="{0766C05F-E4E0-EDC2-A5EA-B9D1F60B7803}"/>
              </a:ext>
            </a:extLst>
          </p:cNvPr>
          <p:cNvSpPr txBox="1"/>
          <p:nvPr/>
        </p:nvSpPr>
        <p:spPr>
          <a:xfrm>
            <a:off x="519993" y="1831231"/>
            <a:ext cx="6893681" cy="1384995"/>
          </a:xfrm>
          <a:prstGeom prst="rect">
            <a:avLst/>
          </a:prstGeom>
          <a:noFill/>
        </p:spPr>
        <p:txBody>
          <a:bodyPr wrap="square" rtlCol="0">
            <a:spAutoFit/>
          </a:bodyPr>
          <a:lstStyle/>
          <a:p>
            <a:pPr lvl="0"/>
            <a:r>
              <a:rPr lang="vi-VN" sz="2800" b="1" dirty="0">
                <a:latin typeface="Nunito" panose="020B0604020202020204" charset="0"/>
              </a:rPr>
              <a:t>- Đưa ra cách sửa chữa một số đồ cũ bị hỏng để có thể tiếp tục dùng được: gắn, buộc, dán lại,....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0" name="TextBox 19">
            <a:extLst>
              <a:ext uri="{FF2B5EF4-FFF2-40B4-BE49-F238E27FC236}">
                <a16:creationId xmlns:a16="http://schemas.microsoft.com/office/drawing/2014/main" id="{0766C05F-E4E0-EDC2-A5EA-B9D1F60B7803}"/>
              </a:ext>
            </a:extLst>
          </p:cNvPr>
          <p:cNvSpPr txBox="1"/>
          <p:nvPr/>
        </p:nvSpPr>
        <p:spPr>
          <a:xfrm>
            <a:off x="234747" y="3366912"/>
            <a:ext cx="6447407" cy="954107"/>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Thảo</a:t>
            </a:r>
            <a:r>
              <a:rPr lang="en-US" sz="2800" b="1" dirty="0">
                <a:latin typeface="Nunito" panose="020B0604020202020204" charset="0"/>
              </a:rPr>
              <a:t> </a:t>
            </a:r>
            <a:r>
              <a:rPr lang="en-US" sz="2800" b="1" dirty="0" err="1">
                <a:latin typeface="Nunito" panose="020B0604020202020204" charset="0"/>
              </a:rPr>
              <a:t>luận</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chia </a:t>
            </a:r>
            <a:r>
              <a:rPr lang="en-US" sz="2800" b="1" dirty="0" err="1">
                <a:latin typeface="Nunito" panose="020B0604020202020204" charset="0"/>
              </a:rPr>
              <a:t>tay</a:t>
            </a:r>
            <a:r>
              <a:rPr lang="en-US" sz="2800" b="1" dirty="0">
                <a:latin typeface="Nunito" panose="020B0604020202020204" charset="0"/>
              </a:rPr>
              <a:t> </a:t>
            </a:r>
            <a:r>
              <a:rPr lang="en-US" sz="2800" b="1" dirty="0" err="1">
                <a:latin typeface="Nunito" panose="020B0604020202020204" charset="0"/>
              </a:rPr>
              <a:t>với</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1" name="TextBox 20">
            <a:extLst>
              <a:ext uri="{FF2B5EF4-FFF2-40B4-BE49-F238E27FC236}">
                <a16:creationId xmlns:a16="http://schemas.microsoft.com/office/drawing/2014/main" id="{0766C05F-E4E0-EDC2-A5EA-B9D1F60B7803}"/>
              </a:ext>
            </a:extLst>
          </p:cNvPr>
          <p:cNvSpPr txBox="1"/>
          <p:nvPr/>
        </p:nvSpPr>
        <p:spPr>
          <a:xfrm>
            <a:off x="519993" y="4177235"/>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đi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50166" y="4633119"/>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Cho, </a:t>
            </a:r>
            <a:r>
              <a:rPr lang="en-US" sz="2800" b="1" dirty="0" err="1">
                <a:latin typeface="Nunito" panose="020B0604020202020204" charset="0"/>
              </a:rPr>
              <a:t>tặng</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3" name="TextBox 22">
            <a:extLst>
              <a:ext uri="{FF2B5EF4-FFF2-40B4-BE49-F238E27FC236}">
                <a16:creationId xmlns:a16="http://schemas.microsoft.com/office/drawing/2014/main" id="{0766C05F-E4E0-EDC2-A5EA-B9D1F60B7803}"/>
              </a:ext>
            </a:extLst>
          </p:cNvPr>
          <p:cNvSpPr txBox="1"/>
          <p:nvPr/>
        </p:nvSpPr>
        <p:spPr>
          <a:xfrm>
            <a:off x="450166" y="5079892"/>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a:t>
            </a:r>
            <a:r>
              <a:rPr lang="en-US" sz="2800" b="1" dirty="0" err="1">
                <a:latin typeface="Nunito" panose="020B0604020202020204" charset="0"/>
              </a:rPr>
              <a:t>khác</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3" name="Cloud 12">
            <a:extLst>
              <a:ext uri="{FF2B5EF4-FFF2-40B4-BE49-F238E27FC236}">
                <a16:creationId xmlns:a16="http://schemas.microsoft.com/office/drawing/2014/main" id="{C0755511-67E4-33FC-055D-EE6DCEC743C0}"/>
              </a:ext>
            </a:extLst>
          </p:cNvPr>
          <p:cNvSpPr/>
          <p:nvPr/>
        </p:nvSpPr>
        <p:spPr>
          <a:xfrm>
            <a:off x="7718611" y="3308734"/>
            <a:ext cx="2783541" cy="1585995"/>
          </a:xfrm>
          <a:prstGeom prst="cloud">
            <a:avLst/>
          </a:prstGeom>
          <a:solidFill>
            <a:srgbClr val="FFFFCC"/>
          </a:solid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Nunito" panose="020B0604020202020204" charset="0"/>
              </a:rPr>
              <a:t>Em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hãy</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tham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gia</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thảo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luận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với</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các</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bạn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theo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gợi</a:t>
            </a:r>
            <a:r>
              <a:rPr lang="en-US" b="1" dirty="0">
                <a:solidFill>
                  <a:srgbClr val="FF0000"/>
                </a:solidFill>
                <a:latin typeface="Nunito" panose="020B0604020202020204" charset="0"/>
              </a:rPr>
              <a:t> ý </a:t>
            </a:r>
            <a:r>
              <a:rPr lang="en-US" b="1" dirty="0" err="1">
                <a:solidFill>
                  <a:srgbClr val="FF0000"/>
                </a:solidFill>
                <a:latin typeface="Nunito" panose="020B0604020202020204" charset="0"/>
              </a:rPr>
              <a:t>trên</a:t>
            </a:r>
            <a:r>
              <a:rPr lang="en-US" b="1" dirty="0">
                <a:solidFill>
                  <a:srgbClr val="FF0000"/>
                </a:solidFill>
                <a:latin typeface="Nunito" panose="020B0604020202020204" charset="0"/>
              </a:rPr>
              <a:t>.</a:t>
            </a:r>
            <a:endParaRPr lang="en-US" sz="2800" b="1" dirty="0">
              <a:solidFill>
                <a:srgbClr val="FF0000"/>
              </a:solidFill>
              <a:latin typeface="Nunito" panose="020B0604020202020204" charset="0"/>
            </a:endParaRPr>
          </a:p>
        </p:txBody>
      </p:sp>
    </p:spTree>
    <p:extLst>
      <p:ext uri="{BB962C8B-B14F-4D97-AF65-F5344CB8AC3E}">
        <p14:creationId xmlns:p14="http://schemas.microsoft.com/office/powerpoint/2010/main" val="4027388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4"/>
            <a:ext cx="8904456" cy="523220"/>
          </a:xfrm>
          <a:prstGeom prst="rect">
            <a:avLst/>
          </a:prstGeom>
          <a:noFill/>
        </p:spPr>
        <p:txBody>
          <a:bodyPr wrap="square" rtlCol="0">
            <a:spAutoFit/>
          </a:bodyPr>
          <a:lstStyle/>
          <a:p>
            <a:r>
              <a:rPr lang="en-US" sz="2800" b="1" dirty="0" err="1">
                <a:solidFill>
                  <a:srgbClr val="FF0000"/>
                </a:solidFill>
                <a:latin typeface="Nunito Black" pitchFamily="2" charset="0"/>
              </a:rPr>
              <a:t>Những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lí</a:t>
            </a:r>
            <a:r>
              <a:rPr lang="en-US" sz="2800" b="1" dirty="0">
                <a:solidFill>
                  <a:srgbClr val="FF0000"/>
                </a:solidFill>
                <a:latin typeface="Nunito Black" pitchFamily="2" charset="0"/>
              </a:rPr>
              <a:t> do </a:t>
            </a:r>
            <a:r>
              <a:rPr lang="en-US" sz="2800" b="1" dirty="0" err="1">
                <a:solidFill>
                  <a:srgbClr val="FF0000"/>
                </a:solidFill>
                <a:latin typeface="Nunito Black" pitchFamily="2" charset="0"/>
              </a:rPr>
              <a:t>em</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muốn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loại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bỏ</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của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em</a:t>
            </a:r>
            <a:endParaRPr lang="en-US" sz="2800" b="1" dirty="0">
              <a:solidFill>
                <a:srgbClr val="FF0000"/>
              </a:solidFill>
              <a:latin typeface="Nunito Black" pitchFamily="2" charset="0"/>
            </a:endParaRPr>
          </a:p>
        </p:txBody>
      </p:sp>
      <p:pic>
        <p:nvPicPr>
          <p:cNvPr id="1026" name="Picture 2" descr="Hình ảnh Bị Hỏng Xe PNG , Xe Clipart, Xe Hơi, Vectơ PNG và Vector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948" y="2878360"/>
            <a:ext cx="3005636" cy="3005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ẤU BÔNG THANH LÝ (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3185" y="3409406"/>
            <a:ext cx="3131639" cy="2359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ình ảnh Cô Bé Dễ Thương Bằng Tay ôm Gấu Nhồi Bông Và Các Yếu Tố PNG , Yếu  Tố Gốc, Dễ Thương, Khăn Quàng Cổ PNG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462" y="3409406"/>
            <a:ext cx="2372463" cy="2372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Những món đồ chơi cũ vứt đi đột nhiên trở nên có giá trị trên eBay | Chuyện  lạ | Vietnam+ (VietnamPl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584" y="3395964"/>
            <a:ext cx="2369239" cy="2178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05773B-E423-4BE6-F249-F36479C8F1F6}"/>
              </a:ext>
            </a:extLst>
          </p:cNvPr>
          <p:cNvSpPr txBox="1"/>
          <p:nvPr/>
        </p:nvSpPr>
        <p:spPr>
          <a:xfrm>
            <a:off x="852498" y="2051690"/>
            <a:ext cx="1829336" cy="510778"/>
          </a:xfrm>
          <a:prstGeom prst="round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dirty="0" err="1">
                <a:solidFill>
                  <a:srgbClr val="0070C0"/>
                </a:solidFill>
                <a:latin typeface="Nunito Black" pitchFamily="2" charset="0"/>
              </a:rPr>
              <a:t>Đã</a:t>
            </a:r>
            <a:r>
              <a:rPr lang="en-US" sz="2400" dirty="0">
                <a:solidFill>
                  <a:srgbClr val="0070C0"/>
                </a:solidFill>
                <a:latin typeface="Nunito Black" pitchFamily="2" charset="0"/>
              </a:rPr>
              <a:t> </a:t>
            </a:r>
            <a:r>
              <a:rPr lang="en-US" sz="2400" dirty="0" err="1">
                <a:solidFill>
                  <a:srgbClr val="0070C0"/>
                </a:solidFill>
                <a:latin typeface="Nunito Black" pitchFamily="2" charset="0"/>
              </a:rPr>
              <a:t>hỏng</a:t>
            </a:r>
            <a:endParaRPr lang="en-US" sz="2400" dirty="0">
              <a:solidFill>
                <a:srgbClr val="0070C0"/>
              </a:solidFill>
              <a:latin typeface="Nunito Black" pitchFamily="2" charset="0"/>
            </a:endParaRPr>
          </a:p>
        </p:txBody>
      </p:sp>
      <p:sp>
        <p:nvSpPr>
          <p:cNvPr id="25" name="TextBox 24">
            <a:extLst>
              <a:ext uri="{FF2B5EF4-FFF2-40B4-BE49-F238E27FC236}">
                <a16:creationId xmlns:a16="http://schemas.microsoft.com/office/drawing/2014/main" id="{3351529C-3E03-5DB2-58A8-DA37EBD47ACF}"/>
              </a:ext>
            </a:extLst>
          </p:cNvPr>
          <p:cNvSpPr txBox="1"/>
          <p:nvPr/>
        </p:nvSpPr>
        <p:spPr>
          <a:xfrm>
            <a:off x="3090989" y="1891581"/>
            <a:ext cx="2508428" cy="830997"/>
          </a:xfrm>
          <a:prstGeom prst="rect">
            <a:avLst/>
          </a:prstGeom>
          <a:noFill/>
        </p:spPr>
        <p:txBody>
          <a:bodyPr wrap="square">
            <a:spAutoFit/>
          </a:bodyPr>
          <a:lstStyle/>
          <a:p>
            <a:pPr algn="ctr"/>
            <a:r>
              <a:rPr lang="en-US" sz="2400">
                <a:solidFill>
                  <a:srgbClr val="0070C0"/>
                </a:solidFill>
                <a:latin typeface="Nunito Black" panose="020B0604020202020204" charset="0"/>
              </a:rPr>
              <a:t>Không còn hợp thời trang</a:t>
            </a:r>
            <a:endParaRPr lang="en-US" sz="2400">
              <a:solidFill>
                <a:srgbClr val="0070C0"/>
              </a:solidFill>
            </a:endParaRPr>
          </a:p>
        </p:txBody>
      </p:sp>
      <p:sp>
        <p:nvSpPr>
          <p:cNvPr id="35" name="TextBox 34">
            <a:extLst>
              <a:ext uri="{FF2B5EF4-FFF2-40B4-BE49-F238E27FC236}">
                <a16:creationId xmlns:a16="http://schemas.microsoft.com/office/drawing/2014/main" id="{E4B7EFDF-3518-8759-1DA3-430C054A31AC}"/>
              </a:ext>
            </a:extLst>
          </p:cNvPr>
          <p:cNvSpPr txBox="1"/>
          <p:nvPr/>
        </p:nvSpPr>
        <p:spPr>
          <a:xfrm>
            <a:off x="6019462" y="1734040"/>
            <a:ext cx="2508428" cy="1328023"/>
          </a:xfrm>
          <a:prstGeom prst="roundRect">
            <a:avLst/>
          </a:prstGeom>
          <a:noFill/>
          <a:ln>
            <a:noFill/>
          </a:ln>
          <a:effectLst/>
        </p:spPr>
        <p:style>
          <a:lnRef idx="0">
            <a:scrgbClr r="0" g="0" b="0"/>
          </a:lnRef>
          <a:fillRef idx="0">
            <a:scrgbClr r="0" g="0" b="0"/>
          </a:fillRef>
          <a:effectRef idx="0">
            <a:scrgbClr r="0" g="0" b="0"/>
          </a:effectRef>
          <a:fontRef idx="minor">
            <a:schemeClr val="accent2"/>
          </a:fontRef>
        </p:style>
        <p:txBody>
          <a:bodyPr wrap="square">
            <a:spAutoFit/>
          </a:bodyPr>
          <a:lstStyle/>
          <a:p>
            <a:pPr algn="ct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cần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thiết</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phải</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sử</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dụng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nữa</a:t>
            </a:r>
            <a:r>
              <a:rPr lang="en-US" sz="2400" dirty="0">
                <a:solidFill>
                  <a:srgbClr val="0070C0"/>
                </a:solidFill>
                <a:latin typeface="Nunito Black" panose="020B0604020202020204" charset="0"/>
              </a:rPr>
              <a:t>.</a:t>
            </a:r>
          </a:p>
        </p:txBody>
      </p:sp>
      <p:sp>
        <p:nvSpPr>
          <p:cNvPr id="36" name="TextBox 35">
            <a:extLst>
              <a:ext uri="{FF2B5EF4-FFF2-40B4-BE49-F238E27FC236}">
                <a16:creationId xmlns:a16="http://schemas.microsoft.com/office/drawing/2014/main" id="{B35DEF4D-2FC0-699A-A48C-41C6FF3D8C84}"/>
              </a:ext>
            </a:extLst>
          </p:cNvPr>
          <p:cNvSpPr txBox="1"/>
          <p:nvPr/>
        </p:nvSpPr>
        <p:spPr>
          <a:xfrm>
            <a:off x="9215918" y="1726171"/>
            <a:ext cx="2306171" cy="1328023"/>
          </a:xfrm>
          <a:prstGeom prst="roundRect">
            <a:avLst/>
          </a:prstGeom>
          <a:noFill/>
          <a:ln>
            <a:noFill/>
          </a:ln>
          <a:effectLst/>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en-US" sz="2400" dirty="0" err="1">
                <a:solidFill>
                  <a:srgbClr val="0070C0"/>
                </a:solidFill>
                <a:latin typeface="Nunito Black" panose="020B0604020202020204" charset="0"/>
              </a:rPr>
              <a:t>Nhà</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còn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chỗ</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để</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chứa</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đồ</a:t>
            </a:r>
            <a:r>
              <a:rPr lang="en-US" sz="2400" dirty="0">
                <a:solidFill>
                  <a:srgbClr val="0070C0"/>
                </a:solidFill>
                <a:latin typeface="Nunito Black" panose="020B0604020202020204" charset="0"/>
              </a:rPr>
              <a:t>.</a:t>
            </a:r>
          </a:p>
        </p:txBody>
      </p:sp>
    </p:spTree>
    <p:extLst>
      <p:ext uri="{BB962C8B-B14F-4D97-AF65-F5344CB8AC3E}">
        <p14:creationId xmlns:p14="http://schemas.microsoft.com/office/powerpoint/2010/main" val="2382424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barn(inVertical)">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barn(inVertical)">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4" name="TextBox 13">
            <a:extLst>
              <a:ext uri="{FF2B5EF4-FFF2-40B4-BE49-F238E27FC236}">
                <a16:creationId xmlns:a16="http://schemas.microsoft.com/office/drawing/2014/main" id="{005CA341-448B-4B19-BE21-80BCB9E14F50}"/>
              </a:ext>
            </a:extLst>
          </p:cNvPr>
          <p:cNvSpPr txBox="1"/>
          <p:nvPr/>
        </p:nvSpPr>
        <p:spPr>
          <a:xfrm>
            <a:off x="1055076" y="195505"/>
            <a:ext cx="9643404"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do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muốn</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tiếp</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tục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đồ</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cũ</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246D4B56-1D53-6E31-215E-D9257F48F4A4}"/>
              </a:ext>
            </a:extLst>
          </p:cNvPr>
          <p:cNvSpPr/>
          <p:nvPr/>
        </p:nvSpPr>
        <p:spPr>
          <a:xfrm>
            <a:off x="450166" y="1291038"/>
            <a:ext cx="3179299" cy="151867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2800" dirty="0">
              <a:solidFill>
                <a:srgbClr val="002060"/>
              </a:solidFill>
              <a:latin typeface="Nunito Black" panose="020B0604020202020204" charset="0"/>
            </a:endParaRPr>
          </a:p>
          <a:p>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r>
              <a:rPr lang="en-US" sz="2800" dirty="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985E27D8-23C4-582F-A915-1C875EB15499}"/>
              </a:ext>
            </a:extLst>
          </p:cNvPr>
          <p:cNvSpPr/>
          <p:nvPr/>
        </p:nvSpPr>
        <p:spPr>
          <a:xfrm>
            <a:off x="3978755" y="1234859"/>
            <a:ext cx="3179299" cy="15186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Times New Roman" panose="02020603050405020304" pitchFamily="18" charset="0"/>
                <a:cs typeface="Times New Roman" panose="02020603050405020304" pitchFamily="18" charset="0"/>
              </a:rPr>
              <a:t>Chưa có tiền để mua đồ mới.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2225EECC-A6D3-B2E7-9C6F-97E237E986CB}"/>
              </a:ext>
            </a:extLst>
          </p:cNvPr>
          <p:cNvSpPr/>
          <p:nvPr/>
        </p:nvSpPr>
        <p:spPr>
          <a:xfrm>
            <a:off x="7607512" y="1577318"/>
            <a:ext cx="3995458" cy="8337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mj-lt"/>
                <a:ea typeface="Microsoft YaHei UI" panose="020B0503020204020204" pitchFamily="34" charset="-122"/>
              </a:rPr>
              <a:t>Đồ vật chưa hỏng</a:t>
            </a:r>
            <a:endParaRPr lang="en-US" sz="2800" dirty="0">
              <a:solidFill>
                <a:srgbClr val="002060"/>
              </a:solidFill>
              <a:latin typeface="+mj-lt"/>
              <a:ea typeface="Microsoft YaHei UI" panose="020B0503020204020204" pitchFamily="34" charset="-122"/>
            </a:endParaRPr>
          </a:p>
        </p:txBody>
      </p:sp>
      <p:pic>
        <p:nvPicPr>
          <p:cNvPr id="24" name="Picture 2" descr="5 ý tưởng sáng tạo cùng những đồ vật cũ, giúp bạn trang trí nhà cửa, sân  vườn đẹp đến bất ngờ."/>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1" b="89941" l="0" r="100000"/>
                    </a14:imgEffect>
                  </a14:imgLayer>
                </a14:imgProps>
              </a:ext>
              <a:ext uri="{28A0092B-C50C-407E-A947-70E740481C1C}">
                <a14:useLocalDpi xmlns:a14="http://schemas.microsoft.com/office/drawing/2010/main" val="0"/>
              </a:ext>
            </a:extLst>
          </a:blip>
          <a:srcRect/>
          <a:stretch>
            <a:fillRect/>
          </a:stretch>
        </p:blipFill>
        <p:spPr bwMode="auto">
          <a:xfrm>
            <a:off x="1080059" y="2823955"/>
            <a:ext cx="2155545" cy="32294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6 mẹo đơn giản giúp bạn tiết kiệm tiền tốt nhất - áo phông đồng phục lớp"/>
          <p:cNvPicPr>
            <a:picLocks noChangeAspect="1" noChangeArrowheads="1"/>
          </p:cNvPicPr>
          <p:nvPr/>
        </p:nvPicPr>
        <p:blipFill rotWithShape="1">
          <a:blip r:embed="rId6">
            <a:extLst>
              <a:ext uri="{28A0092B-C50C-407E-A947-70E740481C1C}">
                <a14:useLocalDpi xmlns:a14="http://schemas.microsoft.com/office/drawing/2010/main" val="0"/>
              </a:ext>
            </a:extLst>
          </a:blip>
          <a:srcRect t="1" b="4632"/>
          <a:stretch/>
        </p:blipFill>
        <p:spPr bwMode="auto">
          <a:xfrm>
            <a:off x="4210994" y="3269671"/>
            <a:ext cx="3227705" cy="2151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Đồ Chơi Gỗ S-Kids, Shop Đồ Chơi Trẻ Em Thông Minh, An Toàn"/>
          <p:cNvPicPr>
            <a:picLocks noChangeAspect="1" noChangeArrowheads="1"/>
          </p:cNvPicPr>
          <p:nvPr/>
        </p:nvPicPr>
        <p:blipFill rotWithShape="1">
          <a:blip r:embed="rId7">
            <a:extLst>
              <a:ext uri="{28A0092B-C50C-407E-A947-70E740481C1C}">
                <a14:useLocalDpi xmlns:a14="http://schemas.microsoft.com/office/drawing/2010/main" val="0"/>
              </a:ext>
            </a:extLst>
          </a:blip>
          <a:srcRect t="13817"/>
          <a:stretch/>
        </p:blipFill>
        <p:spPr bwMode="auto">
          <a:xfrm>
            <a:off x="8414090" y="3450679"/>
            <a:ext cx="3020067" cy="260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55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TotalTime>
  <Words>748</Words>
  <Application>Microsoft Office PowerPoint</Application>
  <PresentationFormat>Widescreen</PresentationFormat>
  <Paragraphs>60</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Calibri</vt:lpstr>
      <vt:lpstr>Arial</vt:lpstr>
      <vt:lpstr>Sigmar One</vt:lpstr>
      <vt:lpstr>Times New Roman</vt:lpstr>
      <vt:lpstr>UTM Avo</vt:lpstr>
      <vt:lpstr>Calibri Light</vt:lpstr>
      <vt:lpstr>Nunito Black</vt:lpstr>
      <vt:lpstr>Great Vibes</vt:lpstr>
      <vt:lpstr>Microsoft YaHei</vt:lpstr>
      <vt:lpstr>Nunito</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 2022 Toán</dc:title>
  <dc:creator>Admin</dc:creator>
  <cp:lastModifiedBy>Administrator</cp:lastModifiedBy>
  <cp:revision>44</cp:revision>
  <dcterms:created xsi:type="dcterms:W3CDTF">2022-03-29T00:44:11Z</dcterms:created>
  <dcterms:modified xsi:type="dcterms:W3CDTF">2025-04-10T13:38:50Z</dcterms:modified>
</cp:coreProperties>
</file>