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00FF"/>
    <a:srgbClr val="0066FF"/>
    <a:srgbClr val="FF6600"/>
    <a:srgbClr val="00FF00"/>
    <a:srgbClr val="C6E2EC"/>
    <a:srgbClr val="FF9966"/>
    <a:srgbClr val="FFCCCC"/>
    <a:srgbClr val="FFCCFF"/>
    <a:srgbClr val="DD69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186" autoAdjust="0"/>
    <p:restoredTop sz="96642" autoAdjust="0"/>
  </p:normalViewPr>
  <p:slideViewPr>
    <p:cSldViewPr>
      <p:cViewPr varScale="1">
        <p:scale>
          <a:sx n="82" d="100"/>
          <a:sy n="82" d="100"/>
        </p:scale>
        <p:origin x="181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6C79FB-F9ED-4500-BDD6-CC193CB133B9}" type="datetimeFigureOut">
              <a:rPr lang="vi-VN" smtClean="0"/>
              <a:t>13/04/2025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97A356-6D89-4A05-AAEA-889F437B77F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82655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97A356-6D89-4A05-AAEA-889F437B77F5}" type="slidenum">
              <a:rPr lang="vi-VN" smtClean="0"/>
              <a:t>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93179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97A356-6D89-4A05-AAEA-889F437B77F5}" type="slidenum">
              <a:rPr lang="vi-VN" smtClean="0"/>
              <a:t>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93179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29150" y="2114550"/>
            <a:ext cx="405765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dirty="0">
                <a:solidFill>
                  <a:schemeClr val="accent6">
                    <a:lumMod val="75000"/>
                  </a:schemeClr>
                </a:solidFill>
                <a:latin typeface="Bahnschrift Condensed" panose="020B0502040204020203" pitchFamily="34" charset="0"/>
              </a:rPr>
              <a:t>TRƯỜNG TIỂU HỌC AN HỒNG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3928824" y="2838061"/>
            <a:ext cx="5257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15: </a:t>
            </a:r>
            <a:r>
              <a:rPr lang="en-US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Nguyễn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Quỳnh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Trang</a:t>
            </a:r>
          </a:p>
        </p:txBody>
      </p:sp>
      <p:pic>
        <p:nvPicPr>
          <p:cNvPr id="3" name="Picture 2" descr="Toán 1 Tập 1 Kết nối tri thức – Sách PD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7870"/>
            <a:ext cx="4191000" cy="5882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919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4800" dirty="0" err="1">
                  <a:solidFill>
                    <a:schemeClr val="tx1"/>
                  </a:solidFill>
                  <a:latin typeface=".VnAvant" pitchFamily="34" charset="0"/>
                </a:rPr>
                <a:t>Bµi</a:t>
              </a:r>
              <a:r>
                <a:rPr lang="en-US" sz="4800" dirty="0">
                  <a:solidFill>
                    <a:schemeClr val="tx1"/>
                  </a:solidFill>
                  <a:latin typeface=".VnAvant" pitchFamily="34" charset="0"/>
                </a:rPr>
                <a:t> 15</a:t>
              </a:r>
            </a:p>
            <a:p>
              <a:pPr algn="ctr"/>
              <a:r>
                <a:rPr lang="en-US" sz="5000" b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VỊ TRÍ, ĐỊNH HƯỚNG</a:t>
              </a:r>
            </a:p>
            <a:p>
              <a:pPr algn="ctr"/>
              <a:r>
                <a:rPr lang="en-US" sz="5000" b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TRONG KHÔNG GIAN</a:t>
              </a:r>
              <a:endParaRPr lang="vi-VN" sz="5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752600"/>
          </a:xfrm>
        </p:spPr>
        <p:txBody>
          <a:bodyPr>
            <a:noAutofit/>
          </a:bodyPr>
          <a:lstStyle/>
          <a:p>
            <a:r>
              <a:rPr lang="en-US" sz="13800" dirty="0">
                <a:solidFill>
                  <a:srgbClr val="FF9933"/>
                </a:solidFill>
                <a:latin typeface="HP-087" pitchFamily="34" charset="0"/>
              </a:rPr>
              <a:t>TIẾT 2</a:t>
            </a:r>
            <a:endParaRPr lang="vi-VN" sz="13800" dirty="0">
              <a:solidFill>
                <a:srgbClr val="FF99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067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83" t="31458" r="57130" b="51667"/>
          <a:stretch/>
        </p:blipFill>
        <p:spPr bwMode="auto">
          <a:xfrm>
            <a:off x="-2" y="0"/>
            <a:ext cx="4343401" cy="1891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431114" y="1981200"/>
            <a:ext cx="8484286" cy="4648200"/>
          </a:xfrm>
          <a:prstGeom prst="roundRect">
            <a:avLst/>
          </a:prstGeom>
          <a:noFill/>
          <a:ln w="3810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124200" y="1524000"/>
            <a:ext cx="3048000" cy="7620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35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Trái</a:t>
            </a:r>
            <a:r>
              <a:rPr lang="en-US" sz="35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35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Phải</a:t>
            </a:r>
            <a:endParaRPr lang="vi-VN" sz="35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92845" y="2495550"/>
            <a:ext cx="3157706" cy="2152650"/>
            <a:chOff x="592845" y="2724150"/>
            <a:chExt cx="3157706" cy="2152650"/>
          </a:xfrm>
        </p:grpSpPr>
        <p:pic>
          <p:nvPicPr>
            <p:cNvPr id="2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2845" y="2724150"/>
              <a:ext cx="3157706" cy="19240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" name="Title 1"/>
            <p:cNvSpPr txBox="1">
              <a:spLocks/>
            </p:cNvSpPr>
            <p:nvPr/>
          </p:nvSpPr>
          <p:spPr>
            <a:xfrm>
              <a:off x="976952" y="4495800"/>
              <a:ext cx="2756848" cy="381000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2200" b="1" dirty="0" err="1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Thỏ</a:t>
              </a:r>
              <a:r>
                <a:rPr lang="en-US" sz="2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	         </a:t>
              </a:r>
              <a:r>
                <a:rPr lang="en-US" sz="2200" b="1" dirty="0" err="1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Rùa</a:t>
              </a:r>
              <a:endParaRPr lang="vi-VN" sz="2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Title 1"/>
          <p:cNvSpPr txBox="1">
            <a:spLocks/>
          </p:cNvSpPr>
          <p:nvPr/>
        </p:nvSpPr>
        <p:spPr>
          <a:xfrm>
            <a:off x="592845" y="4839269"/>
            <a:ext cx="3048000" cy="57093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Bên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bạn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Rùa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4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587992" y="5323765"/>
            <a:ext cx="3048000" cy="57093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Bên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trái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bạn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Thỏ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4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5365276" y="2495550"/>
            <a:ext cx="3092924" cy="2152650"/>
            <a:chOff x="5365276" y="2724150"/>
            <a:chExt cx="3092924" cy="215265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86400" y="2724150"/>
              <a:ext cx="2514600" cy="19240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5" name="Title 1"/>
            <p:cNvSpPr txBox="1">
              <a:spLocks/>
            </p:cNvSpPr>
            <p:nvPr/>
          </p:nvSpPr>
          <p:spPr>
            <a:xfrm>
              <a:off x="5365276" y="4495800"/>
              <a:ext cx="3092924" cy="381000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2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Mai    Nam   </a:t>
              </a:r>
              <a:r>
                <a:rPr lang="en-US" sz="2200" b="1" dirty="0" err="1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Rô-bốt</a:t>
              </a:r>
              <a:endParaRPr lang="vi-VN" sz="2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7" name="Title 1"/>
          <p:cNvSpPr txBox="1">
            <a:spLocks/>
          </p:cNvSpPr>
          <p:nvPr/>
        </p:nvSpPr>
        <p:spPr>
          <a:xfrm>
            <a:off x="5334000" y="4839269"/>
            <a:ext cx="3048000" cy="57093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2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trái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sang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vi-VN" sz="22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486400" y="2362200"/>
            <a:ext cx="15240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1"/>
          <p:cNvSpPr txBox="1">
            <a:spLocks/>
          </p:cNvSpPr>
          <p:nvPr/>
        </p:nvSpPr>
        <p:spPr>
          <a:xfrm>
            <a:off x="5562600" y="5181600"/>
            <a:ext cx="2667000" cy="122943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en-US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nhất</a:t>
            </a:r>
            <a:r>
              <a:rPr lang="en-US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Mai</a:t>
            </a:r>
          </a:p>
          <a:p>
            <a:pPr algn="l"/>
            <a:r>
              <a:rPr lang="en-US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en-US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Nam</a:t>
            </a:r>
          </a:p>
          <a:p>
            <a:pPr algn="l"/>
            <a:r>
              <a:rPr lang="en-US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en-US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ba</a:t>
            </a:r>
            <a:r>
              <a:rPr lang="en-US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Rô-bốt</a:t>
            </a:r>
            <a:endParaRPr lang="vi-V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572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7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0610"/>
            <a:ext cx="4328834" cy="1728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403715" y="1752600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/>
              <a:t>1</a:t>
            </a:r>
            <a:endParaRPr lang="vi-VN" sz="5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496704" y="1905000"/>
            <a:ext cx="701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 err="1">
                <a:latin typeface="Arial" pitchFamily="34" charset="0"/>
                <a:cs typeface="Arial" pitchFamily="34" charset="0"/>
              </a:rPr>
              <a:t>Bên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phải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khối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bên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trái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khối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?</a:t>
            </a:r>
            <a:endParaRPr lang="vi-VN" sz="2600" b="1" dirty="0"/>
          </a:p>
        </p:txBody>
      </p:sp>
      <p:sp>
        <p:nvSpPr>
          <p:cNvPr id="8" name="Cube 7"/>
          <p:cNvSpPr/>
          <p:nvPr/>
        </p:nvSpPr>
        <p:spPr>
          <a:xfrm>
            <a:off x="1524000" y="3048000"/>
            <a:ext cx="1590531" cy="1590531"/>
          </a:xfrm>
          <a:prstGeom prst="cube">
            <a:avLst/>
          </a:prstGeom>
          <a:solidFill>
            <a:srgbClr val="FF0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" name="Cube 8"/>
          <p:cNvSpPr/>
          <p:nvPr/>
        </p:nvSpPr>
        <p:spPr>
          <a:xfrm>
            <a:off x="4594680" y="3200400"/>
            <a:ext cx="2949120" cy="1438130"/>
          </a:xfrm>
          <a:prstGeom prst="cube">
            <a:avLst/>
          </a:prstGeom>
          <a:solidFill>
            <a:srgbClr val="00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0" name="TextBox 9"/>
          <p:cNvSpPr txBox="1"/>
          <p:nvPr/>
        </p:nvSpPr>
        <p:spPr>
          <a:xfrm>
            <a:off x="1951629" y="4953000"/>
            <a:ext cx="5134971" cy="618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Bên</a:t>
            </a:r>
            <a:r>
              <a:rPr lang="en-US" sz="2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khối</a:t>
            </a:r>
            <a:r>
              <a:rPr lang="en-US" sz="26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hộp</a:t>
            </a:r>
            <a:r>
              <a:rPr lang="en-US" sz="26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6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nhật</a:t>
            </a:r>
            <a:r>
              <a:rPr lang="en-US" sz="26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53904" y="5553826"/>
            <a:ext cx="5134971" cy="618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Bên</a:t>
            </a:r>
            <a:r>
              <a:rPr lang="en-US" sz="2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trái</a:t>
            </a:r>
            <a:r>
              <a:rPr lang="en-US" sz="2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khối</a:t>
            </a:r>
            <a:r>
              <a:rPr lang="en-US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lập</a:t>
            </a:r>
            <a:r>
              <a:rPr lang="en-US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phương</a:t>
            </a:r>
            <a:r>
              <a:rPr lang="en-US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1682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 animBg="1"/>
      <p:bldP spid="9" grpId="0" animBg="1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403715" y="914400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/>
              <a:t>2</a:t>
            </a:r>
            <a:endParaRPr lang="vi-VN" sz="5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1974503"/>
            <a:ext cx="8458200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Từ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trái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sang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phải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tam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giác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ở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vị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trí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thứ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mấy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sz="2600" b="1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Từ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phải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qua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trái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thứ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ba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gì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sz="2600" b="1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    ở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giữa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tam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giác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?</a:t>
            </a:r>
            <a:endParaRPr lang="vi-VN" sz="2600" b="1" dirty="0"/>
          </a:p>
        </p:txBody>
      </p:sp>
      <p:sp>
        <p:nvSpPr>
          <p:cNvPr id="2" name="Oval 1"/>
          <p:cNvSpPr/>
          <p:nvPr/>
        </p:nvSpPr>
        <p:spPr>
          <a:xfrm>
            <a:off x="1066800" y="4343400"/>
            <a:ext cx="1524000" cy="1524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" name="Rectangle 2"/>
          <p:cNvSpPr/>
          <p:nvPr/>
        </p:nvSpPr>
        <p:spPr>
          <a:xfrm>
            <a:off x="3657600" y="4343400"/>
            <a:ext cx="1524000" cy="1524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Isosceles Triangle 5"/>
          <p:cNvSpPr/>
          <p:nvPr/>
        </p:nvSpPr>
        <p:spPr>
          <a:xfrm>
            <a:off x="6019800" y="4343400"/>
            <a:ext cx="2438400" cy="1524000"/>
          </a:xfrm>
          <a:prstGeom prst="triangle">
            <a:avLst>
              <a:gd name="adj" fmla="val 71828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TextBox 7"/>
          <p:cNvSpPr txBox="1"/>
          <p:nvPr/>
        </p:nvSpPr>
        <p:spPr>
          <a:xfrm>
            <a:off x="6947848" y="2098344"/>
            <a:ext cx="1738952" cy="49244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en-US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ba</a:t>
            </a:r>
            <a:endParaRPr lang="vi-VN" sz="2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01352" y="2680648"/>
            <a:ext cx="1628972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tròn</a:t>
            </a:r>
            <a:endParaRPr lang="vi-VN" sz="2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4704" y="3290248"/>
            <a:ext cx="2018501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vuông</a:t>
            </a:r>
            <a:endParaRPr lang="vi-VN" sz="2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440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2" grpId="0" animBg="1"/>
      <p:bldP spid="3" grpId="0" animBg="1"/>
      <p:bldP spid="6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06" y="175589"/>
            <a:ext cx="3544293" cy="1575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420208" y="17526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/>
              <a:t>1</a:t>
            </a:r>
            <a:endParaRPr lang="vi-VN" sz="5400" b="1" dirty="0"/>
          </a:p>
        </p:txBody>
      </p:sp>
      <p:sp>
        <p:nvSpPr>
          <p:cNvPr id="8" name="Isosceles Triangle 7"/>
          <p:cNvSpPr/>
          <p:nvPr/>
        </p:nvSpPr>
        <p:spPr>
          <a:xfrm>
            <a:off x="914400" y="2590800"/>
            <a:ext cx="1676400" cy="1447800"/>
          </a:xfrm>
          <a:prstGeom prst="triangle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" name="Rectangle 8"/>
          <p:cNvSpPr/>
          <p:nvPr/>
        </p:nvSpPr>
        <p:spPr>
          <a:xfrm>
            <a:off x="3048000" y="2590800"/>
            <a:ext cx="1447800" cy="14478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0" name="Oval 9"/>
          <p:cNvSpPr/>
          <p:nvPr/>
        </p:nvSpPr>
        <p:spPr>
          <a:xfrm>
            <a:off x="4953000" y="2590800"/>
            <a:ext cx="1447800" cy="1447800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Rectangle 10"/>
          <p:cNvSpPr/>
          <p:nvPr/>
        </p:nvSpPr>
        <p:spPr>
          <a:xfrm>
            <a:off x="6629400" y="2807148"/>
            <a:ext cx="2133600" cy="1143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2" name="TextBox 11"/>
          <p:cNvSpPr txBox="1"/>
          <p:nvPr/>
        </p:nvSpPr>
        <p:spPr>
          <a:xfrm>
            <a:off x="472524" y="4639426"/>
            <a:ext cx="8458200" cy="618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>
                <a:latin typeface="Arial" pitchFamily="34" charset="0"/>
                <a:cs typeface="Arial" pitchFamily="34" charset="0"/>
              </a:rPr>
              <a:t>a)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Nêu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tên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theo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thứ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tự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từ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trái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sang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phải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4138" y="5315736"/>
            <a:ext cx="84582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>
                <a:latin typeface="Arial" pitchFamily="34" charset="0"/>
                <a:cs typeface="Arial" pitchFamily="34" charset="0"/>
              </a:rPr>
              <a:t>b)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  ở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giữa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tam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giác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?</a:t>
            </a:r>
            <a:endParaRPr lang="vi-VN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69611" y="4146983"/>
            <a:ext cx="21659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tam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giác</a:t>
            </a:r>
            <a:endParaRPr lang="vi-VN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99083" y="4145047"/>
            <a:ext cx="18389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vuông</a:t>
            </a:r>
            <a:endParaRPr lang="vi-VN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34546" y="4142096"/>
            <a:ext cx="1515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tròn</a:t>
            </a:r>
            <a:endParaRPr lang="vi-VN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605896" y="4128448"/>
            <a:ext cx="22333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nhật</a:t>
            </a:r>
            <a:endParaRPr lang="vi-VN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14400" y="5437509"/>
            <a:ext cx="2018501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vuông</a:t>
            </a:r>
            <a:endParaRPr lang="vi-VN" sz="2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715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1" grpId="0" animBg="1"/>
      <p:bldP spid="12" grpId="0"/>
      <p:bldP spid="13" grpId="0"/>
      <p:bldP spid="14" grpId="0"/>
      <p:bldP spid="16" grpId="0"/>
      <p:bldP spid="17" grpId="0"/>
      <p:bldP spid="18" grpId="0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0208" y="3048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/>
              <a:t>2</a:t>
            </a:r>
            <a:endParaRPr lang="vi-VN" sz="5400" b="1" dirty="0"/>
          </a:p>
        </p:txBody>
      </p:sp>
      <p:grpSp>
        <p:nvGrpSpPr>
          <p:cNvPr id="9" name="Group 8"/>
          <p:cNvGrpSpPr/>
          <p:nvPr/>
        </p:nvGrpSpPr>
        <p:grpSpPr>
          <a:xfrm>
            <a:off x="1058174" y="2318028"/>
            <a:ext cx="2218426" cy="2218426"/>
            <a:chOff x="1066800" y="2353574"/>
            <a:chExt cx="2218426" cy="2218426"/>
          </a:xfrm>
        </p:grpSpPr>
        <p:sp>
          <p:nvSpPr>
            <p:cNvPr id="6" name="Rectangle 5"/>
            <p:cNvSpPr/>
            <p:nvPr/>
          </p:nvSpPr>
          <p:spPr>
            <a:xfrm>
              <a:off x="1066800" y="2895600"/>
              <a:ext cx="1676400" cy="16764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" name="Parallelogram 6"/>
            <p:cNvSpPr/>
            <p:nvPr/>
          </p:nvSpPr>
          <p:spPr>
            <a:xfrm>
              <a:off x="1082616" y="2362200"/>
              <a:ext cx="2185358" cy="524774"/>
            </a:xfrm>
            <a:prstGeom prst="parallelogram">
              <a:avLst>
                <a:gd name="adj" fmla="val 100616"/>
              </a:avLst>
            </a:prstGeom>
            <a:solidFill>
              <a:srgbClr val="0066FF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8" name="Parallelogram 7"/>
            <p:cNvSpPr/>
            <p:nvPr/>
          </p:nvSpPr>
          <p:spPr>
            <a:xfrm rot="16200000" flipV="1">
              <a:off x="1905359" y="3183507"/>
              <a:ext cx="2209800" cy="549934"/>
            </a:xfrm>
            <a:prstGeom prst="parallelogram">
              <a:avLst>
                <a:gd name="adj" fmla="val 100616"/>
              </a:avLst>
            </a:prstGeom>
            <a:solidFill>
              <a:srgbClr val="FFFF00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654840" y="4549914"/>
            <a:ext cx="5549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</a:t>
            </a:r>
            <a:endParaRPr lang="vi-VN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1302603"/>
            <a:ext cx="845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Ở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khối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lập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phương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A,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trước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tô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đỏ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tô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xanh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bên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tô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vàng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5845840" y="2841008"/>
            <a:ext cx="1621760" cy="1685026"/>
            <a:chOff x="1066800" y="2353574"/>
            <a:chExt cx="2218426" cy="2218426"/>
          </a:xfrm>
        </p:grpSpPr>
        <p:sp>
          <p:nvSpPr>
            <p:cNvPr id="13" name="Rectangle 12"/>
            <p:cNvSpPr/>
            <p:nvPr/>
          </p:nvSpPr>
          <p:spPr>
            <a:xfrm>
              <a:off x="1066800" y="2895600"/>
              <a:ext cx="1676400" cy="1676400"/>
            </a:xfrm>
            <a:prstGeom prst="rect">
              <a:avLst/>
            </a:prstGeom>
            <a:solidFill>
              <a:srgbClr val="0066FF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4" name="Parallelogram 13"/>
            <p:cNvSpPr/>
            <p:nvPr/>
          </p:nvSpPr>
          <p:spPr>
            <a:xfrm>
              <a:off x="1082616" y="2362200"/>
              <a:ext cx="2185358" cy="524774"/>
            </a:xfrm>
            <a:prstGeom prst="parallelogram">
              <a:avLst>
                <a:gd name="adj" fmla="val 100616"/>
              </a:avLst>
            </a:prstGeom>
            <a:solidFill>
              <a:srgbClr val="FFFF00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5" name="Parallelogram 14"/>
            <p:cNvSpPr/>
            <p:nvPr/>
          </p:nvSpPr>
          <p:spPr>
            <a:xfrm rot="16200000" flipV="1">
              <a:off x="1905359" y="3183507"/>
              <a:ext cx="2209800" cy="549934"/>
            </a:xfrm>
            <a:prstGeom prst="parallelogram">
              <a:avLst>
                <a:gd name="adj" fmla="val 100616"/>
              </a:avLst>
            </a:prstGeom>
            <a:solidFill>
              <a:srgbClr val="FF0000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6150640" y="4539494"/>
            <a:ext cx="5549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</a:t>
            </a:r>
            <a:endParaRPr lang="vi-VN" sz="4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3400" y="5417403"/>
            <a:ext cx="845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ở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khối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lập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phương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B,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trước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tô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tô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    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bên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tô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441340" y="5517191"/>
            <a:ext cx="1620957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xanh</a:t>
            </a:r>
            <a:endParaRPr lang="vi-VN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71218" y="6073678"/>
            <a:ext cx="1620957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vàng</a:t>
            </a:r>
            <a:endParaRPr lang="vi-VN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82352" y="6073678"/>
            <a:ext cx="127791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đỏ</a:t>
            </a:r>
            <a:endParaRPr lang="vi-VN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230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/>
      <p:bldP spid="11" grpId="0"/>
      <p:bldP spid="16" grpId="0"/>
      <p:bldP spid="17" grpId="0"/>
      <p:bldP spid="18" grpId="0" animBg="1"/>
      <p:bldP spid="19" grpId="0" animBg="1"/>
      <p:bldP spid="2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</TotalTime>
  <Words>261</Words>
  <Application>Microsoft Office PowerPoint</Application>
  <PresentationFormat>On-screen Show (4:3)</PresentationFormat>
  <Paragraphs>47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.VnAvant</vt:lpstr>
      <vt:lpstr>Arial</vt:lpstr>
      <vt:lpstr>Bahnschrift Condensed</vt:lpstr>
      <vt:lpstr>Calibri</vt:lpstr>
      <vt:lpstr>HP-087</vt:lpstr>
      <vt:lpstr>Times New Roman</vt:lpstr>
      <vt:lpstr>Office Theme</vt:lpstr>
      <vt:lpstr>PowerPoint Presentation</vt:lpstr>
      <vt:lpstr>PowerPoint Presentation</vt:lpstr>
      <vt:lpstr>Trái – Phải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85</cp:revision>
  <dcterms:created xsi:type="dcterms:W3CDTF">2006-08-16T00:00:00Z</dcterms:created>
  <dcterms:modified xsi:type="dcterms:W3CDTF">2025-04-13T05:57:19Z</dcterms:modified>
</cp:coreProperties>
</file>