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718" r:id="rId3"/>
  </p:sldMasterIdLst>
  <p:notesMasterIdLst>
    <p:notesMasterId r:id="rId24"/>
  </p:notesMasterIdLst>
  <p:sldIdLst>
    <p:sldId id="11088618" r:id="rId4"/>
    <p:sldId id="306" r:id="rId5"/>
    <p:sldId id="294" r:id="rId6"/>
    <p:sldId id="265" r:id="rId7"/>
    <p:sldId id="309" r:id="rId8"/>
    <p:sldId id="267" r:id="rId9"/>
    <p:sldId id="11088608" r:id="rId10"/>
    <p:sldId id="257" r:id="rId11"/>
    <p:sldId id="11088609" r:id="rId12"/>
    <p:sldId id="262" r:id="rId13"/>
    <p:sldId id="273" r:id="rId14"/>
    <p:sldId id="260" r:id="rId15"/>
    <p:sldId id="310" r:id="rId16"/>
    <p:sldId id="11088610" r:id="rId17"/>
    <p:sldId id="11088615" r:id="rId18"/>
    <p:sldId id="11088616" r:id="rId19"/>
    <p:sldId id="315" r:id="rId20"/>
    <p:sldId id="11088613" r:id="rId21"/>
    <p:sldId id="11088614" r:id="rId22"/>
    <p:sldId id="263"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100" d="100"/>
          <a:sy n="100" d="100"/>
        </p:scale>
        <p:origin x="100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67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35CC325F-A52C-A00F-ED2E-7C1733DCB44E}"/>
            </a:ext>
          </a:extLst>
        </p:cNvPr>
        <p:cNvGrpSpPr/>
        <p:nvPr/>
      </p:nvGrpSpPr>
      <p:grpSpPr>
        <a:xfrm>
          <a:off x="0" y="0"/>
          <a:ext cx="0" cy="0"/>
          <a:chOff x="0" y="0"/>
          <a:chExt cx="0" cy="0"/>
        </a:xfrm>
      </p:grpSpPr>
      <p:sp>
        <p:nvSpPr>
          <p:cNvPr id="284" name="Google Shape;284;g6da1c9a622_1_35:notes">
            <a:extLst>
              <a:ext uri="{FF2B5EF4-FFF2-40B4-BE49-F238E27FC236}">
                <a16:creationId xmlns:a16="http://schemas.microsoft.com/office/drawing/2014/main" id="{3AD09035-0093-7646-2AD9-CA230318A6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a:extLst>
              <a:ext uri="{FF2B5EF4-FFF2-40B4-BE49-F238E27FC236}">
                <a16:creationId xmlns:a16="http://schemas.microsoft.com/office/drawing/2014/main" id="{1C86941D-AF50-322B-91C8-6E32159578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279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4916078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20563888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22275758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02624636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59248454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1470458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0241191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63924371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73204110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4939511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7293070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04/04/2025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96527273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0"/>
          <a:stretch>
            <a:fillRect/>
          </a:stretch>
        </p:blipFill>
        <p:spPr>
          <a:xfrm>
            <a:off x="-1508760" y="0"/>
            <a:ext cx="1245572" cy="124557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 id="214748373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6DB6A56-F19F-30A2-AAE9-4E21A90E1F67}"/>
              </a:ext>
            </a:extLst>
          </p:cNvPr>
          <p:cNvPicPr>
            <a:picLocks noChangeAspect="1"/>
          </p:cNvPicPr>
          <p:nvPr userDrawn="1"/>
        </p:nvPicPr>
        <p:blipFill>
          <a:blip r:embed="rId13"/>
          <a:stretch>
            <a:fillRect/>
          </a:stretch>
        </p:blipFill>
        <p:spPr>
          <a:xfrm>
            <a:off x="-1508760" y="0"/>
            <a:ext cx="1245572" cy="1245572"/>
          </a:xfrm>
          <a:prstGeom prst="rect">
            <a:avLst/>
          </a:prstGeom>
        </p:spPr>
      </p:pic>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1F062F8B-C29A-4F4A-A8DB-6E1C63C8248D}" type="datetimeFigureOut">
              <a:rPr lang="vi-VN" smtClean="0"/>
              <a:t>04/04/2025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6D8E5AF5-9844-4B5F-877D-C7E57D294B62}" type="slidenum">
              <a:rPr lang="vi-VN" smtClean="0"/>
              <a:t>‹#›</a:t>
            </a:fld>
            <a:endParaRPr lang="vi-VN"/>
          </a:p>
        </p:txBody>
      </p:sp>
    </p:spTree>
    <p:extLst>
      <p:ext uri="{BB962C8B-B14F-4D97-AF65-F5344CB8AC3E}">
        <p14:creationId xmlns:p14="http://schemas.microsoft.com/office/powerpoint/2010/main" val="97356897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7703741" y="251230"/>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
        <p:nvSpPr>
          <p:cNvPr id="5" name="Hộp Văn bản 4">
            <a:extLst>
              <a:ext uri="{FF2B5EF4-FFF2-40B4-BE49-F238E27FC236}">
                <a16:creationId xmlns:a16="http://schemas.microsoft.com/office/drawing/2014/main" id="{E1969B76-67C9-8F08-A230-9401922BE1D6}"/>
              </a:ext>
            </a:extLst>
          </p:cNvPr>
          <p:cNvSpPr txBox="1"/>
          <p:nvPr/>
        </p:nvSpPr>
        <p:spPr>
          <a:xfrm>
            <a:off x="-511213" y="894079"/>
            <a:ext cx="9594511" cy="1200329"/>
          </a:xfrm>
          <a:prstGeom prst="rect">
            <a:avLst/>
          </a:prstGeom>
          <a:noFill/>
        </p:spPr>
        <p:txBody>
          <a:bodyPr wrap="square" rtlCol="0">
            <a:spAutoFit/>
          </a:bodyPr>
          <a:lstStyle/>
          <a:p>
            <a:pPr algn="ctr"/>
            <a:r>
              <a:rPr lang="en-US" sz="3600" dirty="0">
                <a:solidFill>
                  <a:srgbClr val="FFFF00"/>
                </a:solidFill>
                <a:latin typeface="Bahnschrift SemiBold Condensed" panose="020B0502040204020203" pitchFamily="34" charset="0"/>
              </a:rPr>
              <a:t>UỶ BAN NHÂN DÂN QUẬN HỒNG BÀNG</a:t>
            </a:r>
          </a:p>
          <a:p>
            <a:pPr algn="ctr"/>
            <a:r>
              <a:rPr lang="en-US" sz="3600" dirty="0">
                <a:solidFill>
                  <a:srgbClr val="FFFF00"/>
                </a:solidFill>
                <a:latin typeface="Bahnschrift SemiBold Condensed" panose="020B0502040204020203" pitchFamily="34" charset="0"/>
              </a:rPr>
              <a:t>TRƯỜNG TIỂU HỌC AN HỒNG</a:t>
            </a:r>
          </a:p>
        </p:txBody>
      </p:sp>
      <p:sp>
        <p:nvSpPr>
          <p:cNvPr id="6" name="Hộp Văn bản 5">
            <a:extLst>
              <a:ext uri="{FF2B5EF4-FFF2-40B4-BE49-F238E27FC236}">
                <a16:creationId xmlns:a16="http://schemas.microsoft.com/office/drawing/2014/main" id="{76CF78C8-35A8-53E4-5339-63C3ECBD951E}"/>
              </a:ext>
            </a:extLst>
          </p:cNvPr>
          <p:cNvSpPr txBox="1"/>
          <p:nvPr/>
        </p:nvSpPr>
        <p:spPr>
          <a:xfrm>
            <a:off x="747953" y="2099732"/>
            <a:ext cx="6925594" cy="1704569"/>
          </a:xfrm>
          <a:prstGeom prst="rect">
            <a:avLst/>
          </a:prstGeom>
          <a:noFill/>
        </p:spPr>
        <p:txBody>
          <a:bodyPr wrap="square" rtlCol="0">
            <a:spAutoFit/>
          </a:bodyPr>
          <a:lstStyle/>
          <a:p>
            <a:pPr algn="ctr">
              <a:lnSpc>
                <a:spcPct val="150000"/>
              </a:lnSpc>
            </a:pPr>
            <a:r>
              <a:rPr lang="en-US" sz="1800" b="1" dirty="0">
                <a:solidFill>
                  <a:schemeClr val="bg2"/>
                </a:solidFill>
                <a:latin typeface="Times New Roman" panose="02020603050405020304" pitchFamily="18" charset="0"/>
                <a:cs typeface="Times New Roman" panose="02020603050405020304" pitchFamily="18" charset="0"/>
              </a:rPr>
              <a:t>CHỦ ĐỀ 4. Các </a:t>
            </a:r>
            <a:r>
              <a:rPr lang="en-US" sz="1800" b="1" dirty="0" err="1">
                <a:solidFill>
                  <a:schemeClr val="bg2"/>
                </a:solidFill>
                <a:latin typeface="Times New Roman" panose="02020603050405020304" pitchFamily="18" charset="0"/>
                <a:cs typeface="Times New Roman" panose="02020603050405020304" pitchFamily="18" charset="0"/>
              </a:rPr>
              <a:t>nước</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láng</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giềng</a:t>
            </a:r>
            <a:endParaRPr lang="en-US" sz="1800" b="1" dirty="0">
              <a:solidFill>
                <a:schemeClr val="bg2"/>
              </a:solidFill>
              <a:latin typeface="Times New Roman" panose="02020603050405020304" pitchFamily="18" charset="0"/>
              <a:cs typeface="Times New Roman" panose="02020603050405020304" pitchFamily="18" charset="0"/>
            </a:endParaRPr>
          </a:p>
          <a:p>
            <a:pPr algn="ctr">
              <a:lnSpc>
                <a:spcPct val="150000"/>
              </a:lnSpc>
            </a:pPr>
            <a:r>
              <a:rPr lang="en-US" sz="1800" b="1" dirty="0">
                <a:solidFill>
                  <a:schemeClr val="bg2"/>
                </a:solidFill>
                <a:latin typeface="Times New Roman" panose="02020603050405020304" pitchFamily="18" charset="0"/>
                <a:cs typeface="Times New Roman" panose="02020603050405020304" pitchFamily="18" charset="0"/>
              </a:rPr>
              <a:t>Môn: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Lịch</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sử</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và</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địa</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lí</a:t>
            </a:r>
            <a:r>
              <a:rPr lang="en-US" sz="1800" dirty="0">
                <a:solidFill>
                  <a:schemeClr val="bg2"/>
                </a:solidFill>
                <a:latin typeface="Times New Roman" panose="02020603050405020304" pitchFamily="18" charset="0"/>
                <a:cs typeface="Times New Roman" panose="02020603050405020304" pitchFamily="18" charset="0"/>
              </a:rPr>
              <a:t> 5</a:t>
            </a:r>
          </a:p>
          <a:p>
            <a:pPr algn="ctr">
              <a:lnSpc>
                <a:spcPct val="150000"/>
              </a:lnSpc>
            </a:pPr>
            <a:r>
              <a:rPr lang="en-US" sz="1800" b="1" dirty="0" err="1">
                <a:solidFill>
                  <a:schemeClr val="bg2"/>
                </a:solidFill>
                <a:latin typeface="Times New Roman" panose="02020603050405020304" pitchFamily="18" charset="0"/>
                <a:cs typeface="Times New Roman" panose="02020603050405020304" pitchFamily="18" charset="0"/>
              </a:rPr>
              <a:t>Bài</a:t>
            </a:r>
            <a:r>
              <a:rPr lang="en-US" sz="1800" b="1" dirty="0">
                <a:solidFill>
                  <a:schemeClr val="bg2"/>
                </a:solidFill>
                <a:latin typeface="Times New Roman" panose="02020603050405020304" pitchFamily="18" charset="0"/>
                <a:cs typeface="Times New Roman" panose="02020603050405020304" pitchFamily="18" charset="0"/>
              </a:rPr>
              <a:t> 19</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Nước</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Cộng</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hoà</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Dân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chủ</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Nhân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dân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Lào</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Tiết</a:t>
            </a:r>
            <a:r>
              <a:rPr lang="en-US" sz="1800" dirty="0">
                <a:solidFill>
                  <a:schemeClr val="bg2"/>
                </a:solidFill>
                <a:latin typeface="Times New Roman" panose="02020603050405020304" pitchFamily="18" charset="0"/>
                <a:cs typeface="Times New Roman" panose="02020603050405020304" pitchFamily="18" charset="0"/>
              </a:rPr>
              <a:t> 2)</a:t>
            </a:r>
          </a:p>
          <a:p>
            <a:pPr algn="ctr">
              <a:lnSpc>
                <a:spcPct val="150000"/>
              </a:lnSpc>
            </a:pPr>
            <a:r>
              <a:rPr lang="en-US" sz="1800" b="1" dirty="0" err="1">
                <a:solidFill>
                  <a:schemeClr val="bg2"/>
                </a:solidFill>
                <a:latin typeface="Times New Roman" panose="02020603050405020304" pitchFamily="18" charset="0"/>
                <a:cs typeface="Times New Roman" panose="02020603050405020304" pitchFamily="18" charset="0"/>
              </a:rPr>
              <a:t>Giáo</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viên</a:t>
            </a:r>
            <a:r>
              <a:rPr lang="en-US" sz="1800" b="1" dirty="0">
                <a:solidFill>
                  <a:schemeClr val="bg2"/>
                </a:solidFill>
                <a:latin typeface="Times New Roman" panose="02020603050405020304" pitchFamily="18" charset="0"/>
                <a:cs typeface="Times New Roman" panose="02020603050405020304" pitchFamily="18" charset="0"/>
              </a:rPr>
              <a:t>: </a:t>
            </a:r>
            <a:r>
              <a:rPr lang="en-US" sz="1800" dirty="0">
                <a:solidFill>
                  <a:schemeClr val="bg2"/>
                </a:solidFill>
                <a:latin typeface="Times New Roman" panose="02020603050405020304" pitchFamily="18" charset="0"/>
                <a:cs typeface="Times New Roman" panose="02020603050405020304" pitchFamily="18" charset="0"/>
              </a:rPr>
              <a:t>Nguyễn Quỳnh Trang</a:t>
            </a:r>
          </a:p>
        </p:txBody>
      </p:sp>
    </p:spTree>
    <p:extLst>
      <p:ext uri="{BB962C8B-B14F-4D97-AF65-F5344CB8AC3E}">
        <p14:creationId xmlns:p14="http://schemas.microsoft.com/office/powerpoint/2010/main" val="312227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4" name="Google Shape;444;p44"/>
          <p:cNvGrpSpPr/>
          <p:nvPr/>
        </p:nvGrpSpPr>
        <p:grpSpPr>
          <a:xfrm rot="505744">
            <a:off x="6027577"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ounded Rectangle 11"/>
          <p:cNvSpPr/>
          <p:nvPr/>
        </p:nvSpPr>
        <p:spPr>
          <a:xfrm>
            <a:off x="110932" y="200321"/>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 name="TextBox 3"/>
          <p:cNvSpPr txBox="1"/>
          <p:nvPr/>
        </p:nvSpPr>
        <p:spPr>
          <a:xfrm>
            <a:off x="186877" y="442353"/>
            <a:ext cx="6547675" cy="4035272"/>
          </a:xfrm>
          <a:prstGeom prst="rect">
            <a:avLst/>
          </a:prstGeom>
          <a:noFill/>
        </p:spPr>
        <p:txBody>
          <a:bodyPr wrap="square" rtlCol="0">
            <a:spAutoFit/>
          </a:bodyPr>
          <a:lstStyle/>
          <a:p>
            <a:pPr algn="just">
              <a:lnSpc>
                <a:spcPct val="120000"/>
              </a:lnSpc>
            </a:pPr>
            <a:r>
              <a:rPr lang="en-US" sz="2700" dirty="0">
                <a:latin typeface="Arial (Body)"/>
              </a:rPr>
              <a:t>   </a:t>
            </a:r>
            <a:r>
              <a:rPr lang="vi-VN" sz="2700" dirty="0">
                <a:latin typeface="Arial (Body)"/>
              </a:rPr>
              <a:t>Để giành được chiến thắng Điện Biên Phủ năm 1954 cả dân tộc đã phải hy sinh, mất mát rất to lớn. Những câu chuyện trong bài học mới chỉ giới thiệu một số tấm gương tiêu biểu. Ngoài ra, còn rất nhiều câu chuyện tấm gương anh hùng khác góp phần làm nên chiến thắng các em có thể về nhà tìm hiểu thêm.</a:t>
            </a: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999949" y="138375"/>
            <a:ext cx="6952065" cy="78418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3200" b="1" dirty="0" err="1">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Hoạt</a:t>
            </a:r>
            <a:r>
              <a:rPr lang="en-US" sz="32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vi-VN" sz="32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“Theo dòng Lịch sử”</a:t>
            </a:r>
            <a:endParaRPr lang="en-US" sz="2800"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B5F9D336-6998-05B9-0D2F-B27F3754C439}"/>
              </a:ext>
            </a:extLst>
          </p:cNvPr>
          <p:cNvGrpSpPr/>
          <p:nvPr/>
        </p:nvGrpSpPr>
        <p:grpSpPr>
          <a:xfrm>
            <a:off x="1698171" y="1045029"/>
            <a:ext cx="5576207" cy="3910692"/>
            <a:chOff x="2073729" y="1553333"/>
            <a:chExt cx="5502728" cy="3790871"/>
          </a:xfrm>
        </p:grpSpPr>
        <p:pic>
          <p:nvPicPr>
            <p:cNvPr id="4" name="Picture 3">
              <a:extLst>
                <a:ext uri="{FF2B5EF4-FFF2-40B4-BE49-F238E27FC236}">
                  <a16:creationId xmlns:a16="http://schemas.microsoft.com/office/drawing/2014/main" id="{E4A1E986-8987-0D42-FFCB-A845EDB3BEF9}"/>
                </a:ext>
              </a:extLst>
            </p:cNvPr>
            <p:cNvPicPr>
              <a:picLocks noChangeAspect="1"/>
            </p:cNvPicPr>
            <p:nvPr/>
          </p:nvPicPr>
          <p:blipFill>
            <a:blip r:embed="rId3"/>
            <a:stretch>
              <a:fillRect/>
            </a:stretch>
          </p:blipFill>
          <p:spPr>
            <a:xfrm>
              <a:off x="2073729" y="1553333"/>
              <a:ext cx="5453743" cy="2088300"/>
            </a:xfrm>
            <a:prstGeom prst="rect">
              <a:avLst/>
            </a:prstGeom>
          </p:spPr>
        </p:pic>
        <p:pic>
          <p:nvPicPr>
            <p:cNvPr id="7" name="Picture 6">
              <a:extLst>
                <a:ext uri="{FF2B5EF4-FFF2-40B4-BE49-F238E27FC236}">
                  <a16:creationId xmlns:a16="http://schemas.microsoft.com/office/drawing/2014/main" id="{24F50A73-E61B-7EB9-5051-F1234D3A0284}"/>
                </a:ext>
              </a:extLst>
            </p:cNvPr>
            <p:cNvPicPr>
              <a:picLocks noChangeAspect="1"/>
            </p:cNvPicPr>
            <p:nvPr/>
          </p:nvPicPr>
          <p:blipFill>
            <a:blip r:embed="rId4"/>
            <a:stretch>
              <a:fillRect/>
            </a:stretch>
          </p:blipFill>
          <p:spPr>
            <a:xfrm>
              <a:off x="2098220" y="3648144"/>
              <a:ext cx="5478237" cy="169606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Picture 2">
            <a:extLst>
              <a:ext uri="{FF2B5EF4-FFF2-40B4-BE49-F238E27FC236}">
                <a16:creationId xmlns:a16="http://schemas.microsoft.com/office/drawing/2014/main" id="{90E1C9EA-21AA-F297-D73A-60242071DE81}"/>
              </a:ext>
            </a:extLst>
          </p:cNvPr>
          <p:cNvPicPr>
            <a:picLocks noChangeAspect="1"/>
          </p:cNvPicPr>
          <p:nvPr/>
        </p:nvPicPr>
        <p:blipFill>
          <a:blip r:embed="rId3"/>
          <a:stretch>
            <a:fillRect/>
          </a:stretch>
        </p:blipFill>
        <p:spPr>
          <a:xfrm>
            <a:off x="775607" y="88904"/>
            <a:ext cx="6841672" cy="4885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3598"/>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527859"/>
            <a:ext cx="6511720"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2"/>
              <a:ext cx="5875661" cy="334306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chuyện nói về nhân vật lịch sử nào?</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2128057"/>
            <a:ext cx="5279551" cy="745771"/>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09"/>
              <a:ext cx="5875661" cy="114076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Nội dung câu chuyện là gì?</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5F1A7B08-8EF4-D553-9732-342FCDAC4AB6}"/>
              </a:ext>
            </a:extLst>
          </p:cNvPr>
          <p:cNvGrpSpPr/>
          <p:nvPr/>
        </p:nvGrpSpPr>
        <p:grpSpPr>
          <a:xfrm>
            <a:off x="2958851" y="3034295"/>
            <a:ext cx="6511720" cy="1302068"/>
            <a:chOff x="5094515" y="1694137"/>
            <a:chExt cx="6844936" cy="4419699"/>
          </a:xfrm>
        </p:grpSpPr>
        <p:sp>
          <p:nvSpPr>
            <p:cNvPr id="3" name="Freeform 2">
              <a:extLst>
                <a:ext uri="{FF2B5EF4-FFF2-40B4-BE49-F238E27FC236}">
                  <a16:creationId xmlns:a16="http://schemas.microsoft.com/office/drawing/2014/main" id="{9A69DFC2-698B-7DCB-7D5E-31C73DBFD70D}"/>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8">
              <a:extLst>
                <a:ext uri="{FF2B5EF4-FFF2-40B4-BE49-F238E27FC236}">
                  <a16:creationId xmlns:a16="http://schemas.microsoft.com/office/drawing/2014/main" id="{C97CCA52-C46A-9BC5-6E1D-6CD4EDF52007}"/>
                </a:ext>
              </a:extLst>
            </p:cNvPr>
            <p:cNvSpPr txBox="1"/>
            <p:nvPr/>
          </p:nvSpPr>
          <p:spPr>
            <a:xfrm>
              <a:off x="5645779" y="2154312"/>
              <a:ext cx="5875661" cy="334306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học được điều gì từ các nhân vật lịch sử ấy?</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37031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083EC-2F52-C98D-06D1-80CCCBBFFC52}"/>
            </a:ext>
          </a:extLst>
        </p:cNvPr>
        <p:cNvGrpSpPr/>
        <p:nvPr/>
      </p:nvGrpSpPr>
      <p:grpSpPr>
        <a:xfrm>
          <a:off x="0" y="0"/>
          <a:ext cx="0" cy="0"/>
          <a:chOff x="0" y="0"/>
          <a:chExt cx="0" cy="0"/>
        </a:xfrm>
      </p:grpSpPr>
      <p:pic>
        <p:nvPicPr>
          <p:cNvPr id="9" name="Content Placeholder 8" descr="A yellow wood floor with blue sky and clouds&#10;&#10;Description automatically generated">
            <a:extLst>
              <a:ext uri="{FF2B5EF4-FFF2-40B4-BE49-F238E27FC236}">
                <a16:creationId xmlns:a16="http://schemas.microsoft.com/office/drawing/2014/main" id="{0D03CFD2-7D60-263C-7115-24990872DB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128" y="961"/>
            <a:ext cx="9143985" cy="5142539"/>
          </a:xfrm>
          <a:prstGeom prst="rect">
            <a:avLst/>
          </a:prstGeom>
        </p:spPr>
      </p:pic>
      <p:sp>
        <p:nvSpPr>
          <p:cNvPr id="2" name="Freeform 13">
            <a:extLst>
              <a:ext uri="{FF2B5EF4-FFF2-40B4-BE49-F238E27FC236}">
                <a16:creationId xmlns:a16="http://schemas.microsoft.com/office/drawing/2014/main" id="{3CA00ADD-C9A6-CE32-4685-2F8EFB44D277}"/>
              </a:ext>
            </a:extLst>
          </p:cNvPr>
          <p:cNvSpPr/>
          <p:nvPr/>
        </p:nvSpPr>
        <p:spPr>
          <a:xfrm>
            <a:off x="655909" y="1505577"/>
            <a:ext cx="2203877" cy="4138558"/>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BA98855E-24F8-0DC3-9B65-687EF226B664}"/>
              </a:ext>
            </a:extLst>
          </p:cNvPr>
          <p:cNvSpPr/>
          <p:nvPr/>
        </p:nvSpPr>
        <p:spPr>
          <a:xfrm>
            <a:off x="3008419" y="1"/>
            <a:ext cx="4672541" cy="349154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4" name="Hộp Văn bản 3">
            <a:extLst>
              <a:ext uri="{FF2B5EF4-FFF2-40B4-BE49-F238E27FC236}">
                <a16:creationId xmlns:a16="http://schemas.microsoft.com/office/drawing/2014/main" id="{C2BC2C19-F7F0-1CE1-38B6-682AFDA7F1E0}"/>
              </a:ext>
            </a:extLst>
          </p:cNvPr>
          <p:cNvSpPr txBox="1"/>
          <p:nvPr/>
        </p:nvSpPr>
        <p:spPr>
          <a:xfrm>
            <a:off x="3516823" y="1202591"/>
            <a:ext cx="3695700" cy="1446550"/>
          </a:xfrm>
          <a:prstGeom prst="rect">
            <a:avLst/>
          </a:prstGeom>
          <a:noFill/>
        </p:spPr>
        <p:txBody>
          <a:bodyPr wrap="square" rtlCol="0">
            <a:spAutoFit/>
          </a:bodyPr>
          <a:lstStyle/>
          <a:p>
            <a:pPr algn="ctr"/>
            <a:r>
              <a:rPr lang="en-US" sz="4400" b="1" dirty="0">
                <a:solidFill>
                  <a:schemeClr val="bg1"/>
                </a:solidFill>
              </a:rPr>
              <a:t>THEO DÒNG LỊCH SỬ</a:t>
            </a:r>
          </a:p>
        </p:txBody>
      </p:sp>
    </p:spTree>
    <p:extLst>
      <p:ext uri="{BB962C8B-B14F-4D97-AF65-F5344CB8AC3E}">
        <p14:creationId xmlns:p14="http://schemas.microsoft.com/office/powerpoint/2010/main" val="682564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04F7CE67-89F8-C9C2-95F3-DE128C6D299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39777BA-9526-08E5-07EE-182D4FD91D87}"/>
              </a:ext>
            </a:extLst>
          </p:cNvPr>
          <p:cNvGrpSpPr/>
          <p:nvPr/>
        </p:nvGrpSpPr>
        <p:grpSpPr>
          <a:xfrm>
            <a:off x="1357991" y="367099"/>
            <a:ext cx="8059238" cy="1811534"/>
            <a:chOff x="3812235" y="1464050"/>
            <a:chExt cx="8471643" cy="6149015"/>
          </a:xfrm>
        </p:grpSpPr>
        <p:sp>
          <p:nvSpPr>
            <p:cNvPr id="6" name="Freeform 2">
              <a:extLst>
                <a:ext uri="{FF2B5EF4-FFF2-40B4-BE49-F238E27FC236}">
                  <a16:creationId xmlns:a16="http://schemas.microsoft.com/office/drawing/2014/main" id="{647F0622-3849-AA8E-C8A7-23EA6B2643E7}"/>
                </a:ext>
              </a:extLst>
            </p:cNvPr>
            <p:cNvSpPr/>
            <p:nvPr/>
          </p:nvSpPr>
          <p:spPr>
            <a:xfrm>
              <a:off x="3812235" y="1464050"/>
              <a:ext cx="8471643" cy="6149015"/>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8">
              <a:extLst>
                <a:ext uri="{FF2B5EF4-FFF2-40B4-BE49-F238E27FC236}">
                  <a16:creationId xmlns:a16="http://schemas.microsoft.com/office/drawing/2014/main" id="{08E7F168-6F4F-F18D-3028-172B3C9F2388}"/>
                </a:ext>
              </a:extLst>
            </p:cNvPr>
            <p:cNvSpPr txBox="1"/>
            <p:nvPr/>
          </p:nvSpPr>
          <p:spPr>
            <a:xfrm>
              <a:off x="4773426" y="2031259"/>
              <a:ext cx="6764033" cy="50145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Phủ</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D581C6D-10D6-C3B7-4205-3B49797519BD}"/>
              </a:ext>
            </a:extLst>
          </p:cNvPr>
          <p:cNvGrpSpPr/>
          <p:nvPr/>
        </p:nvGrpSpPr>
        <p:grpSpPr>
          <a:xfrm>
            <a:off x="2127071" y="2265321"/>
            <a:ext cx="7016929" cy="1572437"/>
            <a:chOff x="4557412" y="21794"/>
            <a:chExt cx="7382039" cy="6092041"/>
          </a:xfrm>
        </p:grpSpPr>
        <p:sp>
          <p:nvSpPr>
            <p:cNvPr id="3" name="Freeform 2">
              <a:extLst>
                <a:ext uri="{FF2B5EF4-FFF2-40B4-BE49-F238E27FC236}">
                  <a16:creationId xmlns:a16="http://schemas.microsoft.com/office/drawing/2014/main" id="{38FE7C06-44F6-4517-7E78-D923BD0EEC1C}"/>
                </a:ext>
              </a:extLst>
            </p:cNvPr>
            <p:cNvSpPr/>
            <p:nvPr/>
          </p:nvSpPr>
          <p:spPr>
            <a:xfrm>
              <a:off x="4557412" y="21794"/>
              <a:ext cx="7382039" cy="6092041"/>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8">
              <a:extLst>
                <a:ext uri="{FF2B5EF4-FFF2-40B4-BE49-F238E27FC236}">
                  <a16:creationId xmlns:a16="http://schemas.microsoft.com/office/drawing/2014/main" id="{9E6CDF8E-AE2E-D772-C651-C8F7A9FAAFCF}"/>
                </a:ext>
              </a:extLst>
            </p:cNvPr>
            <p:cNvSpPr txBox="1"/>
            <p:nvPr/>
          </p:nvSpPr>
          <p:spPr>
            <a:xfrm>
              <a:off x="5204269" y="273490"/>
              <a:ext cx="6496052" cy="50145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cảm</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nghĩ</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em</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về</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tấm</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gương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hùng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trong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dịch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Biên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Phủ</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Picture 3">
            <a:extLst>
              <a:ext uri="{FF2B5EF4-FFF2-40B4-BE49-F238E27FC236}">
                <a16:creationId xmlns:a16="http://schemas.microsoft.com/office/drawing/2014/main" id="{7AE61660-668A-ACCF-4684-ACA3CBB4B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778" y="2795058"/>
            <a:ext cx="3702245" cy="2526424"/>
          </a:xfrm>
          <a:prstGeom prst="rect">
            <a:avLst/>
          </a:prstGeom>
        </p:spPr>
      </p:pic>
    </p:spTree>
    <p:extLst>
      <p:ext uri="{BB962C8B-B14F-4D97-AF65-F5344CB8AC3E}">
        <p14:creationId xmlns:p14="http://schemas.microsoft.com/office/powerpoint/2010/main" val="300891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128" y="961"/>
            <a:ext cx="9143985" cy="5142539"/>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0" y="1448427"/>
            <a:ext cx="2203877" cy="4138558"/>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3" name="Freeform 19">
            <a:extLst>
              <a:ext uri="{FF2B5EF4-FFF2-40B4-BE49-F238E27FC236}">
                <a16:creationId xmlns:a16="http://schemas.microsoft.com/office/drawing/2014/main" id="{179B0EA8-B546-DA7F-57C0-4AEEBC9410B1}"/>
              </a:ext>
            </a:extLst>
          </p:cNvPr>
          <p:cNvSpPr/>
          <p:nvPr/>
        </p:nvSpPr>
        <p:spPr>
          <a:xfrm>
            <a:off x="2326821" y="0"/>
            <a:ext cx="6490608" cy="3894363"/>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4" name="TextBox 3">
            <a:extLst>
              <a:ext uri="{FF2B5EF4-FFF2-40B4-BE49-F238E27FC236}">
                <a16:creationId xmlns:a16="http://schemas.microsoft.com/office/drawing/2014/main" id="{348F7E80-3835-AA3B-019C-8665BC657113}"/>
              </a:ext>
            </a:extLst>
          </p:cNvPr>
          <p:cNvSpPr txBox="1"/>
          <p:nvPr/>
        </p:nvSpPr>
        <p:spPr>
          <a:xfrm>
            <a:off x="3012622" y="1167493"/>
            <a:ext cx="5208814" cy="2062103"/>
          </a:xfrm>
          <a:prstGeom prst="rect">
            <a:avLst/>
          </a:prstGeom>
          <a:noFill/>
        </p:spPr>
        <p:txBody>
          <a:bodyPr wrap="square" rtlCol="0">
            <a:spAutoFit/>
          </a:bodyPr>
          <a:lstStyle/>
          <a:p>
            <a:pPr algn="ctr"/>
            <a:r>
              <a:rPr lang="vi-VN" sz="3200" b="1" dirty="0">
                <a:solidFill>
                  <a:schemeClr val="bg1"/>
                </a:solidFill>
              </a:rPr>
              <a:t>Sưu tầm tranh, ảnh hoặc bài thơ, bài hát nói về chiến dịch Điện Biên Phủ và chia sẻ với bạn.</a:t>
            </a:r>
            <a:endParaRPr lang="en-US" sz="3200" b="1" dirty="0">
              <a:solidFill>
                <a:schemeClr val="bg1"/>
              </a:solidFill>
            </a:endParaRPr>
          </a:p>
        </p:txBody>
      </p:sp>
    </p:spTree>
    <p:extLst>
      <p:ext uri="{BB962C8B-B14F-4D97-AF65-F5344CB8AC3E}">
        <p14:creationId xmlns:p14="http://schemas.microsoft.com/office/powerpoint/2010/main" val="4051072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96CB-E08C-0026-4FC9-A76525A0C366}"/>
              </a:ext>
            </a:extLst>
          </p:cNvPr>
          <p:cNvSpPr>
            <a:spLocks noGrp="1"/>
          </p:cNvSpPr>
          <p:nvPr>
            <p:ph type="title"/>
          </p:nvPr>
        </p:nvSpPr>
        <p:spPr/>
        <p:txBody>
          <a:bodyPr/>
          <a:lstStyle/>
          <a:p>
            <a:endParaRPr lang="en-US"/>
          </a:p>
        </p:txBody>
      </p:sp>
      <p:pic>
        <p:nvPicPr>
          <p:cNvPr id="4" name="Giải phóng Điện Biên - Bản chuẩn - Có lời">
            <a:hlinkClick r:id="" action="ppaction://media"/>
            <a:extLst>
              <a:ext uri="{FF2B5EF4-FFF2-40B4-BE49-F238E27FC236}">
                <a16:creationId xmlns:a16="http://schemas.microsoft.com/office/drawing/2014/main" id="{C4A6F59A-5D3D-99B1-8193-4B696D0F55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50676" cy="5143500"/>
          </a:xfrm>
        </p:spPr>
      </p:pic>
    </p:spTree>
    <p:extLst>
      <p:ext uri="{BB962C8B-B14F-4D97-AF65-F5344CB8AC3E}">
        <p14:creationId xmlns:p14="http://schemas.microsoft.com/office/powerpoint/2010/main" val="313916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61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155846" y="1783948"/>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 Trong video nói đến sự kiện và nhân vật lịch sử nào? Hãy chia sẻ những điều em biết về nhân vật đó? </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rPr>
              <a:t>Video n</a:t>
            </a:r>
            <a:r>
              <a:rPr lang="vi-VN"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rPr>
              <a:t>ói đến anh hùng Bế Văn Đàn</a:t>
            </a:r>
            <a:endParaRPr lang="en-US"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rPr>
              <a:t> trong chiến dịch Điện Biên Phủ</a:t>
            </a:r>
            <a:endParaRPr lang="en-US" altLang="en-US" sz="32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3"/>
            <a:ext cx="7362261" cy="1855189"/>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pic>
        <p:nvPicPr>
          <p:cNvPr id="7" name="Picture 6">
            <a:extLst>
              <a:ext uri="{FF2B5EF4-FFF2-40B4-BE49-F238E27FC236}">
                <a16:creationId xmlns:a16="http://schemas.microsoft.com/office/drawing/2014/main" id="{5209969C-8961-9982-B940-FB2C616714F6}"/>
              </a:ext>
            </a:extLst>
          </p:cNvPr>
          <p:cNvPicPr>
            <a:picLocks noChangeAspect="1"/>
          </p:cNvPicPr>
          <p:nvPr/>
        </p:nvPicPr>
        <p:blipFill>
          <a:blip r:embed="rId14"/>
          <a:stretch>
            <a:fillRect/>
          </a:stretch>
        </p:blipFill>
        <p:spPr>
          <a:xfrm>
            <a:off x="3833979" y="2724444"/>
            <a:ext cx="1786283" cy="75597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704EACCB-7C85-6A46-49EA-CAB1A892E0D9}"/>
              </a:ext>
            </a:extLst>
          </p:cNvPr>
          <p:cNvPicPr>
            <a:picLocks noChangeAspect="1"/>
          </p:cNvPicPr>
          <p:nvPr/>
        </p:nvPicPr>
        <p:blipFill>
          <a:blip r:embed="rId15"/>
          <a:stretch>
            <a:fillRect/>
          </a:stretch>
        </p:blipFill>
        <p:spPr>
          <a:xfrm>
            <a:off x="-1508760" y="0"/>
            <a:ext cx="1245572" cy="1245572"/>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1384995"/>
          </a:xfrm>
          <a:prstGeom prst="rect">
            <a:avLst/>
          </a:prstGeom>
          <a:noFill/>
        </p:spPr>
        <p:txBody>
          <a:bodyPr wrap="square" rtlCol="0">
            <a:spAutoFit/>
          </a:bodyPr>
          <a:lstStyle/>
          <a:p>
            <a:pPr algn="ctr"/>
            <a:r>
              <a:rPr lang="vi-VN" sz="2800" dirty="0"/>
              <a:t>Truyện kể về những tấm gương anh hùng trong chiến dịch Điện Biên Phủ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9E1B-CA08-3525-DAE5-B4B0044B5D2F}"/>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405B011-2DD9-E77D-7418-EB97FDC6776F}"/>
              </a:ext>
            </a:extLst>
          </p:cNvPr>
          <p:cNvSpPr>
            <a:spLocks noGrp="1"/>
          </p:cNvSpPr>
          <p:nvPr>
            <p:ph type="subTitle" idx="1"/>
          </p:nvPr>
        </p:nvSpPr>
        <p:spPr/>
        <p:txBody>
          <a:bodyPr/>
          <a:lstStyle/>
          <a:p>
            <a:endParaRPr lang="en-US"/>
          </a:p>
        </p:txBody>
      </p:sp>
      <p:pic>
        <p:nvPicPr>
          <p:cNvPr id="4" name="Top 5 Anh Hùng Tiêu Biểu Trong Chiến Dịch ĐIỆN BIÊN PHỦ">
            <a:hlinkClick r:id="" action="ppaction://media"/>
            <a:extLst>
              <a:ext uri="{FF2B5EF4-FFF2-40B4-BE49-F238E27FC236}">
                <a16:creationId xmlns:a16="http://schemas.microsoft.com/office/drawing/2014/main" id="{79188476-3513-5DA5-749B-C28B637393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2815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085272" y="127809"/>
            <a:ext cx="6698092"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2"/>
              <a:ext cx="5875661" cy="2925179"/>
            </a:xfrm>
            <a:prstGeom prst="rect">
              <a:avLst/>
            </a:prstGeom>
          </p:spPr>
          <p:txBody>
            <a:bodyPr wrap="square" lIns="0" tIns="0" rIns="0" bIns="0" rtlCol="0" anchor="t">
              <a:spAutoFit/>
            </a:bodyPr>
            <a:lstStyle/>
            <a:p>
              <a:pPr marL="0" marR="0" algn="just">
                <a:spcBef>
                  <a:spcPts val="0"/>
                </a:spcBef>
                <a:spcAft>
                  <a:spcPts val="0"/>
                </a:spcAft>
              </a:pPr>
              <a:r>
                <a:rPr lang="vi-VN" sz="2800" dirty="0">
                  <a:effectLst/>
                  <a:latin typeface="Cambria" panose="02040503050406030204" pitchFamily="18" charset="0"/>
                  <a:ea typeface="Cambria" panose="02040503050406030204" pitchFamily="18" charset="0"/>
                </a:rPr>
                <a:t>Nêu một số tên các anh hùng tiêu biểu trong chiến dịch Điện Biên Phủ</a:t>
              </a:r>
              <a:endParaRPr lang="en-US" sz="2800" dirty="0">
                <a:effectLst/>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219279" y="1728007"/>
            <a:ext cx="6532554" cy="1676499"/>
            <a:chOff x="5094515" y="1694137"/>
            <a:chExt cx="6844936" cy="4438501"/>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3978328"/>
            </a:xfrm>
            <a:prstGeom prst="rect">
              <a:avLst/>
            </a:prstGeom>
          </p:spPr>
          <p:txBody>
            <a:bodyPr wrap="square" lIns="0" tIns="0" rIns="0" bIns="0" rtlCol="0" anchor="t">
              <a:spAutoFit/>
            </a:bodyPr>
            <a:lstStyle/>
            <a:p>
              <a:pPr marL="0" marR="0" algn="just">
                <a:spcBef>
                  <a:spcPts val="0"/>
                </a:spcBef>
                <a:spcAft>
                  <a:spcPts val="0"/>
                </a:spcAft>
              </a:pPr>
              <a:r>
                <a:rPr lang="vi-VN" sz="2800" dirty="0">
                  <a:effectLst/>
                  <a:latin typeface="Cambria" panose="02040503050406030204" pitchFamily="18" charset="0"/>
                  <a:ea typeface="Cambria" panose="02040503050406030204" pitchFamily="18" charset="0"/>
                </a:rPr>
                <a:t>Giới thiệu câu chuyện về 1 trong các anh hùng Điện Biên Phủ mà em biết và đã tìm hiểu.</a:t>
              </a:r>
              <a:endParaRPr lang="en-US" sz="2800"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Aptos" panose="02110004020202020204"/>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128" y="961"/>
            <a:ext cx="9143985" cy="5142539"/>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655909" y="1505577"/>
            <a:ext cx="2203877" cy="4138558"/>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179B0EA8-B546-DA7F-57C0-4AEEBC9410B1}"/>
              </a:ext>
            </a:extLst>
          </p:cNvPr>
          <p:cNvSpPr/>
          <p:nvPr/>
        </p:nvSpPr>
        <p:spPr>
          <a:xfrm>
            <a:off x="3008419" y="1"/>
            <a:ext cx="4672541" cy="349154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B9B9F80B-660B-B63D-B0E0-CD2CE0025CC9}"/>
              </a:ext>
            </a:extLst>
          </p:cNvPr>
          <p:cNvPicPr>
            <a:picLocks noChangeAspect="1"/>
          </p:cNvPicPr>
          <p:nvPr/>
        </p:nvPicPr>
        <p:blipFill>
          <a:blip r:embed="rId5"/>
          <a:stretch>
            <a:fillRect/>
          </a:stretch>
        </p:blipFill>
        <p:spPr>
          <a:xfrm>
            <a:off x="3395417" y="778556"/>
            <a:ext cx="3773751" cy="2280102"/>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1353</TotalTime>
  <Words>322</Words>
  <Application>Microsoft Office PowerPoint</Application>
  <PresentationFormat>Trình chiếu Trên màn hình (16:9)</PresentationFormat>
  <Paragraphs>23</Paragraphs>
  <Slides>20</Slides>
  <Notes>14</Notes>
  <HiddenSlides>0</HiddenSlides>
  <MMClips>2</MMClips>
  <ScaleCrop>false</ScaleCrop>
  <HeadingPairs>
    <vt:vector size="6" baseType="variant">
      <vt:variant>
        <vt:lpstr>Phông được Dùng</vt:lpstr>
      </vt:variant>
      <vt:variant>
        <vt:i4>12</vt:i4>
      </vt:variant>
      <vt:variant>
        <vt:lpstr>Chủ đề</vt:lpstr>
      </vt:variant>
      <vt:variant>
        <vt:i4>3</vt:i4>
      </vt:variant>
      <vt:variant>
        <vt:lpstr>Tiêu đề Bản chiếu</vt:lpstr>
      </vt:variant>
      <vt:variant>
        <vt:i4>20</vt:i4>
      </vt:variant>
    </vt:vector>
  </HeadingPairs>
  <TitlesOfParts>
    <vt:vector size="35" baseType="lpstr">
      <vt:lpstr>Advent Pro</vt:lpstr>
      <vt:lpstr>Aptos</vt:lpstr>
      <vt:lpstr>Aptos Display</vt:lpstr>
      <vt:lpstr>Arial</vt:lpstr>
      <vt:lpstr>Arial (Body)</vt:lpstr>
      <vt:lpstr>Bahnschrift SemiBold Condensed</vt:lpstr>
      <vt:lpstr>Calibri</vt:lpstr>
      <vt:lpstr>Cambria</vt:lpstr>
      <vt:lpstr>Livvic</vt:lpstr>
      <vt:lpstr>Roboto Condensed Light</vt:lpstr>
      <vt:lpstr>Times New Roman</vt:lpstr>
      <vt:lpstr>UTM Staccato </vt:lpstr>
      <vt:lpstr>War Background by Slidesgo</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Trang Nguyễn Quỳnhh</cp:lastModifiedBy>
  <cp:revision>86</cp:revision>
  <dcterms:modified xsi:type="dcterms:W3CDTF">2025-04-04T09:39:41Z</dcterms:modified>
</cp:coreProperties>
</file>