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5" r:id="rId2"/>
    <p:sldId id="307" r:id="rId3"/>
    <p:sldId id="450" r:id="rId4"/>
    <p:sldId id="449" r:id="rId5"/>
    <p:sldId id="309" r:id="rId6"/>
    <p:sldId id="311" r:id="rId7"/>
    <p:sldId id="312" r:id="rId8"/>
    <p:sldId id="459" r:id="rId9"/>
    <p:sldId id="460" r:id="rId10"/>
    <p:sldId id="313" r:id="rId11"/>
    <p:sldId id="461" r:id="rId12"/>
    <p:sldId id="462" r:id="rId13"/>
    <p:sldId id="457" r:id="rId14"/>
    <p:sldId id="455" r:id="rId15"/>
    <p:sldId id="456" r:id="rId16"/>
    <p:sldId id="463" r:id="rId17"/>
    <p:sldId id="464" r:id="rId18"/>
    <p:sldId id="30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023"/>
    <a:srgbClr val="F0F0F0"/>
    <a:srgbClr val="CBB391"/>
    <a:srgbClr val="AA674C"/>
    <a:srgbClr val="AD674E"/>
    <a:srgbClr val="C0D9BA"/>
    <a:srgbClr val="C0D9B9"/>
    <a:srgbClr val="AECDAC"/>
    <a:srgbClr val="BCD7B6"/>
    <a:srgbClr val="FFD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6653" autoAdjust="0"/>
  </p:normalViewPr>
  <p:slideViewPr>
    <p:cSldViewPr snapToGrid="0">
      <p:cViewPr varScale="1">
        <p:scale>
          <a:sx n="82" d="100"/>
          <a:sy n="82" d="100"/>
        </p:scale>
        <p:origin x="8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FEC95-9B3B-4B52-B1C4-CE4C38650CEF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C4770-9C39-4C80-B89B-EFB00B5CB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4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A48FF-B6BD-673D-E1E1-2B6185AC3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7E418A2-748A-739C-BB1D-9027E2FABE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AD14B13-7A1B-6200-5596-7D37730D8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024F11-B59A-BD80-7DB3-BB8BBC8D28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58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1C4770-9C39-4C80-B89B-EFB00B5CB0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3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9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514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2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82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830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F226E-9A7E-49FD-BDDB-8B6C2B952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9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DBFB501-C0C5-D95B-74F2-5E390AC47B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26DEFC-0F9B-E306-B165-079C83BB17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DB35-90E8-5CED-7292-AE1B3C30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D8C189-08AC-559B-1362-2A5D344B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EF6BF1-EEC3-6157-2A72-0466CF38C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1A5B763-1665-9690-6BD1-7F5B0D801C89}"/>
              </a:ext>
            </a:extLst>
          </p:cNvPr>
          <p:cNvSpPr txBox="1"/>
          <p:nvPr/>
        </p:nvSpPr>
        <p:spPr>
          <a:xfrm>
            <a:off x="5947700" y="1733835"/>
            <a:ext cx="6507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UỶ BAN NHÂN DÂN QUẬN HỒNG BÀNG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TRƯỜNG TIỂU HỌC AN HỒNG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F19E2E-E3B0-4E43-EB80-4D689100090C}"/>
              </a:ext>
            </a:extLst>
          </p:cNvPr>
          <p:cNvSpPr txBox="1"/>
          <p:nvPr/>
        </p:nvSpPr>
        <p:spPr>
          <a:xfrm>
            <a:off x="6197601" y="3015277"/>
            <a:ext cx="6008079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3.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 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Quỳnh Trang</a:t>
            </a:r>
          </a:p>
        </p:txBody>
      </p:sp>
    </p:spTree>
    <p:extLst>
      <p:ext uri="{BB962C8B-B14F-4D97-AF65-F5344CB8AC3E}">
        <p14:creationId xmlns:p14="http://schemas.microsoft.com/office/powerpoint/2010/main" val="26946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1228693" y="323961"/>
            <a:ext cx="9733947" cy="181979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000" b="1" dirty="0">
                <a:solidFill>
                  <a:srgbClr val="000066"/>
                </a:solidFill>
              </a:rPr>
              <a:t>Qua </a:t>
            </a:r>
            <a:r>
              <a:rPr lang="en-US" sz="4000" b="1" dirty="0" err="1">
                <a:solidFill>
                  <a:srgbClr val="000066"/>
                </a:solidFill>
              </a:rPr>
              <a:t>câu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chuyện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vừa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kể</a:t>
            </a:r>
            <a:r>
              <a:rPr lang="en-US" sz="4000" b="1" dirty="0">
                <a:solidFill>
                  <a:srgbClr val="000066"/>
                </a:solidFill>
              </a:rPr>
              <a:t>, </a:t>
            </a:r>
            <a:r>
              <a:rPr lang="en-US" sz="4000" b="1" dirty="0" err="1">
                <a:solidFill>
                  <a:srgbClr val="000066"/>
                </a:solidFill>
              </a:rPr>
              <a:t>em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có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cảm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nhận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và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rút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ra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bài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học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nào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cho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bản</a:t>
            </a:r>
            <a:r>
              <a:rPr lang="en-US" sz="4000" b="1" dirty="0">
                <a:solidFill>
                  <a:srgbClr val="000066"/>
                </a:solidFill>
              </a:rPr>
              <a:t> </a:t>
            </a:r>
            <a:r>
              <a:rPr lang="en-US" sz="4000" b="1" dirty="0" err="1">
                <a:solidFill>
                  <a:srgbClr val="000066"/>
                </a:solidFill>
              </a:rPr>
              <a:t>thân</a:t>
            </a:r>
            <a:r>
              <a:rPr lang="en-US" sz="4000" b="1" dirty="0">
                <a:solidFill>
                  <a:srgbClr val="000066"/>
                </a:solidFill>
              </a:rPr>
              <a:t>?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AACD0A-B39C-A876-EE29-DE46CF3C63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66" y="2763521"/>
            <a:ext cx="7395129" cy="370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2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2D73FC6-6F38-3E0E-6ACF-13D062F43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1705494"/>
            <a:ext cx="7348072" cy="56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8CF3FB4B-3C5C-7308-C0C9-3712A2E31E90}"/>
              </a:ext>
            </a:extLst>
          </p:cNvPr>
          <p:cNvSpPr/>
          <p:nvPr/>
        </p:nvSpPr>
        <p:spPr>
          <a:xfrm>
            <a:off x="914401" y="232521"/>
            <a:ext cx="10444480" cy="1271159"/>
          </a:xfrm>
          <a:prstGeom prst="roundRect">
            <a:avLst/>
          </a:prstGeom>
          <a:solidFill>
            <a:srgbClr val="FFEFFF"/>
          </a:solidFill>
          <a:ln w="76200">
            <a:solidFill>
              <a:srgbClr val="FF0066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200" b="1" dirty="0" err="1">
                <a:solidFill>
                  <a:srgbClr val="000066"/>
                </a:solidFill>
              </a:rPr>
              <a:t>Lập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bảng</a:t>
            </a:r>
            <a:r>
              <a:rPr lang="en-US" sz="3200" b="1" dirty="0">
                <a:solidFill>
                  <a:srgbClr val="000066"/>
                </a:solidFill>
              </a:rPr>
              <a:t> (</a:t>
            </a:r>
            <a:r>
              <a:rPr lang="en-US" sz="3200" b="1" dirty="0" err="1">
                <a:solidFill>
                  <a:srgbClr val="000066"/>
                </a:solidFill>
              </a:rPr>
              <a:t>hoặc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trục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thời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gian</a:t>
            </a:r>
            <a:r>
              <a:rPr lang="en-US" sz="3200" b="1" dirty="0">
                <a:solidFill>
                  <a:srgbClr val="000066"/>
                </a:solidFill>
              </a:rPr>
              <a:t>) </a:t>
            </a:r>
            <a:r>
              <a:rPr lang="en-US" sz="3200" b="1" dirty="0" err="1">
                <a:solidFill>
                  <a:srgbClr val="000066"/>
                </a:solidFill>
              </a:rPr>
              <a:t>về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thắng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lợi</a:t>
            </a:r>
            <a:r>
              <a:rPr lang="en-US" sz="3200" b="1" dirty="0">
                <a:solidFill>
                  <a:srgbClr val="000066"/>
                </a:solidFill>
              </a:rPr>
              <a:t> ở </a:t>
            </a:r>
            <a:r>
              <a:rPr lang="en-US" sz="3200" b="1" dirty="0" err="1">
                <a:solidFill>
                  <a:srgbClr val="000066"/>
                </a:solidFill>
              </a:rPr>
              <a:t>các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địa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Huế</a:t>
            </a:r>
            <a:r>
              <a:rPr lang="en-US" sz="3200" b="1" dirty="0">
                <a:solidFill>
                  <a:srgbClr val="000066"/>
                </a:solidFill>
              </a:rPr>
              <a:t>, </a:t>
            </a:r>
            <a:r>
              <a:rPr lang="en-US" sz="3200" b="1" dirty="0" err="1">
                <a:solidFill>
                  <a:srgbClr val="000066"/>
                </a:solidFill>
              </a:rPr>
              <a:t>Sài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Gòn</a:t>
            </a:r>
            <a:r>
              <a:rPr lang="en-US" sz="3200" b="1" dirty="0">
                <a:solidFill>
                  <a:srgbClr val="000066"/>
                </a:solidFill>
              </a:rPr>
              <a:t>,...) </a:t>
            </a:r>
            <a:r>
              <a:rPr lang="en-US" sz="3200" b="1" dirty="0" err="1">
                <a:solidFill>
                  <a:srgbClr val="000066"/>
                </a:solidFill>
              </a:rPr>
              <a:t>trong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Cách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mạng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tháng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Tám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năm</a:t>
            </a:r>
            <a:r>
              <a:rPr lang="en-US" sz="3200" b="1" dirty="0">
                <a:solidFill>
                  <a:srgbClr val="000066"/>
                </a:solidFill>
              </a:rPr>
              <a:t> 1945.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48A54A-43D4-7D07-8285-49C1D09A13EB}"/>
              </a:ext>
            </a:extLst>
          </p:cNvPr>
          <p:cNvSpPr/>
          <p:nvPr/>
        </p:nvSpPr>
        <p:spPr>
          <a:xfrm>
            <a:off x="1320800" y="2468880"/>
            <a:ext cx="251968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19/8/1945: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Hà </a:t>
            </a:r>
            <a:r>
              <a:rPr lang="en-US" sz="3200" b="1" dirty="0" err="1">
                <a:solidFill>
                  <a:srgbClr val="002060"/>
                </a:solidFill>
              </a:rPr>
              <a:t>Nội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43223DE-8E44-D00D-BCE3-680D9569E701}"/>
              </a:ext>
            </a:extLst>
          </p:cNvPr>
          <p:cNvSpPr/>
          <p:nvPr/>
        </p:nvSpPr>
        <p:spPr>
          <a:xfrm>
            <a:off x="3921760" y="290576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2C347C-2017-AD0D-DDA9-6732A38570D3}"/>
              </a:ext>
            </a:extLst>
          </p:cNvPr>
          <p:cNvSpPr/>
          <p:nvPr/>
        </p:nvSpPr>
        <p:spPr>
          <a:xfrm>
            <a:off x="5049520" y="2468880"/>
            <a:ext cx="245872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23/8/1945: </a:t>
            </a:r>
            <a:r>
              <a:rPr lang="en-US" sz="3200" b="1" dirty="0" err="1">
                <a:solidFill>
                  <a:srgbClr val="002060"/>
                </a:solidFill>
              </a:rPr>
              <a:t>Huế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3FA5723-DA17-78E2-B0F7-0A0000C82AE8}"/>
              </a:ext>
            </a:extLst>
          </p:cNvPr>
          <p:cNvSpPr/>
          <p:nvPr/>
        </p:nvSpPr>
        <p:spPr>
          <a:xfrm>
            <a:off x="7640320" y="2875280"/>
            <a:ext cx="863600" cy="51816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B8A75F-B2B1-ABEA-F6D5-8206935D5A1D}"/>
              </a:ext>
            </a:extLst>
          </p:cNvPr>
          <p:cNvSpPr/>
          <p:nvPr/>
        </p:nvSpPr>
        <p:spPr>
          <a:xfrm>
            <a:off x="8615680" y="2458720"/>
            <a:ext cx="2387600" cy="1270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25/8/1945: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Gòn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8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857678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4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cho biết Đội Thiếu niên Tiền phong Hồ Chí Minh được thành lập ngày nào?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7" y="1237962"/>
            <a:ext cx="53860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6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15-5-1941, Hội Nhi đồng cứu quốc được thành lập; anh Nông Văn Dền (tức Kim Đồng) là Đội trưởng đầu tiên. Sau này, ngày 15 – 5 hằng năm được chọn là ngày thành lập Đội.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Kỷ niệm 82 năm Ngày thành lập Đội TNTP Hồ Chí Minh (15/5/1941 – 15/5/2023)  - Nhớ về người phụ trách Đội đầu tiên">
            <a:extLst>
              <a:ext uri="{FF2B5EF4-FFF2-40B4-BE49-F238E27FC236}">
                <a16:creationId xmlns:a16="http://schemas.microsoft.com/office/drawing/2014/main" id="{78AC35C9-14D7-F734-4F65-EA9D333B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85" y="1463040"/>
            <a:ext cx="5554134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1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B8DC8-A5A2-C56A-44D2-511BF9DC7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69" y="4706074"/>
            <a:ext cx="2758813" cy="27588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6431" y="4852887"/>
            <a:ext cx="2758812" cy="27588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E24B38-2FA2-809C-3567-A3646C387CBE}"/>
              </a:ext>
            </a:extLst>
          </p:cNvPr>
          <p:cNvSpPr/>
          <p:nvPr/>
        </p:nvSpPr>
        <p:spPr>
          <a:xfrm>
            <a:off x="2274097" y="640081"/>
            <a:ext cx="9216863" cy="2245360"/>
          </a:xfrm>
          <a:prstGeom prst="roundRect">
            <a:avLst>
              <a:gd name="adj" fmla="val 2661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22-12 hằng năm là ngày kỉ niệm sự kiện nào của đất nước? Hãy chia sẻ những điều em biết về ngày đó.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C3C456FF-A360-7A50-0353-C985AF1BF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" r="54375" b="19400"/>
          <a:stretch/>
        </p:blipFill>
        <p:spPr>
          <a:xfrm>
            <a:off x="744659" y="2560321"/>
            <a:ext cx="4050862" cy="40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30740" y="359923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36号-正文宋楷" panose="00000500000000000000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008" y="4740680"/>
            <a:ext cx="2758812" cy="2758812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:a16="http://schemas.microsoft.com/office/drawing/2014/main" id="{5CF9457E-3329-4CFC-97AC-5557F2CD3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07" y="4671672"/>
            <a:ext cx="2758813" cy="2758813"/>
          </a:xfrm>
          <a:prstGeom prst="rect">
            <a:avLst/>
          </a:prstGeom>
        </p:spPr>
      </p:pic>
      <p:sp>
        <p:nvSpPr>
          <p:cNvPr id="21" name="Text Box 18">
            <a:extLst>
              <a:ext uri="{FF2B5EF4-FFF2-40B4-BE49-F238E27FC236}">
                <a16:creationId xmlns:a16="http://schemas.microsoft.com/office/drawing/2014/main" id="{F3C96D8C-E6BD-4394-86EC-80255C380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907" y="851882"/>
            <a:ext cx="53860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.VnTime" panose="020B7200000000000000" pitchFamily="34" charset="0"/>
              </a:defRPr>
            </a:lvl9pPr>
          </a:lstStyle>
          <a:p>
            <a:pPr lvl="0" algn="just"/>
            <a:r>
              <a:rPr lang="vi-VN" altLang="en-US" sz="3200" b="1" dirty="0">
                <a:solidFill>
                  <a:srgbClr val="02546A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 22-12 hằng năm được chọn là ngày thành lập Quân đội Nhân dân Việt Nam. Đây chính là ngày thành lập Đội Việt Nam Tuyên truyền Giải phóng quân (22-12-1944) – tổ chức tiền thân của Quân đội Nhân dân Việt Nam được giới thiệu trong bài học.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2546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HÀO MỪNG 78 NĂM NGÀY THÀNH LẬP QUÂN ĐỘI NHÂN DÂN VIỆT NAM - Trường mầm non  Phú Lương">
            <a:extLst>
              <a:ext uri="{FF2B5EF4-FFF2-40B4-BE49-F238E27FC236}">
                <a16:creationId xmlns:a16="http://schemas.microsoft.com/office/drawing/2014/main" id="{63538F21-BAB0-004E-7CC2-D7465F870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35" y="1066800"/>
            <a:ext cx="5676865" cy="46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B8D3D22C-4888-4206-925D-4D3A16DB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68900"/>
            <a:ext cx="12191998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B535F-3E0D-CB88-E1AC-9B86A0E46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856" y="0"/>
            <a:ext cx="631545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82A87-347E-C0A7-D548-D28C102A4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080" y="1704716"/>
            <a:ext cx="839492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8843D-CBF3-6EE2-1008-46E2940BE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32" y="1796124"/>
            <a:ext cx="1135173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ƯỜI CHÍN THÁNG TÁM - Tốp ca Đài Tiếng nói Việt Nam - Lyrics &amp; Engsub">
            <a:hlinkClick r:id="" action="ppaction://media"/>
            <a:extLst>
              <a:ext uri="{FF2B5EF4-FFF2-40B4-BE49-F238E27FC236}">
                <a16:creationId xmlns:a16="http://schemas.microsoft.com/office/drawing/2014/main" id="{A0554DF7-931E-3AD8-9370-1D543F61B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8368DB4-E0C1-FF02-089A-D3227827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9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B52B4-4DC2-19B2-A659-15AC5EA27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337" y="335231"/>
            <a:ext cx="3468925" cy="1127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F752-5E20-8A40-F7A7-F9412410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53" y="2000339"/>
            <a:ext cx="6525470" cy="331334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9C1E501-9901-8451-283D-AD9707044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83951"/>
            <a:ext cx="1486431" cy="1486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9A6F9E-672A-D019-D687-A100841B3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049" y="5041336"/>
            <a:ext cx="25605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506682"/>
            <a:ext cx="12191365" cy="4158061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23" name="图片 66" descr="云">
            <a:extLst>
              <a:ext uri="{FF2B5EF4-FFF2-40B4-BE49-F238E27FC236}">
                <a16:creationId xmlns:a16="http://schemas.microsoft.com/office/drawing/2014/main" id="{2F26C6B9-7B80-4209-A07C-49F687DCE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72"/>
            <a:ext cx="12192000" cy="195072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BC81C456-76D7-BDA4-CB79-ABD407B3BE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29013"/>
            <a:ext cx="1736164" cy="167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B75A0-386B-5BA5-B231-C0C89F5BE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243" y="1806284"/>
            <a:ext cx="1100423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6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 descr="D:\资料\组 7.png组 7">
            <a:extLst>
              <a:ext uri="{FF2B5EF4-FFF2-40B4-BE49-F238E27FC236}">
                <a16:creationId xmlns:a16="http://schemas.microsoft.com/office/drawing/2014/main" id="{0DD634F7-8ECC-49EF-8BAF-E81F06292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0" r="8720"/>
          <a:stretch>
            <a:fillRect/>
          </a:stretch>
        </p:blipFill>
        <p:spPr>
          <a:xfrm>
            <a:off x="634" y="1193256"/>
            <a:ext cx="12191365" cy="4471487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4E3E0FE0-6A25-4EBF-B01F-D7C81721B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50" y="5182559"/>
            <a:ext cx="5920402" cy="1488343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4445DC5-3A5E-44F4-AF1E-BFFCA86355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90" y="359385"/>
            <a:ext cx="4158310" cy="1391778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4567780-8F34-43CC-A132-340041DC3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9724"/>
            <a:ext cx="5884750" cy="1438275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027B934A-626F-4A4A-8C25-2F662B35D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6" y="5715733"/>
            <a:ext cx="5884750" cy="1142266"/>
          </a:xfrm>
          <a:prstGeom prst="rect">
            <a:avLst/>
          </a:prstGeom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85F59803-1BF4-4B90-9220-18437E6F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" y="2304254"/>
            <a:ext cx="1089151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kể lại một trong các câu chuyện về Bác Hồ, Đại tướng Võ Nguyên Giáp, anh Kim Đồng.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2D948C-BBF7-4ABB-8267-89921243F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93706"/>
            <a:ext cx="2319908" cy="2497960"/>
          </a:xfrm>
          <a:prstGeom prst="rect">
            <a:avLst/>
          </a:prstGeom>
        </p:spPr>
      </p:pic>
      <p:pic>
        <p:nvPicPr>
          <p:cNvPr id="18" name="图片 5">
            <a:extLst>
              <a:ext uri="{FF2B5EF4-FFF2-40B4-BE49-F238E27FC236}">
                <a16:creationId xmlns:a16="http://schemas.microsoft.com/office/drawing/2014/main" id="{92BF052C-807C-43C0-8426-1AF9E7652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491" y="5229013"/>
            <a:ext cx="1736164" cy="1670100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5D8111F3-772A-375D-AD89-AE6A06B89D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5276356"/>
            <a:ext cx="1736164" cy="16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206FE-2B47-A0A0-4BDC-1A3061966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4" y="144780"/>
            <a:ext cx="11470649" cy="658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758AE2-26D1-092F-543B-900D5B94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270" y="0"/>
            <a:ext cx="7512050" cy="686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014AD-337D-8902-9ABD-EDDF6A87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146367"/>
            <a:ext cx="7760801" cy="657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958</TotalTime>
  <Words>291</Words>
  <Application>Microsoft Office PowerPoint</Application>
  <PresentationFormat>Màn hình rộng</PresentationFormat>
  <Paragraphs>27</Paragraphs>
  <Slides>18</Slides>
  <Notes>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4" baseType="lpstr">
      <vt:lpstr>Arial</vt:lpstr>
      <vt:lpstr>Bahnschrift SemiBold Condensed</vt:lpstr>
      <vt:lpstr>Calibri</vt:lpstr>
      <vt:lpstr>Cambria</vt:lpstr>
      <vt:lpstr>Times New Roman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Trang Nguyễn Quỳnhh</cp:lastModifiedBy>
  <cp:revision>27</cp:revision>
  <dcterms:created xsi:type="dcterms:W3CDTF">2020-07-21T07:25:20Z</dcterms:created>
  <dcterms:modified xsi:type="dcterms:W3CDTF">2025-04-04T10:54:00Z</dcterms:modified>
  <cp:category>9Slide.vn</cp:category>
</cp:coreProperties>
</file>