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65" r:id="rId5"/>
    <p:sldId id="269" r:id="rId6"/>
    <p:sldId id="268" r:id="rId7"/>
    <p:sldId id="260" r:id="rId8"/>
    <p:sldId id="261" r:id="rId9"/>
    <p:sldId id="284" r:id="rId10"/>
    <p:sldId id="271" r:id="rId11"/>
    <p:sldId id="272" r:id="rId12"/>
    <p:sldId id="285" r:id="rId13"/>
    <p:sldId id="286" r:id="rId14"/>
    <p:sldId id="279" r:id="rId15"/>
    <p:sldId id="280" r:id="rId16"/>
    <p:sldId id="287" r:id="rId17"/>
    <p:sldId id="281" r:id="rId18"/>
    <p:sldId id="282" r:id="rId1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BFE"/>
    <a:srgbClr val="EAE2FB"/>
    <a:srgbClr val="ECE4FC"/>
    <a:srgbClr val="FF3399"/>
    <a:srgbClr val="FF94FF"/>
    <a:srgbClr val="88FFFF"/>
    <a:srgbClr val="FFFF6E"/>
    <a:srgbClr val="FFFF30"/>
    <a:srgbClr val="FFBB3B"/>
    <a:srgbClr val="FFFF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4995" autoAdjust="0"/>
    <p:restoredTop sz="94660"/>
  </p:normalViewPr>
  <p:slideViewPr>
    <p:cSldViewPr snapToGrid="0">
      <p:cViewPr varScale="1">
        <p:scale>
          <a:sx n="86" d="100"/>
          <a:sy n="86" d="100"/>
        </p:scale>
        <p:origin x="56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Tree>
    <p:extLst>
      <p:ext uri="{BB962C8B-B14F-4D97-AF65-F5344CB8AC3E}">
        <p14:creationId xmlns:p14="http://schemas.microsoft.com/office/powerpoint/2010/main" val="3373409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14/04/2025</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492090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14/04/2025</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9360055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
        <p:nvSpPr>
          <p:cNvPr id="12" name="Rounded Rectangle 11"/>
          <p:cNvSpPr/>
          <p:nvPr userDrawn="1"/>
        </p:nvSpPr>
        <p:spPr>
          <a:xfrm>
            <a:off x="1027289" y="2009421"/>
            <a:ext cx="10137422" cy="4447823"/>
          </a:xfrm>
          <a:prstGeom prst="roundRect">
            <a:avLst/>
          </a:prstGeom>
          <a:solidFill>
            <a:schemeClr val="bg1">
              <a:alpha val="82000"/>
            </a:schemeClr>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382983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
        <p:nvSpPr>
          <p:cNvPr id="8" name="Rounded Rectangle 7"/>
          <p:cNvSpPr/>
          <p:nvPr userDrawn="1"/>
        </p:nvSpPr>
        <p:spPr>
          <a:xfrm>
            <a:off x="372533" y="414867"/>
            <a:ext cx="11446934" cy="6028266"/>
          </a:xfrm>
          <a:prstGeom prst="roundRect">
            <a:avLst/>
          </a:prstGeom>
          <a:solidFill>
            <a:schemeClr val="bg1">
              <a:alpha val="93000"/>
            </a:schemeClr>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1934179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14/04/2025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41099169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14/04/2025</a:t>
            </a:fld>
            <a:endParaRPr lang="vi-VN"/>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42412850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14/04/2025</a:t>
            </a:fld>
            <a:endParaRPr lang="vi-VN"/>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2012062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14/04/2025</a:t>
            </a:fld>
            <a:endParaRPr lang="vi-VN"/>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274592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14/04/2025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6989720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14/04/2025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40880465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604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3.xml"/><Relationship Id="rId7" Type="http://schemas.openxmlformats.org/officeDocument/2006/relationships/image" Target="../media/image10.png"/><Relationship Id="rId2" Type="http://schemas.openxmlformats.org/officeDocument/2006/relationships/video" Target="../media/media1.mp4"/><Relationship Id="rId1" Type="http://schemas.microsoft.com/office/2007/relationships/media" Target="../media/media1.mp4"/><Relationship Id="rId6" Type="http://schemas.microsoft.com/office/2007/relationships/hdphoto" Target="../media/hdphoto1.wdp"/><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audio" Target="../media/audio1.wav"/><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3.xml"/><Relationship Id="rId7" Type="http://schemas.openxmlformats.org/officeDocument/2006/relationships/image" Target="../media/image12.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3.xml"/><Relationship Id="rId7" Type="http://schemas.openxmlformats.org/officeDocument/2006/relationships/image" Target="../media/image10.png"/><Relationship Id="rId2" Type="http://schemas.openxmlformats.org/officeDocument/2006/relationships/video" Target="../media/media1.mp4"/><Relationship Id="rId1" Type="http://schemas.microsoft.com/office/2007/relationships/media" Target="../media/media1.mp4"/><Relationship Id="rId6" Type="http://schemas.microsoft.com/office/2007/relationships/hdphoto" Target="../media/hdphoto2.wdp"/><Relationship Id="rId11" Type="http://schemas.openxmlformats.org/officeDocument/2006/relationships/image" Target="../media/image14.png"/><Relationship Id="rId5" Type="http://schemas.openxmlformats.org/officeDocument/2006/relationships/image" Target="../media/image15.png"/><Relationship Id="rId10" Type="http://schemas.openxmlformats.org/officeDocument/2006/relationships/image" Target="../media/image13.png"/><Relationship Id="rId4" Type="http://schemas.openxmlformats.org/officeDocument/2006/relationships/audio" Target="../media/audio1.wav"/><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45619" y="0"/>
            <a:ext cx="2700762" cy="1603387"/>
          </a:xfrm>
          <a:prstGeom prst="rect">
            <a:avLst/>
          </a:prstGeom>
        </p:spPr>
      </p:pic>
      <p:pic>
        <p:nvPicPr>
          <p:cNvPr id="3" name="Picture 2"/>
          <p:cNvPicPr>
            <a:picLocks noChangeAspect="1"/>
          </p:cNvPicPr>
          <p:nvPr/>
        </p:nvPicPr>
        <p:blipFill>
          <a:blip r:embed="rId3"/>
          <a:stretch>
            <a:fillRect/>
          </a:stretch>
        </p:blipFill>
        <p:spPr>
          <a:xfrm>
            <a:off x="383553" y="1536469"/>
            <a:ext cx="11424894" cy="3359187"/>
          </a:xfrm>
          <a:prstGeom prst="rect">
            <a:avLst/>
          </a:prstGeom>
        </p:spPr>
      </p:pic>
      <p:pic>
        <p:nvPicPr>
          <p:cNvPr id="4" name="Picture 3"/>
          <p:cNvPicPr>
            <a:picLocks noChangeAspect="1"/>
          </p:cNvPicPr>
          <p:nvPr/>
        </p:nvPicPr>
        <p:blipFill>
          <a:blip r:embed="rId4"/>
          <a:stretch>
            <a:fillRect/>
          </a:stretch>
        </p:blipFill>
        <p:spPr>
          <a:xfrm>
            <a:off x="7035983" y="5160855"/>
            <a:ext cx="2456901" cy="1457070"/>
          </a:xfrm>
          <a:prstGeom prst="rect">
            <a:avLst/>
          </a:prstGeom>
        </p:spPr>
      </p:pic>
    </p:spTree>
    <p:extLst>
      <p:ext uri="{BB962C8B-B14F-4D97-AF65-F5344CB8AC3E}">
        <p14:creationId xmlns:p14="http://schemas.microsoft.com/office/powerpoint/2010/main" val="12170258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45B0C20-9E89-BE4C-C54A-667CEAE720AC}"/>
              </a:ext>
            </a:extLst>
          </p:cNvPr>
          <p:cNvSpPr/>
          <p:nvPr/>
        </p:nvSpPr>
        <p:spPr>
          <a:xfrm>
            <a:off x="925033" y="680484"/>
            <a:ext cx="637953" cy="648586"/>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2</a:t>
            </a:r>
          </a:p>
        </p:txBody>
      </p:sp>
      <p:sp>
        <p:nvSpPr>
          <p:cNvPr id="3" name="TextBox 2">
            <a:extLst>
              <a:ext uri="{FF2B5EF4-FFF2-40B4-BE49-F238E27FC236}">
                <a16:creationId xmlns:a16="http://schemas.microsoft.com/office/drawing/2014/main" id="{44CB2BF3-1E45-F2EB-FB1B-F1F0722A7A61}"/>
              </a:ext>
            </a:extLst>
          </p:cNvPr>
          <p:cNvSpPr txBox="1"/>
          <p:nvPr/>
        </p:nvSpPr>
        <p:spPr>
          <a:xfrm>
            <a:off x="1594884" y="659219"/>
            <a:ext cx="9622465" cy="1569660"/>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Có 30 học sinh đã tham gia cuộc khảo sát về hoạt động yêu thích nhất trong ngày cuối tuần. Kết quả được thể hiện trong biểu đồ dưới đây.</a:t>
            </a:r>
            <a:endParaRPr lang="en-US" sz="3200" dirty="0">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90845CCF-8802-294C-415A-C8DEBD46D011}"/>
              </a:ext>
            </a:extLst>
          </p:cNvPr>
          <p:cNvPicPr>
            <a:picLocks noChangeAspect="1"/>
          </p:cNvPicPr>
          <p:nvPr/>
        </p:nvPicPr>
        <p:blipFill>
          <a:blip r:embed="rId2"/>
          <a:stretch>
            <a:fillRect/>
          </a:stretch>
        </p:blipFill>
        <p:spPr>
          <a:xfrm>
            <a:off x="405033" y="2725146"/>
            <a:ext cx="6426399" cy="2314687"/>
          </a:xfrm>
          <a:prstGeom prst="rect">
            <a:avLst/>
          </a:prstGeom>
        </p:spPr>
      </p:pic>
      <p:sp>
        <p:nvSpPr>
          <p:cNvPr id="10" name="Rectangle: Rounded Corners 9">
            <a:extLst>
              <a:ext uri="{FF2B5EF4-FFF2-40B4-BE49-F238E27FC236}">
                <a16:creationId xmlns:a16="http://schemas.microsoft.com/office/drawing/2014/main" id="{F2766739-689D-3975-4A61-7CCF0F3CBF7F}"/>
              </a:ext>
            </a:extLst>
          </p:cNvPr>
          <p:cNvSpPr/>
          <p:nvPr/>
        </p:nvSpPr>
        <p:spPr>
          <a:xfrm>
            <a:off x="6932429" y="2190307"/>
            <a:ext cx="4816548" cy="3880884"/>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a) Trong số các hoạt động trên, hoạt động nào được nhiều học sinh yêu thích nhất? Hoạt động nào ít được yêu thích nhất?</a:t>
            </a:r>
          </a:p>
          <a:p>
            <a:pPr algn="just"/>
            <a:r>
              <a:rPr lang="vi-VN" sz="2800" dirty="0">
                <a:latin typeface="Cambria" panose="02040503050406030204" pitchFamily="18" charset="0"/>
                <a:ea typeface="Cambria" panose="02040503050406030204" pitchFamily="18" charset="0"/>
              </a:rPr>
              <a:t>b) Có bao nhiêu học sinh thích giải câu đố trong ngày cuối tuần?</a:t>
            </a:r>
            <a:endParaRPr lang="en-US" sz="2800" dirty="0">
              <a:latin typeface="Cambria" panose="02040503050406030204" pitchFamily="18" charset="0"/>
              <a:ea typeface="Cambria" panose="02040503050406030204" pitchFamily="18" charset="0"/>
            </a:endParaRPr>
          </a:p>
        </p:txBody>
      </p:sp>
      <p:pic>
        <p:nvPicPr>
          <p:cNvPr id="11" name="Picture 10" descr="A round pink circle with white text and a black background&#10;&#10;Description automatically generated">
            <a:extLst>
              <a:ext uri="{FF2B5EF4-FFF2-40B4-BE49-F238E27FC236}">
                <a16:creationId xmlns:a16="http://schemas.microsoft.com/office/drawing/2014/main" id="{3CDB8547-386E-4FBF-56DD-AFC25373A5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3185" y="0"/>
            <a:ext cx="1603186" cy="1603186"/>
          </a:xfrm>
          <a:prstGeom prst="rect">
            <a:avLst/>
          </a:prstGeom>
        </p:spPr>
      </p:pic>
    </p:spTree>
    <p:extLst>
      <p:ext uri="{BB962C8B-B14F-4D97-AF65-F5344CB8AC3E}">
        <p14:creationId xmlns:p14="http://schemas.microsoft.com/office/powerpoint/2010/main" val="15924977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A5A436-DED6-C7E5-470D-662A1A6C9B7C}"/>
              </a:ext>
            </a:extLst>
          </p:cNvPr>
          <p:cNvPicPr>
            <a:picLocks noChangeAspect="1"/>
          </p:cNvPicPr>
          <p:nvPr/>
        </p:nvPicPr>
        <p:blipFill>
          <a:blip r:embed="rId2"/>
          <a:stretch>
            <a:fillRect/>
          </a:stretch>
        </p:blipFill>
        <p:spPr>
          <a:xfrm>
            <a:off x="2871786" y="630532"/>
            <a:ext cx="6426399" cy="2314687"/>
          </a:xfrm>
          <a:prstGeom prst="rect">
            <a:avLst/>
          </a:prstGeom>
        </p:spPr>
      </p:pic>
      <p:sp>
        <p:nvSpPr>
          <p:cNvPr id="5" name="Rectangle: Rounded Corners 4">
            <a:extLst>
              <a:ext uri="{FF2B5EF4-FFF2-40B4-BE49-F238E27FC236}">
                <a16:creationId xmlns:a16="http://schemas.microsoft.com/office/drawing/2014/main" id="{7F3CF271-63B8-A7F9-E5C2-E53737320A3E}"/>
              </a:ext>
            </a:extLst>
          </p:cNvPr>
          <p:cNvSpPr/>
          <p:nvPr/>
        </p:nvSpPr>
        <p:spPr>
          <a:xfrm>
            <a:off x="1435396" y="3136605"/>
            <a:ext cx="9239693" cy="1786270"/>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3200" dirty="0">
                <a:latin typeface="Cambria" panose="02040503050406030204" pitchFamily="18" charset="0"/>
                <a:ea typeface="Cambria" panose="02040503050406030204" pitchFamily="18" charset="0"/>
              </a:rPr>
              <a:t>a) </a:t>
            </a:r>
            <a:r>
              <a:rPr lang="vi-VN" sz="3200" dirty="0">
                <a:latin typeface="Cambria" panose="02040503050406030204" pitchFamily="18" charset="0"/>
                <a:ea typeface="Cambria" panose="02040503050406030204" pitchFamily="18" charset="0"/>
              </a:rPr>
              <a:t>Hoạt động đọc sách được nhiều học sinh yêu thích nhất.</a:t>
            </a:r>
          </a:p>
          <a:p>
            <a:pPr marL="457200" indent="-457200" algn="just">
              <a:buFont typeface="Arial" panose="020B0604020202020204" pitchFamily="34" charset="0"/>
              <a:buChar char="•"/>
            </a:pPr>
            <a:r>
              <a:rPr lang="vi-VN" sz="3200" dirty="0">
                <a:latin typeface="Cambria" panose="02040503050406030204" pitchFamily="18" charset="0"/>
                <a:ea typeface="Cambria" panose="02040503050406030204" pitchFamily="18" charset="0"/>
              </a:rPr>
              <a:t>Hoạt động chăm sóc cây ít được yêu thích nhất.</a:t>
            </a:r>
            <a:endParaRPr lang="en-US" sz="3200" dirty="0">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id="{AD04C247-2C6E-F8D0-37C5-9BAA0467DAF4}"/>
              </a:ext>
            </a:extLst>
          </p:cNvPr>
          <p:cNvSpPr/>
          <p:nvPr/>
        </p:nvSpPr>
        <p:spPr>
          <a:xfrm>
            <a:off x="1520456" y="5199321"/>
            <a:ext cx="9239693" cy="1201479"/>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dirty="0">
                <a:latin typeface="Cambria" panose="02040503050406030204" pitchFamily="18" charset="0"/>
                <a:ea typeface="Cambria" panose="02040503050406030204" pitchFamily="18" charset="0"/>
              </a:rPr>
              <a:t>b) Số học sinh thích giải câu đố trong ngày cuối tuần là: 30 × 20 : 100 = 6 (học sinh)</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888551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45B0C20-9E89-BE4C-C54A-667CEAE720AC}"/>
              </a:ext>
            </a:extLst>
          </p:cNvPr>
          <p:cNvSpPr/>
          <p:nvPr/>
        </p:nvSpPr>
        <p:spPr>
          <a:xfrm>
            <a:off x="925033" y="680484"/>
            <a:ext cx="637953" cy="648586"/>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sp>
        <p:nvSpPr>
          <p:cNvPr id="3" name="TextBox 2">
            <a:extLst>
              <a:ext uri="{FF2B5EF4-FFF2-40B4-BE49-F238E27FC236}">
                <a16:creationId xmlns:a16="http://schemas.microsoft.com/office/drawing/2014/main" id="{44CB2BF3-1E45-F2EB-FB1B-F1F0722A7A61}"/>
              </a:ext>
            </a:extLst>
          </p:cNvPr>
          <p:cNvSpPr txBox="1"/>
          <p:nvPr/>
        </p:nvSpPr>
        <p:spPr>
          <a:xfrm>
            <a:off x="1573619" y="542261"/>
            <a:ext cx="9622465"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Mỗi tuần, 40 học sinh lớp 5A đều đến thư viện mượn sách. Mỗi bạn mượn 1 cuốn sách. Tỉ số phần trăm số sách mà các bạn đã mượn trong hai tuần đầu tháng 4 được thể hiện trong các biểu đồ dưới đây.</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1EB9DCFD-05CF-818A-DDA1-1061C26AC53F}"/>
              </a:ext>
            </a:extLst>
          </p:cNvPr>
          <p:cNvPicPr>
            <a:picLocks noChangeAspect="1"/>
          </p:cNvPicPr>
          <p:nvPr/>
        </p:nvPicPr>
        <p:blipFill>
          <a:blip r:embed="rId2"/>
          <a:stretch>
            <a:fillRect/>
          </a:stretch>
        </p:blipFill>
        <p:spPr>
          <a:xfrm>
            <a:off x="2658140" y="1730378"/>
            <a:ext cx="6220046" cy="2932618"/>
          </a:xfrm>
          <a:prstGeom prst="rect">
            <a:avLst/>
          </a:prstGeom>
        </p:spPr>
      </p:pic>
      <p:sp>
        <p:nvSpPr>
          <p:cNvPr id="6" name="TextBox 5">
            <a:extLst>
              <a:ext uri="{FF2B5EF4-FFF2-40B4-BE49-F238E27FC236}">
                <a16:creationId xmlns:a16="http://schemas.microsoft.com/office/drawing/2014/main" id="{6D5AC743-CF20-48CF-597A-A10E5E5873B8}"/>
              </a:ext>
            </a:extLst>
          </p:cNvPr>
          <p:cNvSpPr txBox="1"/>
          <p:nvPr/>
        </p:nvSpPr>
        <p:spPr>
          <a:xfrm>
            <a:off x="1297172" y="4774018"/>
            <a:ext cx="9675628" cy="1569660"/>
          </a:xfrm>
          <a:prstGeom prst="rect">
            <a:avLst/>
          </a:prstGeom>
          <a:noFill/>
        </p:spPr>
        <p:txBody>
          <a:bodyPr wrap="square" rtlCol="0">
            <a:spAutoFit/>
          </a:bodyPr>
          <a:lstStyle/>
          <a:p>
            <a:pPr algn="just"/>
            <a:r>
              <a:rPr lang="vi-VN" sz="2400" b="0" i="1" dirty="0">
                <a:solidFill>
                  <a:srgbClr val="000000"/>
                </a:solidFill>
                <a:effectLst/>
                <a:latin typeface="Cambria" panose="02040503050406030204" pitchFamily="18" charset="0"/>
                <a:ea typeface="Cambria" panose="02040503050406030204" pitchFamily="18" charset="0"/>
              </a:rPr>
              <a:t>a) Trong tuần thứ nhất, loại sách nào được nhiều bạn mượn nhất?</a:t>
            </a:r>
          </a:p>
          <a:p>
            <a:pPr algn="just"/>
            <a:r>
              <a:rPr lang="vi-VN" sz="2400" b="0" i="1" dirty="0">
                <a:solidFill>
                  <a:srgbClr val="000000"/>
                </a:solidFill>
                <a:effectLst/>
                <a:latin typeface="Cambria" panose="02040503050406030204" pitchFamily="18" charset="0"/>
                <a:ea typeface="Cambria" panose="02040503050406030204" pitchFamily="18" charset="0"/>
              </a:rPr>
              <a:t>b) Trong hai tuần đó, số học sinh mượn sách loại nào không thay đổi?</a:t>
            </a:r>
          </a:p>
          <a:p>
            <a:pPr algn="just"/>
            <a:r>
              <a:rPr lang="vi-VN" sz="2400" b="0" i="1" dirty="0">
                <a:solidFill>
                  <a:srgbClr val="000000"/>
                </a:solidFill>
                <a:effectLst/>
                <a:latin typeface="Cambria" panose="02040503050406030204" pitchFamily="18" charset="0"/>
                <a:ea typeface="Cambria" panose="02040503050406030204" pitchFamily="18" charset="0"/>
              </a:rPr>
              <a:t>c) Số học sinh mượn truyện tranh trong tuần thứ hai tăng lên hay giảm đi so với tuần thứ nhất?</a:t>
            </a:r>
          </a:p>
        </p:txBody>
      </p:sp>
    </p:spTree>
    <p:extLst>
      <p:ext uri="{BB962C8B-B14F-4D97-AF65-F5344CB8AC3E}">
        <p14:creationId xmlns:p14="http://schemas.microsoft.com/office/powerpoint/2010/main" val="10360675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down)">
                                      <p:cBhvr>
                                        <p:cTn id="1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8F05A6-8B6A-E864-CE92-B6689B05B128}"/>
              </a:ext>
            </a:extLst>
          </p:cNvPr>
          <p:cNvPicPr>
            <a:picLocks noChangeAspect="1"/>
          </p:cNvPicPr>
          <p:nvPr/>
        </p:nvPicPr>
        <p:blipFill>
          <a:blip r:embed="rId2"/>
          <a:stretch>
            <a:fillRect/>
          </a:stretch>
        </p:blipFill>
        <p:spPr>
          <a:xfrm>
            <a:off x="3157869" y="443839"/>
            <a:ext cx="5124893" cy="2416277"/>
          </a:xfrm>
          <a:prstGeom prst="rect">
            <a:avLst/>
          </a:prstGeom>
        </p:spPr>
      </p:pic>
      <p:sp>
        <p:nvSpPr>
          <p:cNvPr id="3" name="Rectangle: Rounded Corners 2">
            <a:extLst>
              <a:ext uri="{FF2B5EF4-FFF2-40B4-BE49-F238E27FC236}">
                <a16:creationId xmlns:a16="http://schemas.microsoft.com/office/drawing/2014/main" id="{E885BEEB-7DE6-9377-DE27-BF50B95F26E7}"/>
              </a:ext>
            </a:extLst>
          </p:cNvPr>
          <p:cNvSpPr/>
          <p:nvPr/>
        </p:nvSpPr>
        <p:spPr>
          <a:xfrm>
            <a:off x="1052623" y="3104707"/>
            <a:ext cx="10154093" cy="786809"/>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a) Trong tuần thứ nhất, truyện cười được nhiều bạn mượn nhất.</a:t>
            </a:r>
            <a:endParaRPr lang="en-US" sz="2800" dirty="0">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08C54A50-B77F-AED0-21DC-D502460C6135}"/>
              </a:ext>
            </a:extLst>
          </p:cNvPr>
          <p:cNvSpPr/>
          <p:nvPr/>
        </p:nvSpPr>
        <p:spPr>
          <a:xfrm>
            <a:off x="1041991" y="4157330"/>
            <a:ext cx="10154093" cy="935665"/>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b) Trong hai tuần đó, số học sinh mượn sách khoa học không thay đổi.</a:t>
            </a:r>
            <a:endParaRPr lang="en-US" sz="28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6FD97900-5D31-4B97-9D66-6C7943B4B978}"/>
              </a:ext>
            </a:extLst>
          </p:cNvPr>
          <p:cNvSpPr/>
          <p:nvPr/>
        </p:nvSpPr>
        <p:spPr>
          <a:xfrm>
            <a:off x="1041991" y="5358809"/>
            <a:ext cx="10154093" cy="935665"/>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c) Số học sinh mượn truyện tranh trong tuần thứ hai tăng lên so với tuần thứ nhất.</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801240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0505" y="1635172"/>
            <a:ext cx="11430991" cy="2651990"/>
          </a:xfrm>
          <a:prstGeom prst="rect">
            <a:avLst/>
          </a:prstGeom>
        </p:spPr>
      </p:pic>
    </p:spTree>
    <p:extLst>
      <p:ext uri="{BB962C8B-B14F-4D97-AF65-F5344CB8AC3E}">
        <p14:creationId xmlns:p14="http://schemas.microsoft.com/office/powerpoint/2010/main" val="16633037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64049" y="95693"/>
            <a:ext cx="10651252" cy="2371060"/>
            <a:chOff x="770374" y="602901"/>
            <a:chExt cx="10651252" cy="1894114"/>
          </a:xfrm>
        </p:grpSpPr>
        <p:sp>
          <p:nvSpPr>
            <p:cNvPr id="3" name="Rounded Rectangle 2"/>
            <p:cNvSpPr/>
            <p:nvPr/>
          </p:nvSpPr>
          <p:spPr>
            <a:xfrm>
              <a:off x="770374" y="602901"/>
              <a:ext cx="10651252" cy="1894114"/>
            </a:xfrm>
            <a:prstGeom prst="roundRect">
              <a:avLst/>
            </a:prstGeom>
            <a:solidFill>
              <a:srgbClr val="EAE2F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p>
          </p:txBody>
        </p:sp>
        <p:sp>
          <p:nvSpPr>
            <p:cNvPr id="4" name="TextBox 3"/>
            <p:cNvSpPr txBox="1"/>
            <p:nvPr/>
          </p:nvSpPr>
          <p:spPr>
            <a:xfrm>
              <a:off x="851046" y="642017"/>
              <a:ext cx="10489908" cy="1770913"/>
            </a:xfrm>
            <a:prstGeom prst="rect">
              <a:avLst/>
            </a:prstGeom>
            <a:noFill/>
          </p:spPr>
          <p:txBody>
            <a:bodyPr wrap="square" rtlCol="0">
              <a:spAutoFit/>
            </a:bodyPr>
            <a:lstStyle/>
            <a:p>
              <a:pPr algn="just"/>
              <a:r>
                <a:rPr lang="en-US" sz="2400" b="1" i="0" u="none" strike="noStrike" dirty="0">
                  <a:solidFill>
                    <a:srgbClr val="313131"/>
                  </a:solidFill>
                  <a:effectLst/>
                  <a:latin typeface="Cambria" panose="02040503050406030204" pitchFamily="18" charset="0"/>
                  <a:ea typeface="Cambria" panose="02040503050406030204" pitchFamily="18" charset="0"/>
                </a:rPr>
                <a:t>4. </a:t>
              </a:r>
              <a:r>
                <a:rPr lang="vi-VN" sz="2400" b="1" i="0" u="none" strike="noStrike" dirty="0">
                  <a:solidFill>
                    <a:srgbClr val="313131"/>
                  </a:solidFill>
                  <a:effectLst/>
                  <a:latin typeface="Cambria" panose="02040503050406030204" pitchFamily="18" charset="0"/>
                  <a:ea typeface="Cambria" panose="02040503050406030204" pitchFamily="18" charset="0"/>
                </a:rPr>
                <a:t>Chọn câu trả lời đúng.</a:t>
              </a:r>
              <a:endParaRPr lang="vi-VN" sz="2400" b="0" i="0" dirty="0">
                <a:solidFill>
                  <a:srgbClr val="000000"/>
                </a:solidFill>
                <a:effectLst/>
                <a:latin typeface="Cambria" panose="02040503050406030204" pitchFamily="18" charset="0"/>
                <a:ea typeface="Cambria" panose="02040503050406030204" pitchFamily="18" charset="0"/>
              </a:endParaRPr>
            </a:p>
            <a:p>
              <a:pPr algn="just"/>
              <a:r>
                <a:rPr lang="vi-VN" sz="2400" b="0" i="0" dirty="0">
                  <a:solidFill>
                    <a:srgbClr val="000000"/>
                  </a:solidFill>
                  <a:effectLst/>
                  <a:latin typeface="Cambria" panose="02040503050406030204" pitchFamily="18" charset="0"/>
                  <a:ea typeface="Cambria" panose="02040503050406030204" pitchFamily="18" charset="0"/>
                </a:rPr>
                <a:t>Cửa hàng vừa bán được chiếc áo thứ 1 000 trong tháng 4. Một nhân viên đã vẽ biểu đồ hình quạt tròn thể hiện số lượng áo bán được theo kích cỡ mà quên mất ghi số liệu về tỉ số phần trăm tương ứng. Biết cửa hàng chỉ bán áo với 3 kích cỡ là S, M và L và số áo cỡ M đã bán được là một trong bốn số dưới đây. Quan sát biểu đồ và cho biết cửa hàng đã bán được bao nhiêu chiếc áo cỡ M.</a:t>
              </a:r>
            </a:p>
          </p:txBody>
        </p:sp>
      </p:grpSp>
      <p:pic>
        <p:nvPicPr>
          <p:cNvPr id="9" name="Picture 8">
            <a:extLst>
              <a:ext uri="{FF2B5EF4-FFF2-40B4-BE49-F238E27FC236}">
                <a16:creationId xmlns:a16="http://schemas.microsoft.com/office/drawing/2014/main" id="{76E9929D-C0EA-B34E-E737-8F7E996CE634}"/>
              </a:ext>
            </a:extLst>
          </p:cNvPr>
          <p:cNvPicPr>
            <a:picLocks noChangeAspect="1"/>
          </p:cNvPicPr>
          <p:nvPr/>
        </p:nvPicPr>
        <p:blipFill>
          <a:blip r:embed="rId2"/>
          <a:stretch>
            <a:fillRect/>
          </a:stretch>
        </p:blipFill>
        <p:spPr>
          <a:xfrm>
            <a:off x="4531685" y="2602651"/>
            <a:ext cx="2826045" cy="2642875"/>
          </a:xfrm>
          <a:prstGeom prst="rect">
            <a:avLst/>
          </a:prstGeom>
        </p:spPr>
      </p:pic>
      <p:sp>
        <p:nvSpPr>
          <p:cNvPr id="10" name="TextBox 9">
            <a:extLst>
              <a:ext uri="{FF2B5EF4-FFF2-40B4-BE49-F238E27FC236}">
                <a16:creationId xmlns:a16="http://schemas.microsoft.com/office/drawing/2014/main" id="{82747EA8-1F8B-C9F0-B990-DF0657B4A39B}"/>
              </a:ext>
            </a:extLst>
          </p:cNvPr>
          <p:cNvSpPr txBox="1"/>
          <p:nvPr/>
        </p:nvSpPr>
        <p:spPr>
          <a:xfrm>
            <a:off x="829341" y="5411972"/>
            <a:ext cx="10398642" cy="461665"/>
          </a:xfrm>
          <a:prstGeom prst="rect">
            <a:avLst/>
          </a:prstGeom>
          <a:noFill/>
        </p:spPr>
        <p:txBody>
          <a:bodyPr wrap="square" rtlCol="0">
            <a:spAutoFit/>
          </a:bodyPr>
          <a:lstStyle/>
          <a:p>
            <a:r>
              <a:rPr lang="en-US" sz="2400" b="1" i="0" dirty="0">
                <a:solidFill>
                  <a:srgbClr val="000000"/>
                </a:solidFill>
                <a:effectLst/>
                <a:latin typeface="Cambria" panose="02040503050406030204" pitchFamily="18" charset="0"/>
                <a:ea typeface="Cambria" panose="02040503050406030204" pitchFamily="18" charset="0"/>
              </a:rPr>
              <a:t>A.</a:t>
            </a:r>
            <a:r>
              <a:rPr lang="en-US" sz="2400" b="0" i="0" dirty="0">
                <a:solidFill>
                  <a:srgbClr val="000000"/>
                </a:solidFill>
                <a:effectLst/>
                <a:latin typeface="Cambria" panose="02040503050406030204" pitchFamily="18" charset="0"/>
                <a:ea typeface="Cambria" panose="02040503050406030204" pitchFamily="18" charset="0"/>
              </a:rPr>
              <a:t> 200 </a:t>
            </a:r>
            <a:r>
              <a:rPr lang="en-US" sz="2400" b="0" i="0" dirty="0" err="1">
                <a:solidFill>
                  <a:srgbClr val="000000"/>
                </a:solidFill>
                <a:effectLst/>
                <a:latin typeface="Cambria" panose="02040503050406030204" pitchFamily="18" charset="0"/>
                <a:ea typeface="Cambria" panose="02040503050406030204" pitchFamily="18" charset="0"/>
              </a:rPr>
              <a:t>chiếc</a:t>
            </a:r>
            <a:r>
              <a:rPr lang="en-US" sz="2400" b="0" i="0" dirty="0">
                <a:solidFill>
                  <a:srgbClr val="000000"/>
                </a:solidFill>
                <a:effectLst/>
                <a:latin typeface="Cambria" panose="02040503050406030204" pitchFamily="18" charset="0"/>
                <a:ea typeface="Cambria" panose="02040503050406030204" pitchFamily="18" charset="0"/>
              </a:rPr>
              <a:t>    </a:t>
            </a:r>
            <a:r>
              <a:rPr lang="en-US" sz="2400" b="1" i="0" dirty="0">
                <a:solidFill>
                  <a:srgbClr val="000000"/>
                </a:solidFill>
                <a:effectLst/>
                <a:latin typeface="Cambria" panose="02040503050406030204" pitchFamily="18" charset="0"/>
                <a:ea typeface="Cambria" panose="02040503050406030204" pitchFamily="18" charset="0"/>
              </a:rPr>
              <a:t>B.</a:t>
            </a:r>
            <a:r>
              <a:rPr lang="en-US" sz="2400" b="0" i="0" dirty="0">
                <a:solidFill>
                  <a:srgbClr val="000000"/>
                </a:solidFill>
                <a:effectLst/>
                <a:latin typeface="Cambria" panose="02040503050406030204" pitchFamily="18" charset="0"/>
                <a:ea typeface="Cambria" panose="02040503050406030204" pitchFamily="18" charset="0"/>
              </a:rPr>
              <a:t> 300 </a:t>
            </a:r>
            <a:r>
              <a:rPr lang="en-US" sz="2400" b="0" i="0" dirty="0" err="1">
                <a:solidFill>
                  <a:srgbClr val="000000"/>
                </a:solidFill>
                <a:effectLst/>
                <a:latin typeface="Cambria" panose="02040503050406030204" pitchFamily="18" charset="0"/>
                <a:ea typeface="Cambria" panose="02040503050406030204" pitchFamily="18" charset="0"/>
              </a:rPr>
              <a:t>chiếc</a:t>
            </a:r>
            <a:r>
              <a:rPr lang="en-US" sz="2400" b="0" i="0" dirty="0">
                <a:solidFill>
                  <a:srgbClr val="000000"/>
                </a:solidFill>
                <a:effectLst/>
                <a:latin typeface="Cambria" panose="02040503050406030204" pitchFamily="18" charset="0"/>
                <a:ea typeface="Cambria" panose="02040503050406030204" pitchFamily="18" charset="0"/>
              </a:rPr>
              <a:t>    </a:t>
            </a:r>
            <a:r>
              <a:rPr lang="en-US" sz="2400" b="1" i="0" dirty="0">
                <a:solidFill>
                  <a:srgbClr val="000000"/>
                </a:solidFill>
                <a:effectLst/>
                <a:latin typeface="Cambria" panose="02040503050406030204" pitchFamily="18" charset="0"/>
                <a:ea typeface="Cambria" panose="02040503050406030204" pitchFamily="18" charset="0"/>
              </a:rPr>
              <a:t>C.</a:t>
            </a:r>
            <a:r>
              <a:rPr lang="en-US" sz="2400" b="0" i="0" dirty="0">
                <a:solidFill>
                  <a:srgbClr val="000000"/>
                </a:solidFill>
                <a:effectLst/>
                <a:latin typeface="Cambria" panose="02040503050406030204" pitchFamily="18" charset="0"/>
                <a:ea typeface="Cambria" panose="02040503050406030204" pitchFamily="18" charset="0"/>
              </a:rPr>
              <a:t> 400 </a:t>
            </a:r>
            <a:r>
              <a:rPr lang="en-US" sz="2400" b="0" i="0" dirty="0" err="1">
                <a:solidFill>
                  <a:srgbClr val="000000"/>
                </a:solidFill>
                <a:effectLst/>
                <a:latin typeface="Cambria" panose="02040503050406030204" pitchFamily="18" charset="0"/>
                <a:ea typeface="Cambria" panose="02040503050406030204" pitchFamily="18" charset="0"/>
              </a:rPr>
              <a:t>chiếc</a:t>
            </a:r>
            <a:r>
              <a:rPr lang="en-US" sz="2400" b="0" i="0" dirty="0">
                <a:solidFill>
                  <a:srgbClr val="000000"/>
                </a:solidFill>
                <a:effectLst/>
                <a:latin typeface="Cambria" panose="02040503050406030204" pitchFamily="18" charset="0"/>
                <a:ea typeface="Cambria" panose="02040503050406030204" pitchFamily="18" charset="0"/>
              </a:rPr>
              <a:t>    </a:t>
            </a:r>
            <a:r>
              <a:rPr lang="en-US" sz="2400" b="1" i="0" dirty="0">
                <a:solidFill>
                  <a:srgbClr val="000000"/>
                </a:solidFill>
                <a:effectLst/>
                <a:latin typeface="Cambria" panose="02040503050406030204" pitchFamily="18" charset="0"/>
                <a:ea typeface="Cambria" panose="02040503050406030204" pitchFamily="18" charset="0"/>
              </a:rPr>
              <a:t>D.</a:t>
            </a:r>
            <a:r>
              <a:rPr lang="en-US" sz="2400" b="0" i="0" dirty="0">
                <a:solidFill>
                  <a:srgbClr val="000000"/>
                </a:solidFill>
                <a:effectLst/>
                <a:latin typeface="Cambria" panose="02040503050406030204" pitchFamily="18" charset="0"/>
                <a:ea typeface="Cambria" panose="02040503050406030204" pitchFamily="18" charset="0"/>
              </a:rPr>
              <a:t> 500 </a:t>
            </a:r>
            <a:r>
              <a:rPr lang="en-US" sz="2400" b="0" i="0" dirty="0" err="1">
                <a:solidFill>
                  <a:srgbClr val="000000"/>
                </a:solidFill>
                <a:effectLst/>
                <a:latin typeface="Cambria" panose="02040503050406030204" pitchFamily="18" charset="0"/>
                <a:ea typeface="Cambria" panose="02040503050406030204" pitchFamily="18" charset="0"/>
              </a:rPr>
              <a:t>chiếc</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938062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F7E9AD-24E4-C914-A227-23D8B23CE057}"/>
              </a:ext>
            </a:extLst>
          </p:cNvPr>
          <p:cNvPicPr>
            <a:picLocks noChangeAspect="1"/>
          </p:cNvPicPr>
          <p:nvPr/>
        </p:nvPicPr>
        <p:blipFill>
          <a:blip r:embed="rId2"/>
          <a:stretch>
            <a:fillRect/>
          </a:stretch>
        </p:blipFill>
        <p:spPr>
          <a:xfrm>
            <a:off x="4638011" y="539935"/>
            <a:ext cx="2826045" cy="2642875"/>
          </a:xfrm>
          <a:prstGeom prst="rect">
            <a:avLst/>
          </a:prstGeom>
        </p:spPr>
      </p:pic>
      <p:sp>
        <p:nvSpPr>
          <p:cNvPr id="3" name="TextBox 2">
            <a:extLst>
              <a:ext uri="{FF2B5EF4-FFF2-40B4-BE49-F238E27FC236}">
                <a16:creationId xmlns:a16="http://schemas.microsoft.com/office/drawing/2014/main" id="{892A8CBC-E651-E8CA-C1A9-B24C7A91B8FB}"/>
              </a:ext>
            </a:extLst>
          </p:cNvPr>
          <p:cNvSpPr txBox="1"/>
          <p:nvPr/>
        </p:nvSpPr>
        <p:spPr>
          <a:xfrm>
            <a:off x="946298" y="3540642"/>
            <a:ext cx="10196623" cy="2677656"/>
          </a:xfrm>
          <a:prstGeom prst="rect">
            <a:avLst/>
          </a:prstGeom>
          <a:noFill/>
        </p:spPr>
        <p:txBody>
          <a:bodyPr wrap="square" rtlCol="0">
            <a:spAutoFit/>
          </a:bodyPr>
          <a:lstStyle/>
          <a:p>
            <a:pPr algn="ctr"/>
            <a:r>
              <a:rPr lang="vi-VN" sz="2800" dirty="0">
                <a:solidFill>
                  <a:srgbClr val="FF0000"/>
                </a:solidFill>
                <a:latin typeface="Cambria" panose="02040503050406030204" pitchFamily="18" charset="0"/>
                <a:ea typeface="Cambria" panose="02040503050406030204" pitchFamily="18" charset="0"/>
              </a:rPr>
              <a:t>Quan sát biểu đồ ta thấy tổng số lượng áo cỡ M và S chiếm 50% số lượng áo bán được.</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Vậy tổng số lượng áo cỡ M và S đã bãn được là:</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1 000 – 500 = 500 (chiếc)</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Hơn nữa, số lượng áo cỡ M bán được nhiều hơn số lượng áo cỡ S.</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Vậy ta chọn đáp án B.</a:t>
            </a: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798666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25472" y="2388539"/>
            <a:ext cx="9415260" cy="584775"/>
          </a:xfrm>
          <a:prstGeom prst="rect">
            <a:avLst/>
          </a:prstGeom>
          <a:solidFill>
            <a:srgbClr val="FFCBFE"/>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Hôm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nay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em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gì</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7" name="TextBox 6"/>
          <p:cNvSpPr txBox="1"/>
          <p:nvPr/>
        </p:nvSpPr>
        <p:spPr>
          <a:xfrm>
            <a:off x="1325472" y="3159800"/>
            <a:ext cx="9396761" cy="584775"/>
          </a:xfrm>
          <a:prstGeom prst="rect">
            <a:avLst/>
          </a:prstGeom>
          <a:solidFill>
            <a:srgbClr val="FFCBFE"/>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Xe</a:t>
            </a:r>
            <a:r>
              <a:rPr lang="en-US" sz="3200" b="1" dirty="0">
                <a:solidFill>
                  <a:prstClr val="black"/>
                </a:solidFill>
                <a:latin typeface="Cambria" panose="02040503050406030204" pitchFamily="18" charset="0"/>
                <a:ea typeface="Cambria" panose="02040503050406030204" pitchFamily="18" charset="0"/>
              </a:rPr>
              <a:t>m </a:t>
            </a:r>
            <a:r>
              <a:rPr lang="en-US" sz="3200" b="1" dirty="0" err="1">
                <a:solidFill>
                  <a:prstClr val="black"/>
                </a:solidFill>
                <a:latin typeface="Cambria" panose="02040503050406030204" pitchFamily="18" charset="0"/>
                <a:ea typeface="Cambria" panose="02040503050406030204" pitchFamily="18" charset="0"/>
              </a:rPr>
              <a:t>lại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bài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và</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chuẩn</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bị</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bài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tiếp</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theo.</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8" name="Graphic 8">
            <a:extLst>
              <a:ext uri="{FF2B5EF4-FFF2-40B4-BE49-F238E27FC236}">
                <a16:creationId xmlns:a16="http://schemas.microsoft.com/office/drawing/2014/main" id="{8C918298-A6C3-4124-2E9B-9F9CE8750227}"/>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l="18379"/>
          <a:stretch/>
        </p:blipFill>
        <p:spPr>
          <a:xfrm>
            <a:off x="2707860" y="3860687"/>
            <a:ext cx="6776281" cy="2664291"/>
          </a:xfrm>
          <a:prstGeom prst="rect">
            <a:avLst/>
          </a:prstGeom>
        </p:spPr>
      </p:pic>
      <p:pic>
        <p:nvPicPr>
          <p:cNvPr id="9" name="Picture 8"/>
          <p:cNvPicPr>
            <a:picLocks noChangeAspect="1"/>
          </p:cNvPicPr>
          <p:nvPr/>
        </p:nvPicPr>
        <p:blipFill>
          <a:blip r:embed="rId4"/>
          <a:stretch>
            <a:fillRect/>
          </a:stretch>
        </p:blipFill>
        <p:spPr>
          <a:xfrm>
            <a:off x="1328515" y="163168"/>
            <a:ext cx="9534970" cy="1444877"/>
          </a:xfrm>
          <a:prstGeom prst="rect">
            <a:avLst/>
          </a:prstGeom>
        </p:spPr>
      </p:pic>
    </p:spTree>
    <p:extLst>
      <p:ext uri="{BB962C8B-B14F-4D97-AF65-F5344CB8AC3E}">
        <p14:creationId xmlns:p14="http://schemas.microsoft.com/office/powerpoint/2010/main" val="8329581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33667" y="1680751"/>
            <a:ext cx="11430991" cy="2645893"/>
          </a:xfrm>
          <a:prstGeom prst="rect">
            <a:avLst/>
          </a:prstGeom>
        </p:spPr>
      </p:pic>
    </p:spTree>
    <p:extLst>
      <p:ext uri="{BB962C8B-B14F-4D97-AF65-F5344CB8AC3E}">
        <p14:creationId xmlns:p14="http://schemas.microsoft.com/office/powerpoint/2010/main" val="13022899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0504" y="1818974"/>
            <a:ext cx="11430991" cy="2645893"/>
          </a:xfrm>
          <a:prstGeom prst="rect">
            <a:avLst/>
          </a:prstGeom>
        </p:spPr>
      </p:pic>
      <p:pic>
        <p:nvPicPr>
          <p:cNvPr id="2" name="Picture 1" descr="A round pink circle with white text and a black background&#10;&#10;Description automatically generated">
            <a:extLst>
              <a:ext uri="{FF2B5EF4-FFF2-40B4-BE49-F238E27FC236}">
                <a16:creationId xmlns:a16="http://schemas.microsoft.com/office/drawing/2014/main" id="{7512BA3C-D93F-8A23-80F6-D80B50BECC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3185" y="0"/>
            <a:ext cx="1603186" cy="1603186"/>
          </a:xfrm>
          <a:prstGeom prst="rect">
            <a:avLst/>
          </a:prstGeom>
        </p:spPr>
      </p:pic>
    </p:spTree>
    <p:extLst>
      <p:ext uri="{BB962C8B-B14F-4D97-AF65-F5344CB8AC3E}">
        <p14:creationId xmlns:p14="http://schemas.microsoft.com/office/powerpoint/2010/main" val="16516044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8">
            <a:extLst>
              <a:ext uri="{FF2B5EF4-FFF2-40B4-BE49-F238E27FC236}">
                <a16:creationId xmlns:a16="http://schemas.microsoft.com/office/drawing/2014/main" id="{8C918298-A6C3-4124-2E9B-9F9CE8750227}"/>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l="18379"/>
          <a:stretch/>
        </p:blipFill>
        <p:spPr>
          <a:xfrm>
            <a:off x="1186277" y="2664179"/>
            <a:ext cx="9819447" cy="3860800"/>
          </a:xfrm>
          <a:prstGeom prst="rect">
            <a:avLst/>
          </a:prstGeom>
        </p:spPr>
      </p:pic>
      <p:pic>
        <p:nvPicPr>
          <p:cNvPr id="2" name="Picture 1"/>
          <p:cNvPicPr>
            <a:picLocks noChangeAspect="1"/>
          </p:cNvPicPr>
          <p:nvPr/>
        </p:nvPicPr>
        <p:blipFill>
          <a:blip r:embed="rId4"/>
          <a:stretch>
            <a:fillRect/>
          </a:stretch>
        </p:blipFill>
        <p:spPr>
          <a:xfrm>
            <a:off x="1688210" y="712177"/>
            <a:ext cx="8815580" cy="1457070"/>
          </a:xfrm>
          <a:prstGeom prst="rect">
            <a:avLst/>
          </a:prstGeom>
        </p:spPr>
      </p:pic>
      <p:pic>
        <p:nvPicPr>
          <p:cNvPr id="4" name="Picture 3" descr="A round pink circle with white text and a black background&#10;&#10;Description automatically generated">
            <a:extLst>
              <a:ext uri="{FF2B5EF4-FFF2-40B4-BE49-F238E27FC236}">
                <a16:creationId xmlns:a16="http://schemas.microsoft.com/office/drawing/2014/main" id="{6A1C5DFE-C2E9-6B3D-5E64-27AFD0CCCF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3185" y="0"/>
            <a:ext cx="1603186" cy="1603186"/>
          </a:xfrm>
          <a:prstGeom prst="rect">
            <a:avLst/>
          </a:prstGeom>
        </p:spPr>
      </p:pic>
    </p:spTree>
    <p:extLst>
      <p:ext uri="{BB962C8B-B14F-4D97-AF65-F5344CB8AC3E}">
        <p14:creationId xmlns:p14="http://schemas.microsoft.com/office/powerpoint/2010/main" val="17411615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5460023" y="707943"/>
            <a:ext cx="6034564" cy="2655890"/>
            <a:chOff x="5460023" y="707943"/>
            <a:chExt cx="6034564" cy="2655890"/>
          </a:xfrm>
        </p:grpSpPr>
        <p:sp>
          <p:nvSpPr>
            <p:cNvPr id="15" name="Rounded Rectangle 14"/>
            <p:cNvSpPr/>
            <p:nvPr/>
          </p:nvSpPr>
          <p:spPr>
            <a:xfrm>
              <a:off x="5460023" y="707943"/>
              <a:ext cx="6034564" cy="2655890"/>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sp>
          <p:nvSpPr>
            <p:cNvPr id="17" name="Rectangle 16"/>
            <p:cNvSpPr/>
            <p:nvPr/>
          </p:nvSpPr>
          <p:spPr>
            <a:xfrm>
              <a:off x="5560105" y="763176"/>
              <a:ext cx="5821592" cy="2554545"/>
            </a:xfrm>
            <a:prstGeom prst="rect">
              <a:avLst/>
            </a:prstGeom>
          </p:spPr>
          <p:txBody>
            <a:bodyPr wrap="square">
              <a:spAutoFit/>
            </a:bodyPr>
            <a:lstStyle/>
            <a:p>
              <a:pPr algn="just"/>
              <a:r>
                <a:rPr lang="vi-VN" sz="3200" b="1" i="1" dirty="0">
                  <a:latin typeface="Calibri" panose="020F0502020204030204" pitchFamily="34" charset="0"/>
                  <a:ea typeface="Calibri" panose="020F0502020204030204" pitchFamily="34" charset="0"/>
                  <a:cs typeface="Calibri" panose="020F0502020204030204" pitchFamily="34" charset="0"/>
                </a:rPr>
                <a:t>Câu 1: </a:t>
              </a:r>
              <a:r>
                <a:rPr lang="vi-VN" sz="3200" i="1" dirty="0">
                  <a:latin typeface="Calibri" panose="020F0502020204030204" pitchFamily="34" charset="0"/>
                  <a:ea typeface="Calibri" panose="020F0502020204030204" pitchFamily="34" charset="0"/>
                  <a:cs typeface="Calibri" panose="020F0502020204030204" pitchFamily="34" charset="0"/>
                </a:rPr>
                <a:t>Cho biểu đồ tỉ lệ thí sinh được trao huy chương các loại trong một cuộc thi. Hai loại huy chương nào có cùng tỉ lệ thí sinh được trao?</a:t>
              </a:r>
            </a:p>
          </p:txBody>
        </p:sp>
      </p:grpSp>
      <p:pic>
        <p:nvPicPr>
          <p:cNvPr id="16" name="Picture 15"/>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633047" y="716676"/>
            <a:ext cx="4648200" cy="2638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3" name="Group 22"/>
          <p:cNvGrpSpPr/>
          <p:nvPr/>
        </p:nvGrpSpPr>
        <p:grpSpPr>
          <a:xfrm>
            <a:off x="903568" y="3595600"/>
            <a:ext cx="4445208" cy="1281752"/>
            <a:chOff x="903568" y="3595600"/>
            <a:chExt cx="4445208" cy="1281752"/>
          </a:xfrm>
        </p:grpSpPr>
        <p:grpSp>
          <p:nvGrpSpPr>
            <p:cNvPr id="8" name="Group 7"/>
            <p:cNvGrpSpPr/>
            <p:nvPr/>
          </p:nvGrpSpPr>
          <p:grpSpPr>
            <a:xfrm>
              <a:off x="903568" y="3595600"/>
              <a:ext cx="4445208" cy="1281752"/>
              <a:chOff x="1074594" y="4210755"/>
              <a:chExt cx="3981445" cy="906230"/>
            </a:xfrm>
          </p:grpSpPr>
          <p:sp>
            <p:nvSpPr>
              <p:cNvPr id="7" name="Rounded Rectangle 6"/>
              <p:cNvSpPr/>
              <p:nvPr/>
            </p:nvSpPr>
            <p:spPr>
              <a:xfrm>
                <a:off x="1522617" y="4278488"/>
                <a:ext cx="3533422" cy="770763"/>
              </a:xfrm>
              <a:prstGeom prst="roundRect">
                <a:avLst/>
              </a:prstGeom>
              <a:solidFill>
                <a:schemeClr val="bg1"/>
              </a:solidFill>
              <a:ln>
                <a:solidFill>
                  <a:srgbClr val="FF8B1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95ED675-530E-2FEB-5165-D5A9D6C9BE35}"/>
                  </a:ext>
                </a:extLst>
              </p:cNvPr>
              <p:cNvPicPr>
                <a:picLocks noChangeAspect="1"/>
              </p:cNvPicPr>
              <p:nvPr/>
            </p:nvPicPr>
            <p:blipFill>
              <a:blip r:embed="rId7"/>
              <a:stretch>
                <a:fillRect/>
              </a:stretch>
            </p:blipFill>
            <p:spPr>
              <a:xfrm>
                <a:off x="1074594" y="4210755"/>
                <a:ext cx="896047" cy="906230"/>
              </a:xfrm>
              <a:prstGeom prst="rect">
                <a:avLst/>
              </a:prstGeom>
            </p:spPr>
          </p:pic>
        </p:grpSp>
        <p:sp>
          <p:nvSpPr>
            <p:cNvPr id="19" name="Rectangle 18"/>
            <p:cNvSpPr/>
            <p:nvPr/>
          </p:nvSpPr>
          <p:spPr>
            <a:xfrm>
              <a:off x="1775162" y="3759423"/>
              <a:ext cx="3438678" cy="954107"/>
            </a:xfrm>
            <a:prstGeom prst="rect">
              <a:avLst/>
            </a:prstGeom>
          </p:spPr>
          <p:txBody>
            <a:bodyPr wrap="square">
              <a:spAutoFit/>
            </a:bodyPr>
            <a:lstStyle/>
            <a:p>
              <a:pPr algn="just"/>
              <a:r>
                <a:rPr lang="vi-VN" sz="2800" dirty="0">
                  <a:latin typeface="Calibri" panose="020F0502020204030204" pitchFamily="34" charset="0"/>
                  <a:ea typeface="Calibri" panose="020F0502020204030204" pitchFamily="34" charset="0"/>
                  <a:cs typeface="Calibri" panose="020F0502020204030204" pitchFamily="34" charset="0"/>
                </a:rPr>
                <a:t>Huy chương vàng và huy chương bạc</a:t>
              </a:r>
            </a:p>
          </p:txBody>
        </p:sp>
      </p:grpSp>
      <p:grpSp>
        <p:nvGrpSpPr>
          <p:cNvPr id="25" name="Group 24"/>
          <p:cNvGrpSpPr/>
          <p:nvPr/>
        </p:nvGrpSpPr>
        <p:grpSpPr>
          <a:xfrm>
            <a:off x="6742141" y="3594677"/>
            <a:ext cx="4477322" cy="1301341"/>
            <a:chOff x="6742141" y="3594677"/>
            <a:chExt cx="4477322" cy="1301341"/>
          </a:xfrm>
        </p:grpSpPr>
        <p:grpSp>
          <p:nvGrpSpPr>
            <p:cNvPr id="12" name="Group 11"/>
            <p:cNvGrpSpPr/>
            <p:nvPr/>
          </p:nvGrpSpPr>
          <p:grpSpPr>
            <a:xfrm>
              <a:off x="6742141" y="3594677"/>
              <a:ext cx="4477322" cy="1301341"/>
              <a:chOff x="6913167" y="4040542"/>
              <a:chExt cx="4010209" cy="920080"/>
            </a:xfrm>
          </p:grpSpPr>
          <p:sp>
            <p:nvSpPr>
              <p:cNvPr id="11" name="Rounded Rectangle 10"/>
              <p:cNvSpPr/>
              <p:nvPr/>
            </p:nvSpPr>
            <p:spPr>
              <a:xfrm>
                <a:off x="7389954" y="4115201"/>
                <a:ext cx="3533422" cy="770763"/>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3FB107B9-225D-0A67-1870-EF082249D7D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1716" r="58214" b="79914"/>
              <a:stretch/>
            </p:blipFill>
            <p:spPr>
              <a:xfrm>
                <a:off x="6913167" y="4040542"/>
                <a:ext cx="910033" cy="920080"/>
              </a:xfrm>
              <a:prstGeom prst="rect">
                <a:avLst/>
              </a:prstGeom>
            </p:spPr>
          </p:pic>
        </p:grpSp>
        <p:sp>
          <p:nvSpPr>
            <p:cNvPr id="20" name="Rectangle 19"/>
            <p:cNvSpPr/>
            <p:nvPr/>
          </p:nvSpPr>
          <p:spPr>
            <a:xfrm>
              <a:off x="7667958" y="3768294"/>
              <a:ext cx="3436728" cy="954107"/>
            </a:xfrm>
            <a:prstGeom prst="rect">
              <a:avLst/>
            </a:prstGeom>
          </p:spPr>
          <p:txBody>
            <a:bodyPr wrap="square">
              <a:spAutoFit/>
            </a:bodyPr>
            <a:lstStyle/>
            <a:p>
              <a:pPr algn="just"/>
              <a:r>
                <a:rPr lang="vi-VN" sz="2800" dirty="0">
                  <a:latin typeface="Calibri" panose="020F0502020204030204" pitchFamily="34" charset="0"/>
                  <a:ea typeface="Calibri" panose="020F0502020204030204" pitchFamily="34" charset="0"/>
                  <a:cs typeface="Calibri" panose="020F0502020204030204" pitchFamily="34" charset="0"/>
                </a:rPr>
                <a:t>Huy chương bạc và huy chương đồng</a:t>
              </a:r>
            </a:p>
          </p:txBody>
        </p:sp>
      </p:grpSp>
      <p:grpSp>
        <p:nvGrpSpPr>
          <p:cNvPr id="24" name="Group 23"/>
          <p:cNvGrpSpPr/>
          <p:nvPr/>
        </p:nvGrpSpPr>
        <p:grpSpPr>
          <a:xfrm>
            <a:off x="903568" y="4896018"/>
            <a:ext cx="4491452" cy="1399807"/>
            <a:chOff x="903568" y="4896018"/>
            <a:chExt cx="4491452" cy="1399807"/>
          </a:xfrm>
        </p:grpSpPr>
        <p:grpSp>
          <p:nvGrpSpPr>
            <p:cNvPr id="10" name="Group 9"/>
            <p:cNvGrpSpPr/>
            <p:nvPr/>
          </p:nvGrpSpPr>
          <p:grpSpPr>
            <a:xfrm>
              <a:off x="903568" y="4896018"/>
              <a:ext cx="4491452" cy="1399807"/>
              <a:chOff x="1033174" y="5333940"/>
              <a:chExt cx="4022865" cy="989698"/>
            </a:xfrm>
          </p:grpSpPr>
          <p:sp>
            <p:nvSpPr>
              <p:cNvPr id="9" name="Rounded Rectangle 8"/>
              <p:cNvSpPr/>
              <p:nvPr/>
            </p:nvSpPr>
            <p:spPr>
              <a:xfrm>
                <a:off x="1522617" y="5443408"/>
                <a:ext cx="3533422" cy="770763"/>
              </a:xfrm>
              <a:prstGeom prst="roundRect">
                <a:avLst/>
              </a:prstGeom>
              <a:solidFill>
                <a:schemeClr val="bg1"/>
              </a:solidFill>
              <a:ln>
                <a:solidFill>
                  <a:srgbClr val="B3D84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325FDFC4-4EE5-97AA-5A7D-84B92F0B8C8A}"/>
                  </a:ext>
                </a:extLst>
              </p:cNvPr>
              <p:cNvPicPr>
                <a:picLocks noChangeAspect="1"/>
              </p:cNvPicPr>
              <p:nvPr/>
            </p:nvPicPr>
            <p:blipFill rotWithShape="1">
              <a:blip r:embed="rId9"/>
              <a:srcRect r="50703"/>
              <a:stretch/>
            </p:blipFill>
            <p:spPr>
              <a:xfrm>
                <a:off x="1033174" y="5333940"/>
                <a:ext cx="937467" cy="989698"/>
              </a:xfrm>
              <a:prstGeom prst="rect">
                <a:avLst/>
              </a:prstGeom>
            </p:spPr>
          </p:pic>
        </p:grpSp>
        <p:sp>
          <p:nvSpPr>
            <p:cNvPr id="21" name="Rectangle 20"/>
            <p:cNvSpPr/>
            <p:nvPr/>
          </p:nvSpPr>
          <p:spPr>
            <a:xfrm>
              <a:off x="1804344" y="5117849"/>
              <a:ext cx="3409496" cy="954107"/>
            </a:xfrm>
            <a:prstGeom prst="rect">
              <a:avLst/>
            </a:prstGeom>
          </p:spPr>
          <p:txBody>
            <a:bodyPr wrap="square">
              <a:spAutoFit/>
            </a:bodyPr>
            <a:lstStyle/>
            <a:p>
              <a:pPr algn="just"/>
              <a:r>
                <a:rPr lang="vi-VN" sz="2800" dirty="0">
                  <a:latin typeface="Calibri" panose="020F0502020204030204" pitchFamily="34" charset="0"/>
                  <a:ea typeface="Calibri" panose="020F0502020204030204" pitchFamily="34" charset="0"/>
                  <a:cs typeface="Calibri" panose="020F0502020204030204" pitchFamily="34" charset="0"/>
                </a:rPr>
                <a:t>Huy chương vàng và huy chương đồng</a:t>
              </a:r>
            </a:p>
          </p:txBody>
        </p:sp>
      </p:grpSp>
      <p:grpSp>
        <p:nvGrpSpPr>
          <p:cNvPr id="26" name="Group 25"/>
          <p:cNvGrpSpPr/>
          <p:nvPr/>
        </p:nvGrpSpPr>
        <p:grpSpPr>
          <a:xfrm>
            <a:off x="6788385" y="4820003"/>
            <a:ext cx="4477322" cy="1551836"/>
            <a:chOff x="6788385" y="4820003"/>
            <a:chExt cx="4477322" cy="1551836"/>
          </a:xfrm>
        </p:grpSpPr>
        <p:grpSp>
          <p:nvGrpSpPr>
            <p:cNvPr id="14" name="Group 13"/>
            <p:cNvGrpSpPr/>
            <p:nvPr/>
          </p:nvGrpSpPr>
          <p:grpSpPr>
            <a:xfrm>
              <a:off x="6788385" y="4820003"/>
              <a:ext cx="4477322" cy="1551836"/>
              <a:chOff x="6913167" y="5116985"/>
              <a:chExt cx="4010209" cy="1097186"/>
            </a:xfrm>
          </p:grpSpPr>
          <p:sp>
            <p:nvSpPr>
              <p:cNvPr id="13" name="Rounded Rectangle 12"/>
              <p:cNvSpPr/>
              <p:nvPr/>
            </p:nvSpPr>
            <p:spPr>
              <a:xfrm>
                <a:off x="7389954" y="5280196"/>
                <a:ext cx="3533422" cy="770763"/>
              </a:xfrm>
              <a:prstGeom prst="roundRect">
                <a:avLst/>
              </a:prstGeom>
              <a:solidFill>
                <a:schemeClr val="bg1"/>
              </a:solidFill>
              <a:ln>
                <a:solidFill>
                  <a:srgbClr val="22ABB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4E5C59F7-822D-9CD5-0296-1CB89FF1D64E}"/>
                  </a:ext>
                </a:extLst>
              </p:cNvPr>
              <p:cNvPicPr>
                <a:picLocks noChangeAspect="1"/>
              </p:cNvPicPr>
              <p:nvPr/>
            </p:nvPicPr>
            <p:blipFill>
              <a:blip r:embed="rId10"/>
              <a:stretch>
                <a:fillRect/>
              </a:stretch>
            </p:blipFill>
            <p:spPr>
              <a:xfrm>
                <a:off x="6913167" y="5116985"/>
                <a:ext cx="953575" cy="1097186"/>
              </a:xfrm>
              <a:prstGeom prst="rect">
                <a:avLst/>
              </a:prstGeom>
            </p:spPr>
          </p:pic>
        </p:grpSp>
        <p:sp>
          <p:nvSpPr>
            <p:cNvPr id="22" name="Rectangle 21"/>
            <p:cNvSpPr/>
            <p:nvPr/>
          </p:nvSpPr>
          <p:spPr>
            <a:xfrm>
              <a:off x="7758176" y="5118868"/>
              <a:ext cx="3346510" cy="954107"/>
            </a:xfrm>
            <a:prstGeom prst="rect">
              <a:avLst/>
            </a:prstGeom>
          </p:spPr>
          <p:txBody>
            <a:bodyPr wrap="square">
              <a:spAutoFit/>
            </a:bodyPr>
            <a:lstStyle/>
            <a:p>
              <a:pPr algn="just"/>
              <a:r>
                <a:rPr lang="vi-VN" sz="2800" dirty="0">
                  <a:latin typeface="Calibri" panose="020F0502020204030204" pitchFamily="34" charset="0"/>
                  <a:ea typeface="Calibri" panose="020F0502020204030204" pitchFamily="34" charset="0"/>
                  <a:cs typeface="Calibri" panose="020F0502020204030204" pitchFamily="34" charset="0"/>
                </a:rPr>
                <a:t>Không có hai loại nào có cùng tỉ lệ.</a:t>
              </a:r>
            </a:p>
          </p:txBody>
        </p:sp>
      </p:grpSp>
      <p:pic>
        <p:nvPicPr>
          <p:cNvPr id="28" name="y2mate.com - 10 seconds countdown Đồng hồ đếm ngược 10 giây_72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1"/>
          <a:stretch>
            <a:fillRect/>
          </a:stretch>
        </p:blipFill>
        <p:spPr>
          <a:xfrm>
            <a:off x="10991998" y="0"/>
            <a:ext cx="1200002" cy="675001"/>
          </a:xfrm>
          <a:prstGeom prst="rect">
            <a:avLst/>
          </a:prstGeom>
        </p:spPr>
      </p:pic>
    </p:spTree>
    <p:extLst>
      <p:ext uri="{BB962C8B-B14F-4D97-AF65-F5344CB8AC3E}">
        <p14:creationId xmlns:p14="http://schemas.microsoft.com/office/powerpoint/2010/main" val="25754702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23"/>
                                        </p:tgtEl>
                                        <p:attrNameLst>
                                          <p:attrName>ppt_x</p:attrName>
                                        </p:attrNameLst>
                                      </p:cBhvr>
                                      <p:tavLst>
                                        <p:tav tm="0">
                                          <p:val>
                                            <p:strVal val="ppt_x"/>
                                          </p:val>
                                        </p:tav>
                                        <p:tav tm="100000">
                                          <p:val>
                                            <p:strVal val="ppt_x"/>
                                          </p:val>
                                        </p:tav>
                                      </p:tavLst>
                                    </p:anim>
                                    <p:anim calcmode="lin" valueType="num">
                                      <p:cBhvr additive="base">
                                        <p:cTn id="29" dur="500"/>
                                        <p:tgtEl>
                                          <p:spTgt spid="23"/>
                                        </p:tgtEl>
                                        <p:attrNameLst>
                                          <p:attrName>ppt_y</p:attrName>
                                        </p:attrNameLst>
                                      </p:cBhvr>
                                      <p:tavLst>
                                        <p:tav tm="0">
                                          <p:val>
                                            <p:strVal val="ppt_y"/>
                                          </p:val>
                                        </p:tav>
                                        <p:tav tm="100000">
                                          <p:val>
                                            <p:strVal val="1+ppt_h/2"/>
                                          </p:val>
                                        </p:tav>
                                      </p:tavLst>
                                    </p:anim>
                                    <p:set>
                                      <p:cBhvr>
                                        <p:cTn id="30" dur="1" fill="hold">
                                          <p:stCondLst>
                                            <p:cond delay="499"/>
                                          </p:stCondLst>
                                        </p:cTn>
                                        <p:tgtEl>
                                          <p:spTgt spid="23"/>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applause.wav"/>
                                        </p:tgtEl>
                                      </p:cMediaNode>
                                    </p:audio>
                                  </p:subTnLst>
                                </p:cTn>
                              </p:par>
                              <p:par>
                                <p:cTn id="31" presetID="2" presetClass="exit" presetSubtype="4" fill="hold" nodeType="withEffect">
                                  <p:stCondLst>
                                    <p:cond delay="0"/>
                                  </p:stCondLst>
                                  <p:childTnLst>
                                    <p:anim calcmode="lin" valueType="num">
                                      <p:cBhvr additive="base">
                                        <p:cTn id="32" dur="500"/>
                                        <p:tgtEl>
                                          <p:spTgt spid="24"/>
                                        </p:tgtEl>
                                        <p:attrNameLst>
                                          <p:attrName>ppt_x</p:attrName>
                                        </p:attrNameLst>
                                      </p:cBhvr>
                                      <p:tavLst>
                                        <p:tav tm="0">
                                          <p:val>
                                            <p:strVal val="ppt_x"/>
                                          </p:val>
                                        </p:tav>
                                        <p:tav tm="100000">
                                          <p:val>
                                            <p:strVal val="ppt_x"/>
                                          </p:val>
                                        </p:tav>
                                      </p:tavLst>
                                    </p:anim>
                                    <p:anim calcmode="lin" valueType="num">
                                      <p:cBhvr additive="base">
                                        <p:cTn id="33" dur="500"/>
                                        <p:tgtEl>
                                          <p:spTgt spid="24"/>
                                        </p:tgtEl>
                                        <p:attrNameLst>
                                          <p:attrName>ppt_y</p:attrName>
                                        </p:attrNameLst>
                                      </p:cBhvr>
                                      <p:tavLst>
                                        <p:tav tm="0">
                                          <p:val>
                                            <p:strVal val="ppt_y"/>
                                          </p:val>
                                        </p:tav>
                                        <p:tav tm="100000">
                                          <p:val>
                                            <p:strVal val="1+ppt_h/2"/>
                                          </p:val>
                                        </p:tav>
                                      </p:tavLst>
                                    </p:anim>
                                    <p:set>
                                      <p:cBhvr>
                                        <p:cTn id="34" dur="1" fill="hold">
                                          <p:stCondLst>
                                            <p:cond delay="499"/>
                                          </p:stCondLst>
                                        </p:cTn>
                                        <p:tgtEl>
                                          <p:spTgt spid="24"/>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26"/>
                                        </p:tgtEl>
                                        <p:attrNameLst>
                                          <p:attrName>ppt_x</p:attrName>
                                        </p:attrNameLst>
                                      </p:cBhvr>
                                      <p:tavLst>
                                        <p:tav tm="0">
                                          <p:val>
                                            <p:strVal val="ppt_x"/>
                                          </p:val>
                                        </p:tav>
                                        <p:tav tm="100000">
                                          <p:val>
                                            <p:strVal val="ppt_x"/>
                                          </p:val>
                                        </p:tav>
                                      </p:tavLst>
                                    </p:anim>
                                    <p:anim calcmode="lin" valueType="num">
                                      <p:cBhvr additive="base">
                                        <p:cTn id="37" dur="500"/>
                                        <p:tgtEl>
                                          <p:spTgt spid="26"/>
                                        </p:tgtEl>
                                        <p:attrNameLst>
                                          <p:attrName>ppt_y</p:attrName>
                                        </p:attrNameLst>
                                      </p:cBhvr>
                                      <p:tavLst>
                                        <p:tav tm="0">
                                          <p:val>
                                            <p:strVal val="ppt_y"/>
                                          </p:val>
                                        </p:tav>
                                        <p:tav tm="100000">
                                          <p:val>
                                            <p:strVal val="1+ppt_h/2"/>
                                          </p:val>
                                        </p:tav>
                                      </p:tavLst>
                                    </p:anim>
                                    <p:set>
                                      <p:cBhvr>
                                        <p:cTn id="38"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8"/>
                    </p:tgtEl>
                  </p:cond>
                </p:stCondLst>
                <p:endSync evt="end" delay="0">
                  <p:rtn val="all"/>
                </p:endSync>
                <p:childTnLst>
                  <p:par>
                    <p:cTn id="40" fill="hold">
                      <p:stCondLst>
                        <p:cond delay="0"/>
                      </p:stCondLst>
                      <p:childTnLst>
                        <p:par>
                          <p:cTn id="41" fill="hold">
                            <p:stCondLst>
                              <p:cond delay="0"/>
                            </p:stCondLst>
                            <p:childTnLst>
                              <p:par>
                                <p:cTn id="42" presetID="2" presetClass="mediacall" presetSubtype="0" fill="hold" nodeType="clickEffect">
                                  <p:stCondLst>
                                    <p:cond delay="0"/>
                                  </p:stCondLst>
                                  <p:childTnLst>
                                    <p:cmd type="call" cmd="togglePause">
                                      <p:cBhvr>
                                        <p:cTn id="43" dur="1" fill="hold"/>
                                        <p:tgtEl>
                                          <p:spTgt spid="28"/>
                                        </p:tgtEl>
                                      </p:cBhvr>
                                    </p:cmd>
                                  </p:childTnLst>
                                </p:cTn>
                              </p:par>
                            </p:childTnLst>
                          </p:cTn>
                        </p:par>
                      </p:childTnLst>
                    </p:cTn>
                  </p:par>
                </p:childTnLst>
              </p:cTn>
              <p:nextCondLst>
                <p:cond evt="onClick" delay="0">
                  <p:tgtEl>
                    <p:spTgt spid="28"/>
                  </p:tgtEl>
                </p:cond>
              </p:nextCondLst>
            </p:seq>
            <p:video>
              <p:cMediaNode vol="80000">
                <p:cTn id="44" fill="hold" display="0">
                  <p:stCondLst>
                    <p:cond delay="indefinite"/>
                  </p:stCondLst>
                </p:cTn>
                <p:tgtEl>
                  <p:spTgt spid="28"/>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03568" y="707943"/>
            <a:ext cx="10591019" cy="2655890"/>
            <a:chOff x="5460023" y="707943"/>
            <a:chExt cx="6034564" cy="2655890"/>
          </a:xfrm>
        </p:grpSpPr>
        <p:sp>
          <p:nvSpPr>
            <p:cNvPr id="3" name="Rounded Rectangle 2"/>
            <p:cNvSpPr/>
            <p:nvPr/>
          </p:nvSpPr>
          <p:spPr>
            <a:xfrm>
              <a:off x="5460023" y="707943"/>
              <a:ext cx="6034564" cy="2655890"/>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p:cNvSpPr/>
            <p:nvPr/>
          </p:nvSpPr>
          <p:spPr>
            <a:xfrm>
              <a:off x="5542584" y="1043022"/>
              <a:ext cx="5821592" cy="1938992"/>
            </a:xfrm>
            <a:prstGeom prst="rect">
              <a:avLst/>
            </a:prstGeom>
          </p:spPr>
          <p:txBody>
            <a:bodyPr wrap="square">
              <a:spAutoFit/>
            </a:bodyPr>
            <a:lstStyle/>
            <a:p>
              <a:pPr algn="just"/>
              <a:r>
                <a:rPr lang="vi-VN" sz="4000" b="1" i="1" dirty="0">
                  <a:latin typeface="Calibri" panose="020F0502020204030204" pitchFamily="34" charset="0"/>
                  <a:ea typeface="Calibri" panose="020F0502020204030204" pitchFamily="34" charset="0"/>
                  <a:cs typeface="Calibri" panose="020F0502020204030204" pitchFamily="34" charset="0"/>
                </a:rPr>
                <a:t>Câu 2: </a:t>
              </a:r>
              <a:r>
                <a:rPr lang="vi-VN" sz="4000" i="1" dirty="0">
                  <a:latin typeface="Calibri" panose="020F0502020204030204" pitchFamily="34" charset="0"/>
                  <a:ea typeface="Calibri" panose="020F0502020204030204" pitchFamily="34" charset="0"/>
                  <a:cs typeface="Calibri" panose="020F0502020204030204" pitchFamily="34" charset="0"/>
                </a:rPr>
                <a:t>Cho hình tròn biểu diễn dữ liệu đã được chia sẵn thành 10 hình quạt bằng nhau. 3 hình quạt ứng với bao nhiêu phần trăm?</a:t>
              </a:r>
            </a:p>
          </p:txBody>
        </p:sp>
      </p:grpSp>
      <p:grpSp>
        <p:nvGrpSpPr>
          <p:cNvPr id="6" name="Group 5"/>
          <p:cNvGrpSpPr/>
          <p:nvPr/>
        </p:nvGrpSpPr>
        <p:grpSpPr>
          <a:xfrm>
            <a:off x="903568" y="3595600"/>
            <a:ext cx="4445208" cy="1281752"/>
            <a:chOff x="903568" y="3595600"/>
            <a:chExt cx="4445208" cy="1281752"/>
          </a:xfrm>
        </p:grpSpPr>
        <p:grpSp>
          <p:nvGrpSpPr>
            <p:cNvPr id="7" name="Group 6"/>
            <p:cNvGrpSpPr/>
            <p:nvPr/>
          </p:nvGrpSpPr>
          <p:grpSpPr>
            <a:xfrm>
              <a:off x="903568" y="3595600"/>
              <a:ext cx="4445208" cy="1281752"/>
              <a:chOff x="1074594" y="4210755"/>
              <a:chExt cx="3981445" cy="906230"/>
            </a:xfrm>
          </p:grpSpPr>
          <p:sp>
            <p:nvSpPr>
              <p:cNvPr id="9" name="Rounded Rectangle 8"/>
              <p:cNvSpPr/>
              <p:nvPr/>
            </p:nvSpPr>
            <p:spPr>
              <a:xfrm>
                <a:off x="1522617" y="4278488"/>
                <a:ext cx="3533422" cy="770763"/>
              </a:xfrm>
              <a:prstGeom prst="roundRect">
                <a:avLst/>
              </a:prstGeom>
              <a:solidFill>
                <a:schemeClr val="bg1"/>
              </a:solidFill>
              <a:ln>
                <a:solidFill>
                  <a:srgbClr val="FF8B1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695ED675-530E-2FEB-5165-D5A9D6C9BE35}"/>
                  </a:ext>
                </a:extLst>
              </p:cNvPr>
              <p:cNvPicPr>
                <a:picLocks noChangeAspect="1"/>
              </p:cNvPicPr>
              <p:nvPr/>
            </p:nvPicPr>
            <p:blipFill>
              <a:blip r:embed="rId5"/>
              <a:stretch>
                <a:fillRect/>
              </a:stretch>
            </p:blipFill>
            <p:spPr>
              <a:xfrm>
                <a:off x="1074594" y="4210755"/>
                <a:ext cx="896047" cy="906230"/>
              </a:xfrm>
              <a:prstGeom prst="rect">
                <a:avLst/>
              </a:prstGeom>
            </p:spPr>
          </p:pic>
        </p:grpSp>
        <p:sp>
          <p:nvSpPr>
            <p:cNvPr id="8" name="Rectangle 7"/>
            <p:cNvSpPr/>
            <p:nvPr/>
          </p:nvSpPr>
          <p:spPr>
            <a:xfrm>
              <a:off x="1775162" y="3853396"/>
              <a:ext cx="3438678"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10 %</a:t>
              </a:r>
            </a:p>
          </p:txBody>
        </p:sp>
      </p:grpSp>
      <p:grpSp>
        <p:nvGrpSpPr>
          <p:cNvPr id="11" name="Group 10"/>
          <p:cNvGrpSpPr/>
          <p:nvPr/>
        </p:nvGrpSpPr>
        <p:grpSpPr>
          <a:xfrm>
            <a:off x="6742141" y="3594677"/>
            <a:ext cx="4477322" cy="1301341"/>
            <a:chOff x="6742141" y="3594677"/>
            <a:chExt cx="4477322" cy="1301341"/>
          </a:xfrm>
        </p:grpSpPr>
        <p:grpSp>
          <p:nvGrpSpPr>
            <p:cNvPr id="12" name="Group 11"/>
            <p:cNvGrpSpPr/>
            <p:nvPr/>
          </p:nvGrpSpPr>
          <p:grpSpPr>
            <a:xfrm>
              <a:off x="6742141" y="3594677"/>
              <a:ext cx="4477322" cy="1301341"/>
              <a:chOff x="6913167" y="4040542"/>
              <a:chExt cx="4010209" cy="920080"/>
            </a:xfrm>
          </p:grpSpPr>
          <p:sp>
            <p:nvSpPr>
              <p:cNvPr id="14" name="Rounded Rectangle 13"/>
              <p:cNvSpPr/>
              <p:nvPr/>
            </p:nvSpPr>
            <p:spPr>
              <a:xfrm>
                <a:off x="7389954" y="4115202"/>
                <a:ext cx="3533422" cy="770763"/>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3FB107B9-225D-0A67-1870-EF082249D7D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1716" r="58214" b="79914"/>
              <a:stretch/>
            </p:blipFill>
            <p:spPr>
              <a:xfrm>
                <a:off x="6913167" y="4040542"/>
                <a:ext cx="910033" cy="920080"/>
              </a:xfrm>
              <a:prstGeom prst="rect">
                <a:avLst/>
              </a:prstGeom>
            </p:spPr>
          </p:pic>
        </p:grpSp>
        <p:sp>
          <p:nvSpPr>
            <p:cNvPr id="13" name="Rectangle 12"/>
            <p:cNvSpPr/>
            <p:nvPr/>
          </p:nvSpPr>
          <p:spPr>
            <a:xfrm>
              <a:off x="7667958" y="3853396"/>
              <a:ext cx="3436728"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20 %</a:t>
              </a:r>
            </a:p>
          </p:txBody>
        </p:sp>
      </p:grpSp>
      <p:grpSp>
        <p:nvGrpSpPr>
          <p:cNvPr id="16" name="Group 15"/>
          <p:cNvGrpSpPr/>
          <p:nvPr/>
        </p:nvGrpSpPr>
        <p:grpSpPr>
          <a:xfrm>
            <a:off x="903568" y="4896018"/>
            <a:ext cx="4491452" cy="1399807"/>
            <a:chOff x="903568" y="4896018"/>
            <a:chExt cx="4491452" cy="1399807"/>
          </a:xfrm>
        </p:grpSpPr>
        <p:grpSp>
          <p:nvGrpSpPr>
            <p:cNvPr id="17" name="Group 16"/>
            <p:cNvGrpSpPr/>
            <p:nvPr/>
          </p:nvGrpSpPr>
          <p:grpSpPr>
            <a:xfrm>
              <a:off x="903568" y="4896018"/>
              <a:ext cx="4491452" cy="1399807"/>
              <a:chOff x="1033174" y="5333940"/>
              <a:chExt cx="4022865" cy="989698"/>
            </a:xfrm>
          </p:grpSpPr>
          <p:sp>
            <p:nvSpPr>
              <p:cNvPr id="19" name="Rounded Rectangle 18"/>
              <p:cNvSpPr/>
              <p:nvPr/>
            </p:nvSpPr>
            <p:spPr>
              <a:xfrm>
                <a:off x="1522617" y="5443408"/>
                <a:ext cx="3533422" cy="770763"/>
              </a:xfrm>
              <a:prstGeom prst="roundRect">
                <a:avLst/>
              </a:prstGeom>
              <a:solidFill>
                <a:schemeClr val="bg1"/>
              </a:solidFill>
              <a:ln>
                <a:solidFill>
                  <a:srgbClr val="B3D84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id="{325FDFC4-4EE5-97AA-5A7D-84B92F0B8C8A}"/>
                  </a:ext>
                </a:extLst>
              </p:cNvPr>
              <p:cNvPicPr>
                <a:picLocks noChangeAspect="1"/>
              </p:cNvPicPr>
              <p:nvPr/>
            </p:nvPicPr>
            <p:blipFill rotWithShape="1">
              <a:blip r:embed="rId7"/>
              <a:srcRect r="50703"/>
              <a:stretch/>
            </p:blipFill>
            <p:spPr>
              <a:xfrm>
                <a:off x="1033174" y="5333940"/>
                <a:ext cx="937467" cy="989698"/>
              </a:xfrm>
              <a:prstGeom prst="rect">
                <a:avLst/>
              </a:prstGeom>
            </p:spPr>
          </p:pic>
        </p:grpSp>
        <p:sp>
          <p:nvSpPr>
            <p:cNvPr id="18" name="Rectangle 17"/>
            <p:cNvSpPr/>
            <p:nvPr/>
          </p:nvSpPr>
          <p:spPr>
            <a:xfrm>
              <a:off x="1789753" y="5248879"/>
              <a:ext cx="3409496"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30 %</a:t>
              </a:r>
            </a:p>
          </p:txBody>
        </p:sp>
      </p:grpSp>
      <p:grpSp>
        <p:nvGrpSpPr>
          <p:cNvPr id="21" name="Group 20"/>
          <p:cNvGrpSpPr/>
          <p:nvPr/>
        </p:nvGrpSpPr>
        <p:grpSpPr>
          <a:xfrm>
            <a:off x="6788385" y="4820003"/>
            <a:ext cx="4477322" cy="1551836"/>
            <a:chOff x="6788385" y="4820003"/>
            <a:chExt cx="4477322" cy="1551836"/>
          </a:xfrm>
        </p:grpSpPr>
        <p:grpSp>
          <p:nvGrpSpPr>
            <p:cNvPr id="22" name="Group 21"/>
            <p:cNvGrpSpPr/>
            <p:nvPr/>
          </p:nvGrpSpPr>
          <p:grpSpPr>
            <a:xfrm>
              <a:off x="6788385" y="4820003"/>
              <a:ext cx="4477322" cy="1551836"/>
              <a:chOff x="6913167" y="5116985"/>
              <a:chExt cx="4010209" cy="1097186"/>
            </a:xfrm>
          </p:grpSpPr>
          <p:sp>
            <p:nvSpPr>
              <p:cNvPr id="24" name="Rounded Rectangle 23"/>
              <p:cNvSpPr/>
              <p:nvPr/>
            </p:nvSpPr>
            <p:spPr>
              <a:xfrm>
                <a:off x="7389954" y="5280196"/>
                <a:ext cx="3533422" cy="770763"/>
              </a:xfrm>
              <a:prstGeom prst="roundRect">
                <a:avLst/>
              </a:prstGeom>
              <a:solidFill>
                <a:schemeClr val="bg1"/>
              </a:solidFill>
              <a:ln>
                <a:solidFill>
                  <a:srgbClr val="22ABB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25" name="Picture 24">
                <a:extLst>
                  <a:ext uri="{FF2B5EF4-FFF2-40B4-BE49-F238E27FC236}">
                    <a16:creationId xmlns:a16="http://schemas.microsoft.com/office/drawing/2014/main" id="{4E5C59F7-822D-9CD5-0296-1CB89FF1D64E}"/>
                  </a:ext>
                </a:extLst>
              </p:cNvPr>
              <p:cNvPicPr>
                <a:picLocks noChangeAspect="1"/>
              </p:cNvPicPr>
              <p:nvPr/>
            </p:nvPicPr>
            <p:blipFill>
              <a:blip r:embed="rId8"/>
              <a:stretch>
                <a:fillRect/>
              </a:stretch>
            </p:blipFill>
            <p:spPr>
              <a:xfrm>
                <a:off x="6913167" y="5116985"/>
                <a:ext cx="953575" cy="1097186"/>
              </a:xfrm>
              <a:prstGeom prst="rect">
                <a:avLst/>
              </a:prstGeom>
            </p:spPr>
          </p:pic>
        </p:grpSp>
        <p:sp>
          <p:nvSpPr>
            <p:cNvPr id="23" name="Rectangle 22"/>
            <p:cNvSpPr/>
            <p:nvPr/>
          </p:nvSpPr>
          <p:spPr>
            <a:xfrm>
              <a:off x="7758176" y="5279985"/>
              <a:ext cx="3346510"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40 %</a:t>
              </a:r>
            </a:p>
          </p:txBody>
        </p:sp>
      </p:grpSp>
      <p:pic>
        <p:nvPicPr>
          <p:cNvPr id="26" name="y2mate.com - 10 seconds countdown Đồng hồ đếm ngược 10 giây_72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10991998" y="0"/>
            <a:ext cx="1200002" cy="675001"/>
          </a:xfrm>
          <a:prstGeom prst="rect">
            <a:avLst/>
          </a:prstGeom>
        </p:spPr>
      </p:pic>
    </p:spTree>
    <p:extLst>
      <p:ext uri="{BB962C8B-B14F-4D97-AF65-F5344CB8AC3E}">
        <p14:creationId xmlns:p14="http://schemas.microsoft.com/office/powerpoint/2010/main" val="23560994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6"/>
                                        </p:tgtEl>
                                        <p:attrNameLst>
                                          <p:attrName>ppt_x</p:attrName>
                                        </p:attrNameLst>
                                      </p:cBhvr>
                                      <p:tavLst>
                                        <p:tav tm="0">
                                          <p:val>
                                            <p:strVal val="ppt_x"/>
                                          </p:val>
                                        </p:tav>
                                        <p:tav tm="100000">
                                          <p:val>
                                            <p:strVal val="ppt_x"/>
                                          </p:val>
                                        </p:tav>
                                      </p:tavLst>
                                    </p:anim>
                                    <p:anim calcmode="lin" valueType="num">
                                      <p:cBhvr additive="base">
                                        <p:cTn id="29" dur="500"/>
                                        <p:tgtEl>
                                          <p:spTgt spid="6"/>
                                        </p:tgtEl>
                                        <p:attrNameLst>
                                          <p:attrName>ppt_y</p:attrName>
                                        </p:attrNameLst>
                                      </p:cBhvr>
                                      <p:tavLst>
                                        <p:tav tm="0">
                                          <p:val>
                                            <p:strVal val="ppt_y"/>
                                          </p:val>
                                        </p:tav>
                                        <p:tav tm="100000">
                                          <p:val>
                                            <p:strVal val="1+ppt_h/2"/>
                                          </p:val>
                                        </p:tav>
                                      </p:tavLst>
                                    </p:anim>
                                    <p:set>
                                      <p:cBhvr>
                                        <p:cTn id="3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applause.wav"/>
                                        </p:tgtEl>
                                      </p:cMediaNode>
                                    </p:audio>
                                  </p:subTnLst>
                                </p:cTn>
                              </p:par>
                              <p:par>
                                <p:cTn id="31" presetID="2" presetClass="exit" presetSubtype="4" fill="hold" nodeType="withEffect">
                                  <p:stCondLst>
                                    <p:cond delay="0"/>
                                  </p:stCondLst>
                                  <p:childTnLst>
                                    <p:anim calcmode="lin" valueType="num">
                                      <p:cBhvr additive="base">
                                        <p:cTn id="32" dur="500"/>
                                        <p:tgtEl>
                                          <p:spTgt spid="11"/>
                                        </p:tgtEl>
                                        <p:attrNameLst>
                                          <p:attrName>ppt_x</p:attrName>
                                        </p:attrNameLst>
                                      </p:cBhvr>
                                      <p:tavLst>
                                        <p:tav tm="0">
                                          <p:val>
                                            <p:strVal val="ppt_x"/>
                                          </p:val>
                                        </p:tav>
                                        <p:tav tm="100000">
                                          <p:val>
                                            <p:strVal val="ppt_x"/>
                                          </p:val>
                                        </p:tav>
                                      </p:tavLst>
                                    </p:anim>
                                    <p:anim calcmode="lin" valueType="num">
                                      <p:cBhvr additive="base">
                                        <p:cTn id="33" dur="500"/>
                                        <p:tgtEl>
                                          <p:spTgt spid="11"/>
                                        </p:tgtEl>
                                        <p:attrNameLst>
                                          <p:attrName>ppt_y</p:attrName>
                                        </p:attrNameLst>
                                      </p:cBhvr>
                                      <p:tavLst>
                                        <p:tav tm="0">
                                          <p:val>
                                            <p:strVal val="ppt_y"/>
                                          </p:val>
                                        </p:tav>
                                        <p:tav tm="100000">
                                          <p:val>
                                            <p:strVal val="1+ppt_h/2"/>
                                          </p:val>
                                        </p:tav>
                                      </p:tavLst>
                                    </p:anim>
                                    <p:set>
                                      <p:cBhvr>
                                        <p:cTn id="34" dur="1" fill="hold">
                                          <p:stCondLst>
                                            <p:cond delay="499"/>
                                          </p:stCondLst>
                                        </p:cTn>
                                        <p:tgtEl>
                                          <p:spTgt spid="11"/>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21"/>
                                        </p:tgtEl>
                                        <p:attrNameLst>
                                          <p:attrName>ppt_x</p:attrName>
                                        </p:attrNameLst>
                                      </p:cBhvr>
                                      <p:tavLst>
                                        <p:tav tm="0">
                                          <p:val>
                                            <p:strVal val="ppt_x"/>
                                          </p:val>
                                        </p:tav>
                                        <p:tav tm="100000">
                                          <p:val>
                                            <p:strVal val="ppt_x"/>
                                          </p:val>
                                        </p:tav>
                                      </p:tavLst>
                                    </p:anim>
                                    <p:anim calcmode="lin" valueType="num">
                                      <p:cBhvr additive="base">
                                        <p:cTn id="37" dur="500"/>
                                        <p:tgtEl>
                                          <p:spTgt spid="21"/>
                                        </p:tgtEl>
                                        <p:attrNameLst>
                                          <p:attrName>ppt_y</p:attrName>
                                        </p:attrNameLst>
                                      </p:cBhvr>
                                      <p:tavLst>
                                        <p:tav tm="0">
                                          <p:val>
                                            <p:strVal val="ppt_y"/>
                                          </p:val>
                                        </p:tav>
                                        <p:tav tm="100000">
                                          <p:val>
                                            <p:strVal val="1+ppt_h/2"/>
                                          </p:val>
                                        </p:tav>
                                      </p:tavLst>
                                    </p:anim>
                                    <p:set>
                                      <p:cBhvr>
                                        <p:cTn id="38"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6"/>
                    </p:tgtEl>
                  </p:cond>
                </p:stCondLst>
                <p:endSync evt="end" delay="0">
                  <p:rtn val="all"/>
                </p:endSync>
                <p:childTnLst>
                  <p:par>
                    <p:cTn id="40" fill="hold">
                      <p:stCondLst>
                        <p:cond delay="0"/>
                      </p:stCondLst>
                      <p:childTnLst>
                        <p:par>
                          <p:cTn id="41" fill="hold">
                            <p:stCondLst>
                              <p:cond delay="0"/>
                            </p:stCondLst>
                            <p:childTnLst>
                              <p:par>
                                <p:cTn id="42" presetID="2" presetClass="mediacall" presetSubtype="0" fill="hold" nodeType="clickEffect">
                                  <p:stCondLst>
                                    <p:cond delay="0"/>
                                  </p:stCondLst>
                                  <p:childTnLst>
                                    <p:cmd type="call" cmd="togglePause">
                                      <p:cBhvr>
                                        <p:cTn id="43" dur="1" fill="hold"/>
                                        <p:tgtEl>
                                          <p:spTgt spid="26"/>
                                        </p:tgtEl>
                                      </p:cBhvr>
                                    </p:cmd>
                                  </p:childTnLst>
                                </p:cTn>
                              </p:par>
                            </p:childTnLst>
                          </p:cTn>
                        </p:par>
                      </p:childTnLst>
                    </p:cTn>
                  </p:par>
                </p:childTnLst>
              </p:cTn>
              <p:nextCondLst>
                <p:cond evt="onClick" delay="0">
                  <p:tgtEl>
                    <p:spTgt spid="26"/>
                  </p:tgtEl>
                </p:cond>
              </p:nextCondLst>
            </p:seq>
            <p:video>
              <p:cMediaNode vol="80000">
                <p:cTn id="44" fill="hold" display="0">
                  <p:stCondLst>
                    <p:cond delay="indefinite"/>
                  </p:stCondLst>
                </p:cTn>
                <p:tgtEl>
                  <p:spTgt spid="26"/>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460023" y="707943"/>
            <a:ext cx="6034564" cy="2655890"/>
            <a:chOff x="5460023" y="707943"/>
            <a:chExt cx="6034564" cy="2655890"/>
          </a:xfrm>
        </p:grpSpPr>
        <p:sp>
          <p:nvSpPr>
            <p:cNvPr id="5" name="Rounded Rectangle 4"/>
            <p:cNvSpPr/>
            <p:nvPr/>
          </p:nvSpPr>
          <p:spPr>
            <a:xfrm>
              <a:off x="5460023" y="707943"/>
              <a:ext cx="6034564" cy="2655890"/>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p:cNvSpPr/>
            <p:nvPr/>
          </p:nvSpPr>
          <p:spPr>
            <a:xfrm>
              <a:off x="5566509" y="995471"/>
              <a:ext cx="5821592" cy="2246769"/>
            </a:xfrm>
            <a:prstGeom prst="rect">
              <a:avLst/>
            </a:prstGeom>
          </p:spPr>
          <p:txBody>
            <a:bodyPr wrap="square">
              <a:spAutoFit/>
            </a:bodyPr>
            <a:lstStyle/>
            <a:p>
              <a:pPr algn="just"/>
              <a:r>
                <a:rPr lang="vi-VN" sz="2800" b="1" i="1" dirty="0">
                  <a:latin typeface="Calibri" panose="020F0502020204030204" pitchFamily="34" charset="0"/>
                  <a:ea typeface="Calibri" panose="020F0502020204030204" pitchFamily="34" charset="0"/>
                  <a:cs typeface="Calibri" panose="020F0502020204030204" pitchFamily="34" charset="0"/>
                </a:rPr>
                <a:t>Câu 3: </a:t>
              </a:r>
              <a:r>
                <a:rPr lang="vi-VN" sz="2800" i="1" dirty="0">
                  <a:latin typeface="Calibri" panose="020F0502020204030204" pitchFamily="34" charset="0"/>
                  <a:ea typeface="Calibri" panose="020F0502020204030204" pitchFamily="34" charset="0"/>
                  <a:cs typeface="Calibri" panose="020F0502020204030204" pitchFamily="34" charset="0"/>
                </a:rPr>
                <a:t>Biểu đồ bên cho biết tỉ lệ phần trăm học sinh tham gia các môn thể thao của khối 7:</a:t>
              </a:r>
            </a:p>
            <a:p>
              <a:pPr algn="just"/>
              <a:r>
                <a:rPr lang="vi-VN" sz="2800" i="1" dirty="0">
                  <a:latin typeface="Calibri" panose="020F0502020204030204" pitchFamily="34" charset="0"/>
                  <a:ea typeface="Calibri" panose="020F0502020204030204" pitchFamily="34" charset="0"/>
                  <a:cs typeface="Calibri" panose="020F0502020204030204" pitchFamily="34" charset="0"/>
                </a:rPr>
                <a:t>Số học sinh tham gia Cầu lông và Đá cầu chiếm bao nhiêu phần trăm?</a:t>
              </a:r>
            </a:p>
          </p:txBody>
        </p:sp>
      </p:grpSp>
      <p:pic>
        <p:nvPicPr>
          <p:cNvPr id="28" name="Picture 27"/>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903568" y="690162"/>
            <a:ext cx="4185872" cy="26736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9" name="Group 28"/>
          <p:cNvGrpSpPr/>
          <p:nvPr/>
        </p:nvGrpSpPr>
        <p:grpSpPr>
          <a:xfrm>
            <a:off x="903568" y="3595600"/>
            <a:ext cx="4445208" cy="1281752"/>
            <a:chOff x="903568" y="3595600"/>
            <a:chExt cx="4445208" cy="1281752"/>
          </a:xfrm>
        </p:grpSpPr>
        <p:grpSp>
          <p:nvGrpSpPr>
            <p:cNvPr id="30" name="Group 29"/>
            <p:cNvGrpSpPr/>
            <p:nvPr/>
          </p:nvGrpSpPr>
          <p:grpSpPr>
            <a:xfrm>
              <a:off x="903568" y="3595600"/>
              <a:ext cx="4445208" cy="1281752"/>
              <a:chOff x="1074594" y="4210755"/>
              <a:chExt cx="3981445" cy="906230"/>
            </a:xfrm>
          </p:grpSpPr>
          <p:sp>
            <p:nvSpPr>
              <p:cNvPr id="32" name="Rounded Rectangle 31"/>
              <p:cNvSpPr/>
              <p:nvPr/>
            </p:nvSpPr>
            <p:spPr>
              <a:xfrm>
                <a:off x="1522617" y="4278488"/>
                <a:ext cx="3533422" cy="770763"/>
              </a:xfrm>
              <a:prstGeom prst="roundRect">
                <a:avLst/>
              </a:prstGeom>
              <a:solidFill>
                <a:schemeClr val="bg1"/>
              </a:solidFill>
              <a:ln>
                <a:solidFill>
                  <a:srgbClr val="FF8B1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33" name="Picture 32">
                <a:extLst>
                  <a:ext uri="{FF2B5EF4-FFF2-40B4-BE49-F238E27FC236}">
                    <a16:creationId xmlns:a16="http://schemas.microsoft.com/office/drawing/2014/main" id="{695ED675-530E-2FEB-5165-D5A9D6C9BE35}"/>
                  </a:ext>
                </a:extLst>
              </p:cNvPr>
              <p:cNvPicPr>
                <a:picLocks noChangeAspect="1"/>
              </p:cNvPicPr>
              <p:nvPr/>
            </p:nvPicPr>
            <p:blipFill>
              <a:blip r:embed="rId7"/>
              <a:stretch>
                <a:fillRect/>
              </a:stretch>
            </p:blipFill>
            <p:spPr>
              <a:xfrm>
                <a:off x="1074594" y="4210755"/>
                <a:ext cx="896047" cy="906230"/>
              </a:xfrm>
              <a:prstGeom prst="rect">
                <a:avLst/>
              </a:prstGeom>
            </p:spPr>
          </p:pic>
        </p:grpSp>
        <p:sp>
          <p:nvSpPr>
            <p:cNvPr id="31" name="Rectangle 30"/>
            <p:cNvSpPr/>
            <p:nvPr/>
          </p:nvSpPr>
          <p:spPr>
            <a:xfrm>
              <a:off x="1775162" y="3853396"/>
              <a:ext cx="3438678"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30 %</a:t>
              </a:r>
            </a:p>
          </p:txBody>
        </p:sp>
      </p:grpSp>
      <p:grpSp>
        <p:nvGrpSpPr>
          <p:cNvPr id="34" name="Group 33"/>
          <p:cNvGrpSpPr/>
          <p:nvPr/>
        </p:nvGrpSpPr>
        <p:grpSpPr>
          <a:xfrm>
            <a:off x="6742141" y="3594677"/>
            <a:ext cx="4477322" cy="1301341"/>
            <a:chOff x="6742141" y="3594677"/>
            <a:chExt cx="4477322" cy="1301341"/>
          </a:xfrm>
        </p:grpSpPr>
        <p:grpSp>
          <p:nvGrpSpPr>
            <p:cNvPr id="35" name="Group 34"/>
            <p:cNvGrpSpPr/>
            <p:nvPr/>
          </p:nvGrpSpPr>
          <p:grpSpPr>
            <a:xfrm>
              <a:off x="6742141" y="3594677"/>
              <a:ext cx="4477322" cy="1301341"/>
              <a:chOff x="6913167" y="4040542"/>
              <a:chExt cx="4010209" cy="920080"/>
            </a:xfrm>
          </p:grpSpPr>
          <p:sp>
            <p:nvSpPr>
              <p:cNvPr id="37" name="Rounded Rectangle 36"/>
              <p:cNvSpPr/>
              <p:nvPr/>
            </p:nvSpPr>
            <p:spPr>
              <a:xfrm>
                <a:off x="7389954" y="4115202"/>
                <a:ext cx="3533422" cy="770763"/>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38" name="Picture 37">
                <a:extLst>
                  <a:ext uri="{FF2B5EF4-FFF2-40B4-BE49-F238E27FC236}">
                    <a16:creationId xmlns:a16="http://schemas.microsoft.com/office/drawing/2014/main" id="{3FB107B9-225D-0A67-1870-EF082249D7D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1716" r="58214" b="79914"/>
              <a:stretch/>
            </p:blipFill>
            <p:spPr>
              <a:xfrm>
                <a:off x="6913167" y="4040542"/>
                <a:ext cx="910033" cy="920080"/>
              </a:xfrm>
              <a:prstGeom prst="rect">
                <a:avLst/>
              </a:prstGeom>
            </p:spPr>
          </p:pic>
        </p:grpSp>
        <p:sp>
          <p:nvSpPr>
            <p:cNvPr id="36" name="Rectangle 35"/>
            <p:cNvSpPr/>
            <p:nvPr/>
          </p:nvSpPr>
          <p:spPr>
            <a:xfrm>
              <a:off x="7667958" y="3853396"/>
              <a:ext cx="3436728"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40 %</a:t>
              </a:r>
            </a:p>
          </p:txBody>
        </p:sp>
      </p:grpSp>
      <p:grpSp>
        <p:nvGrpSpPr>
          <p:cNvPr id="39" name="Group 38"/>
          <p:cNvGrpSpPr/>
          <p:nvPr/>
        </p:nvGrpSpPr>
        <p:grpSpPr>
          <a:xfrm>
            <a:off x="903568" y="4896018"/>
            <a:ext cx="4491452" cy="1399807"/>
            <a:chOff x="903568" y="4896018"/>
            <a:chExt cx="4491452" cy="1399807"/>
          </a:xfrm>
        </p:grpSpPr>
        <p:grpSp>
          <p:nvGrpSpPr>
            <p:cNvPr id="40" name="Group 39"/>
            <p:cNvGrpSpPr/>
            <p:nvPr/>
          </p:nvGrpSpPr>
          <p:grpSpPr>
            <a:xfrm>
              <a:off x="903568" y="4896018"/>
              <a:ext cx="4491452" cy="1399807"/>
              <a:chOff x="1033174" y="5333940"/>
              <a:chExt cx="4022865" cy="989698"/>
            </a:xfrm>
          </p:grpSpPr>
          <p:sp>
            <p:nvSpPr>
              <p:cNvPr id="42" name="Rounded Rectangle 41"/>
              <p:cNvSpPr/>
              <p:nvPr/>
            </p:nvSpPr>
            <p:spPr>
              <a:xfrm>
                <a:off x="1522617" y="5443408"/>
                <a:ext cx="3533422" cy="770763"/>
              </a:xfrm>
              <a:prstGeom prst="roundRect">
                <a:avLst/>
              </a:prstGeom>
              <a:solidFill>
                <a:schemeClr val="bg1"/>
              </a:solidFill>
              <a:ln>
                <a:solidFill>
                  <a:srgbClr val="B3D84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43" name="Picture 42">
                <a:extLst>
                  <a:ext uri="{FF2B5EF4-FFF2-40B4-BE49-F238E27FC236}">
                    <a16:creationId xmlns:a16="http://schemas.microsoft.com/office/drawing/2014/main" id="{325FDFC4-4EE5-97AA-5A7D-84B92F0B8C8A}"/>
                  </a:ext>
                </a:extLst>
              </p:cNvPr>
              <p:cNvPicPr>
                <a:picLocks noChangeAspect="1"/>
              </p:cNvPicPr>
              <p:nvPr/>
            </p:nvPicPr>
            <p:blipFill rotWithShape="1">
              <a:blip r:embed="rId9"/>
              <a:srcRect r="50703"/>
              <a:stretch/>
            </p:blipFill>
            <p:spPr>
              <a:xfrm>
                <a:off x="1033174" y="5333940"/>
                <a:ext cx="937467" cy="989698"/>
              </a:xfrm>
              <a:prstGeom prst="rect">
                <a:avLst/>
              </a:prstGeom>
            </p:spPr>
          </p:pic>
        </p:grpSp>
        <p:sp>
          <p:nvSpPr>
            <p:cNvPr id="41" name="Rectangle 40"/>
            <p:cNvSpPr/>
            <p:nvPr/>
          </p:nvSpPr>
          <p:spPr>
            <a:xfrm>
              <a:off x="1789753" y="5248879"/>
              <a:ext cx="3409496"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25 %</a:t>
              </a:r>
            </a:p>
          </p:txBody>
        </p:sp>
      </p:grpSp>
      <p:grpSp>
        <p:nvGrpSpPr>
          <p:cNvPr id="44" name="Group 43"/>
          <p:cNvGrpSpPr/>
          <p:nvPr/>
        </p:nvGrpSpPr>
        <p:grpSpPr>
          <a:xfrm>
            <a:off x="6788385" y="4820003"/>
            <a:ext cx="4477322" cy="1551836"/>
            <a:chOff x="6788385" y="4820003"/>
            <a:chExt cx="4477322" cy="1551836"/>
          </a:xfrm>
        </p:grpSpPr>
        <p:grpSp>
          <p:nvGrpSpPr>
            <p:cNvPr id="45" name="Group 44"/>
            <p:cNvGrpSpPr/>
            <p:nvPr/>
          </p:nvGrpSpPr>
          <p:grpSpPr>
            <a:xfrm>
              <a:off x="6788385" y="4820003"/>
              <a:ext cx="4477322" cy="1551836"/>
              <a:chOff x="6913167" y="5116985"/>
              <a:chExt cx="4010209" cy="1097186"/>
            </a:xfrm>
          </p:grpSpPr>
          <p:sp>
            <p:nvSpPr>
              <p:cNvPr id="47" name="Rounded Rectangle 46"/>
              <p:cNvSpPr/>
              <p:nvPr/>
            </p:nvSpPr>
            <p:spPr>
              <a:xfrm>
                <a:off x="7389954" y="5280196"/>
                <a:ext cx="3533422" cy="770763"/>
              </a:xfrm>
              <a:prstGeom prst="roundRect">
                <a:avLst/>
              </a:prstGeom>
              <a:solidFill>
                <a:schemeClr val="bg1"/>
              </a:solidFill>
              <a:ln>
                <a:solidFill>
                  <a:srgbClr val="22ABB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48" name="Picture 47">
                <a:extLst>
                  <a:ext uri="{FF2B5EF4-FFF2-40B4-BE49-F238E27FC236}">
                    <a16:creationId xmlns:a16="http://schemas.microsoft.com/office/drawing/2014/main" id="{4E5C59F7-822D-9CD5-0296-1CB89FF1D64E}"/>
                  </a:ext>
                </a:extLst>
              </p:cNvPr>
              <p:cNvPicPr>
                <a:picLocks noChangeAspect="1"/>
              </p:cNvPicPr>
              <p:nvPr/>
            </p:nvPicPr>
            <p:blipFill>
              <a:blip r:embed="rId10"/>
              <a:stretch>
                <a:fillRect/>
              </a:stretch>
            </p:blipFill>
            <p:spPr>
              <a:xfrm>
                <a:off x="6913167" y="5116985"/>
                <a:ext cx="953575" cy="1097186"/>
              </a:xfrm>
              <a:prstGeom prst="rect">
                <a:avLst/>
              </a:prstGeom>
            </p:spPr>
          </p:pic>
        </p:grpSp>
        <p:sp>
          <p:nvSpPr>
            <p:cNvPr id="46" name="Rectangle 45"/>
            <p:cNvSpPr/>
            <p:nvPr/>
          </p:nvSpPr>
          <p:spPr>
            <a:xfrm>
              <a:off x="7758176" y="5279985"/>
              <a:ext cx="3346510"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15 %</a:t>
              </a:r>
            </a:p>
          </p:txBody>
        </p:sp>
      </p:grpSp>
      <p:pic>
        <p:nvPicPr>
          <p:cNvPr id="26" name="y2mate.com - 10 seconds countdown Đồng hồ đếm ngược 10 giây_72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1"/>
          <a:stretch>
            <a:fillRect/>
          </a:stretch>
        </p:blipFill>
        <p:spPr>
          <a:xfrm>
            <a:off x="10991998" y="0"/>
            <a:ext cx="1200002" cy="675001"/>
          </a:xfrm>
          <a:prstGeom prst="rect">
            <a:avLst/>
          </a:prstGeom>
        </p:spPr>
      </p:pic>
    </p:spTree>
    <p:extLst>
      <p:ext uri="{BB962C8B-B14F-4D97-AF65-F5344CB8AC3E}">
        <p14:creationId xmlns:p14="http://schemas.microsoft.com/office/powerpoint/2010/main" val="3838992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1000"/>
                                        <p:tgtEl>
                                          <p:spTgt spid="44"/>
                                        </p:tgtEl>
                                      </p:cBhvr>
                                    </p:animEffect>
                                    <p:anim calcmode="lin" valueType="num">
                                      <p:cBhvr>
                                        <p:cTn id="18" dur="1000" fill="hold"/>
                                        <p:tgtEl>
                                          <p:spTgt spid="44"/>
                                        </p:tgtEl>
                                        <p:attrNameLst>
                                          <p:attrName>ppt_x</p:attrName>
                                        </p:attrNameLst>
                                      </p:cBhvr>
                                      <p:tavLst>
                                        <p:tav tm="0">
                                          <p:val>
                                            <p:strVal val="#ppt_x"/>
                                          </p:val>
                                        </p:tav>
                                        <p:tav tm="100000">
                                          <p:val>
                                            <p:strVal val="#ppt_x"/>
                                          </p:val>
                                        </p:tav>
                                      </p:tavLst>
                                    </p:anim>
                                    <p:anim calcmode="lin" valueType="num">
                                      <p:cBhvr>
                                        <p:cTn id="19" dur="1000" fill="hold"/>
                                        <p:tgtEl>
                                          <p:spTgt spid="4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29"/>
                                        </p:tgtEl>
                                        <p:attrNameLst>
                                          <p:attrName>ppt_x</p:attrName>
                                        </p:attrNameLst>
                                      </p:cBhvr>
                                      <p:tavLst>
                                        <p:tav tm="0">
                                          <p:val>
                                            <p:strVal val="ppt_x"/>
                                          </p:val>
                                        </p:tav>
                                        <p:tav tm="100000">
                                          <p:val>
                                            <p:strVal val="ppt_x"/>
                                          </p:val>
                                        </p:tav>
                                      </p:tavLst>
                                    </p:anim>
                                    <p:anim calcmode="lin" valueType="num">
                                      <p:cBhvr additive="base">
                                        <p:cTn id="29" dur="500"/>
                                        <p:tgtEl>
                                          <p:spTgt spid="29"/>
                                        </p:tgtEl>
                                        <p:attrNameLst>
                                          <p:attrName>ppt_y</p:attrName>
                                        </p:attrNameLst>
                                      </p:cBhvr>
                                      <p:tavLst>
                                        <p:tav tm="0">
                                          <p:val>
                                            <p:strVal val="ppt_y"/>
                                          </p:val>
                                        </p:tav>
                                        <p:tav tm="100000">
                                          <p:val>
                                            <p:strVal val="1+ppt_h/2"/>
                                          </p:val>
                                        </p:tav>
                                      </p:tavLst>
                                    </p:anim>
                                    <p:set>
                                      <p:cBhvr>
                                        <p:cTn id="30" dur="1" fill="hold">
                                          <p:stCondLst>
                                            <p:cond delay="499"/>
                                          </p:stCondLst>
                                        </p:cTn>
                                        <p:tgtEl>
                                          <p:spTgt spid="29"/>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applause.wav"/>
                                        </p:tgtEl>
                                      </p:cMediaNode>
                                    </p:audio>
                                  </p:subTnLst>
                                </p:cTn>
                              </p:par>
                              <p:par>
                                <p:cTn id="31" presetID="2" presetClass="exit" presetSubtype="4" fill="hold" nodeType="withEffect">
                                  <p:stCondLst>
                                    <p:cond delay="0"/>
                                  </p:stCondLst>
                                  <p:childTnLst>
                                    <p:anim calcmode="lin" valueType="num">
                                      <p:cBhvr additive="base">
                                        <p:cTn id="32" dur="500"/>
                                        <p:tgtEl>
                                          <p:spTgt spid="44"/>
                                        </p:tgtEl>
                                        <p:attrNameLst>
                                          <p:attrName>ppt_x</p:attrName>
                                        </p:attrNameLst>
                                      </p:cBhvr>
                                      <p:tavLst>
                                        <p:tav tm="0">
                                          <p:val>
                                            <p:strVal val="ppt_x"/>
                                          </p:val>
                                        </p:tav>
                                        <p:tav tm="100000">
                                          <p:val>
                                            <p:strVal val="ppt_x"/>
                                          </p:val>
                                        </p:tav>
                                      </p:tavLst>
                                    </p:anim>
                                    <p:anim calcmode="lin" valueType="num">
                                      <p:cBhvr additive="base">
                                        <p:cTn id="33" dur="500"/>
                                        <p:tgtEl>
                                          <p:spTgt spid="44"/>
                                        </p:tgtEl>
                                        <p:attrNameLst>
                                          <p:attrName>ppt_y</p:attrName>
                                        </p:attrNameLst>
                                      </p:cBhvr>
                                      <p:tavLst>
                                        <p:tav tm="0">
                                          <p:val>
                                            <p:strVal val="ppt_y"/>
                                          </p:val>
                                        </p:tav>
                                        <p:tav tm="100000">
                                          <p:val>
                                            <p:strVal val="1+ppt_h/2"/>
                                          </p:val>
                                        </p:tav>
                                      </p:tavLst>
                                    </p:anim>
                                    <p:set>
                                      <p:cBhvr>
                                        <p:cTn id="34" dur="1" fill="hold">
                                          <p:stCondLst>
                                            <p:cond delay="499"/>
                                          </p:stCondLst>
                                        </p:cTn>
                                        <p:tgtEl>
                                          <p:spTgt spid="44"/>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39"/>
                                        </p:tgtEl>
                                        <p:attrNameLst>
                                          <p:attrName>ppt_x</p:attrName>
                                        </p:attrNameLst>
                                      </p:cBhvr>
                                      <p:tavLst>
                                        <p:tav tm="0">
                                          <p:val>
                                            <p:strVal val="ppt_x"/>
                                          </p:val>
                                        </p:tav>
                                        <p:tav tm="100000">
                                          <p:val>
                                            <p:strVal val="ppt_x"/>
                                          </p:val>
                                        </p:tav>
                                      </p:tavLst>
                                    </p:anim>
                                    <p:anim calcmode="lin" valueType="num">
                                      <p:cBhvr additive="base">
                                        <p:cTn id="37" dur="500"/>
                                        <p:tgtEl>
                                          <p:spTgt spid="39"/>
                                        </p:tgtEl>
                                        <p:attrNameLst>
                                          <p:attrName>ppt_y</p:attrName>
                                        </p:attrNameLst>
                                      </p:cBhvr>
                                      <p:tavLst>
                                        <p:tav tm="0">
                                          <p:val>
                                            <p:strVal val="ppt_y"/>
                                          </p:val>
                                        </p:tav>
                                        <p:tav tm="100000">
                                          <p:val>
                                            <p:strVal val="1+ppt_h/2"/>
                                          </p:val>
                                        </p:tav>
                                      </p:tavLst>
                                    </p:anim>
                                    <p:set>
                                      <p:cBhvr>
                                        <p:cTn id="38"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6"/>
                    </p:tgtEl>
                  </p:cond>
                </p:stCondLst>
                <p:endSync evt="end" delay="0">
                  <p:rtn val="all"/>
                </p:endSync>
                <p:childTnLst>
                  <p:par>
                    <p:cTn id="40" fill="hold">
                      <p:stCondLst>
                        <p:cond delay="0"/>
                      </p:stCondLst>
                      <p:childTnLst>
                        <p:par>
                          <p:cTn id="41" fill="hold">
                            <p:stCondLst>
                              <p:cond delay="0"/>
                            </p:stCondLst>
                            <p:childTnLst>
                              <p:par>
                                <p:cTn id="42" presetID="2" presetClass="mediacall" presetSubtype="0" fill="hold" nodeType="clickEffect">
                                  <p:stCondLst>
                                    <p:cond delay="0"/>
                                  </p:stCondLst>
                                  <p:childTnLst>
                                    <p:cmd type="call" cmd="togglePause">
                                      <p:cBhvr>
                                        <p:cTn id="43" dur="1" fill="hold"/>
                                        <p:tgtEl>
                                          <p:spTgt spid="26"/>
                                        </p:tgtEl>
                                      </p:cBhvr>
                                    </p:cmd>
                                  </p:childTnLst>
                                </p:cTn>
                              </p:par>
                            </p:childTnLst>
                          </p:cTn>
                        </p:par>
                      </p:childTnLst>
                    </p:cTn>
                  </p:par>
                </p:childTnLst>
              </p:cTn>
              <p:nextCondLst>
                <p:cond evt="onClick" delay="0">
                  <p:tgtEl>
                    <p:spTgt spid="26"/>
                  </p:tgtEl>
                </p:cond>
              </p:nextCondLst>
            </p:seq>
            <p:video>
              <p:cMediaNode vol="80000">
                <p:cTn id="44" fill="hold" display="0">
                  <p:stCondLst>
                    <p:cond delay="indefinite"/>
                  </p:stCondLst>
                </p:cTn>
                <p:tgtEl>
                  <p:spTgt spid="26"/>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48608" y="1510631"/>
            <a:ext cx="11430991" cy="2645893"/>
          </a:xfrm>
          <a:prstGeom prst="rect">
            <a:avLst/>
          </a:prstGeom>
        </p:spPr>
      </p:pic>
      <p:pic>
        <p:nvPicPr>
          <p:cNvPr id="2" name="Picture 1" descr="A round pink circle with white text and a black background&#10;&#10;Description automatically generated">
            <a:extLst>
              <a:ext uri="{FF2B5EF4-FFF2-40B4-BE49-F238E27FC236}">
                <a16:creationId xmlns:a16="http://schemas.microsoft.com/office/drawing/2014/main" id="{31D3D5BF-0449-B5BC-7593-D3394FFD35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3185" y="0"/>
            <a:ext cx="1603186" cy="1603186"/>
          </a:xfrm>
          <a:prstGeom prst="rect">
            <a:avLst/>
          </a:prstGeom>
        </p:spPr>
      </p:pic>
    </p:spTree>
    <p:extLst>
      <p:ext uri="{BB962C8B-B14F-4D97-AF65-F5344CB8AC3E}">
        <p14:creationId xmlns:p14="http://schemas.microsoft.com/office/powerpoint/2010/main" val="39084263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EB917DA-429E-D2BB-16F9-5BC233C0D5EA}"/>
              </a:ext>
            </a:extLst>
          </p:cNvPr>
          <p:cNvSpPr/>
          <p:nvPr/>
        </p:nvSpPr>
        <p:spPr>
          <a:xfrm>
            <a:off x="925033" y="680484"/>
            <a:ext cx="637953" cy="648586"/>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sp>
        <p:nvSpPr>
          <p:cNvPr id="3" name="TextBox 2">
            <a:extLst>
              <a:ext uri="{FF2B5EF4-FFF2-40B4-BE49-F238E27FC236}">
                <a16:creationId xmlns:a16="http://schemas.microsoft.com/office/drawing/2014/main" id="{E3D2AFA1-817B-9169-C4C7-2078C7BEFD81}"/>
              </a:ext>
            </a:extLst>
          </p:cNvPr>
          <p:cNvSpPr txBox="1"/>
          <p:nvPr/>
        </p:nvSpPr>
        <p:spPr>
          <a:xfrm>
            <a:off x="1594884" y="659219"/>
            <a:ext cx="9622465" cy="1569660"/>
          </a:xfrm>
          <a:prstGeom prst="rect">
            <a:avLst/>
          </a:prstGeom>
          <a:noFill/>
        </p:spPr>
        <p:txBody>
          <a:bodyPr wrap="square" rtlCol="0">
            <a:spAutoFit/>
          </a:bodyPr>
          <a:lstStyle/>
          <a:p>
            <a:pPr algn="just"/>
            <a:r>
              <a:rPr lang="en-US" sz="3200" dirty="0">
                <a:latin typeface="Cambria" panose="02040503050406030204" pitchFamily="18" charset="0"/>
                <a:ea typeface="Cambria" panose="02040503050406030204" pitchFamily="18" charset="0"/>
              </a:rPr>
              <a:t>Quan </a:t>
            </a:r>
            <a:r>
              <a:rPr lang="en-US" sz="3200" dirty="0" err="1">
                <a:latin typeface="Cambria" panose="02040503050406030204" pitchFamily="18" charset="0"/>
                <a:ea typeface="Cambria" panose="02040503050406030204" pitchFamily="18" charset="0"/>
              </a:rPr>
              <a:t>sát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biểu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đồ</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tỉ</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châu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lục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2021 (</a:t>
            </a:r>
            <a:r>
              <a:rPr lang="en-US" sz="3200" dirty="0" err="1">
                <a:latin typeface="Cambria" panose="02040503050406030204" pitchFamily="18" charset="0"/>
                <a:ea typeface="Cambria" panose="02040503050406030204" pitchFamily="18" charset="0"/>
              </a:rPr>
              <a:t>theo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thống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kê</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tại</a:t>
            </a:r>
            <a:r>
              <a:rPr lang="en-US" sz="3200" dirty="0">
                <a:latin typeface="Cambria" panose="02040503050406030204" pitchFamily="18" charset="0"/>
                <a:ea typeface="Cambria" panose="02040503050406030204" pitchFamily="18" charset="0"/>
              </a:rPr>
              <a:t> worldomsters.info) </a:t>
            </a:r>
            <a:r>
              <a:rPr lang="en-US" sz="3200" dirty="0" err="1">
                <a:latin typeface="Cambria" panose="02040503050406030204" pitchFamily="18" charset="0"/>
                <a:ea typeface="Cambria" panose="02040503050406030204" pitchFamily="18" charset="0"/>
              </a:rPr>
              <a:t>và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trả</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lời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câu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hỏi</a:t>
            </a:r>
            <a:r>
              <a:rPr lang="en-US" sz="3200" dirty="0">
                <a:latin typeface="Cambria" panose="02040503050406030204" pitchFamily="18" charset="0"/>
                <a:ea typeface="Cambria" panose="02040503050406030204" pitchFamily="18" charset="0"/>
              </a:rPr>
              <a:t>.</a:t>
            </a:r>
          </a:p>
        </p:txBody>
      </p:sp>
      <p:pic>
        <p:nvPicPr>
          <p:cNvPr id="8" name="Picture 7">
            <a:extLst>
              <a:ext uri="{FF2B5EF4-FFF2-40B4-BE49-F238E27FC236}">
                <a16:creationId xmlns:a16="http://schemas.microsoft.com/office/drawing/2014/main" id="{6BBE96A5-8447-A3F1-C3A6-7ED849AE07E4}"/>
              </a:ext>
            </a:extLst>
          </p:cNvPr>
          <p:cNvPicPr>
            <a:picLocks noChangeAspect="1"/>
          </p:cNvPicPr>
          <p:nvPr/>
        </p:nvPicPr>
        <p:blipFill>
          <a:blip r:embed="rId2"/>
          <a:stretch>
            <a:fillRect/>
          </a:stretch>
        </p:blipFill>
        <p:spPr>
          <a:xfrm>
            <a:off x="474699" y="2477497"/>
            <a:ext cx="6200151" cy="2923844"/>
          </a:xfrm>
          <a:prstGeom prst="rect">
            <a:avLst/>
          </a:prstGeom>
        </p:spPr>
      </p:pic>
      <p:sp>
        <p:nvSpPr>
          <p:cNvPr id="12" name="Rectangle: Rounded Corners 11">
            <a:extLst>
              <a:ext uri="{FF2B5EF4-FFF2-40B4-BE49-F238E27FC236}">
                <a16:creationId xmlns:a16="http://schemas.microsoft.com/office/drawing/2014/main" id="{1E3C6A93-F22C-FE20-C331-D7194E9BBFFA}"/>
              </a:ext>
            </a:extLst>
          </p:cNvPr>
          <p:cNvSpPr/>
          <p:nvPr/>
        </p:nvSpPr>
        <p:spPr>
          <a:xfrm>
            <a:off x="6762307" y="2456121"/>
            <a:ext cx="4837814" cy="2977116"/>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a) Châu lục nào đông dân nhất? Châu lục nào ít dân nhất?</a:t>
            </a:r>
          </a:p>
          <a:p>
            <a:pPr algn="just"/>
            <a:r>
              <a:rPr lang="vi-VN" sz="2800" dirty="0">
                <a:latin typeface="Cambria" panose="02040503050406030204" pitchFamily="18" charset="0"/>
                <a:ea typeface="Cambria" panose="02040503050406030204" pitchFamily="18" charset="0"/>
              </a:rPr>
              <a:t>b) Trong biểu đồ trên, các số liệu được sắp xếp theo thứ tự như thế nào?</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71042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3ABC57-93D7-DD02-C5DE-00DAEFE27741}"/>
              </a:ext>
            </a:extLst>
          </p:cNvPr>
          <p:cNvPicPr>
            <a:picLocks noChangeAspect="1"/>
          </p:cNvPicPr>
          <p:nvPr/>
        </p:nvPicPr>
        <p:blipFill>
          <a:blip r:embed="rId2"/>
          <a:stretch>
            <a:fillRect/>
          </a:stretch>
        </p:blipFill>
        <p:spPr>
          <a:xfrm>
            <a:off x="2792597" y="691228"/>
            <a:ext cx="6200151" cy="2923844"/>
          </a:xfrm>
          <a:prstGeom prst="rect">
            <a:avLst/>
          </a:prstGeom>
        </p:spPr>
      </p:pic>
      <p:sp>
        <p:nvSpPr>
          <p:cNvPr id="3" name="Rectangle: Rounded Corners 2">
            <a:extLst>
              <a:ext uri="{FF2B5EF4-FFF2-40B4-BE49-F238E27FC236}">
                <a16:creationId xmlns:a16="http://schemas.microsoft.com/office/drawing/2014/main" id="{91C81C7A-D5EA-81A3-FC97-685232604044}"/>
              </a:ext>
            </a:extLst>
          </p:cNvPr>
          <p:cNvSpPr/>
          <p:nvPr/>
        </p:nvSpPr>
        <p:spPr>
          <a:xfrm>
            <a:off x="1552355" y="3817089"/>
            <a:ext cx="8612372" cy="712381"/>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a) Châu Á đông dân nhất. Châu Đại Dương ít dân nhất.</a:t>
            </a:r>
            <a:endParaRPr lang="en-US" sz="2800" dirty="0">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19207661-F2DD-6B79-76B3-467AF2500F59}"/>
              </a:ext>
            </a:extLst>
          </p:cNvPr>
          <p:cNvSpPr/>
          <p:nvPr/>
        </p:nvSpPr>
        <p:spPr>
          <a:xfrm>
            <a:off x="1435395" y="4997303"/>
            <a:ext cx="9037675" cy="1169581"/>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b) Trong biểu đồ trên, các số liệu được sắp xếp theo thứ tự giảm dần tỉ số phần trăm theo chiều kim đồng hồ.</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897854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TotalTime>
  <Words>750</Words>
  <Application>Microsoft Office PowerPoint</Application>
  <PresentationFormat>Widescreen</PresentationFormat>
  <Paragraphs>47</Paragraphs>
  <Slides>18</Slides>
  <Notes>0</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Admin</cp:lastModifiedBy>
  <cp:revision>52</cp:revision>
  <dcterms:created xsi:type="dcterms:W3CDTF">2024-12-12T12:28:30Z</dcterms:created>
  <dcterms:modified xsi:type="dcterms:W3CDTF">2025-04-14T01:52:06Z</dcterms:modified>
</cp:coreProperties>
</file>