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5" r:id="rId2"/>
    <p:sldId id="257" r:id="rId3"/>
    <p:sldId id="258" r:id="rId4"/>
    <p:sldId id="276" r:id="rId5"/>
    <p:sldId id="277" r:id="rId6"/>
    <p:sldId id="278" r:id="rId7"/>
    <p:sldId id="279" r:id="rId8"/>
    <p:sldId id="280" r:id="rId9"/>
    <p:sldId id="281"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B69"/>
    <a:srgbClr val="FF339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44" d="100"/>
          <a:sy n="44" d="100"/>
        </p:scale>
        <p:origin x="936" y="5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4/4/2025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4/4/2025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solidFill>
                  <a:srgbClr val="002060"/>
                </a:solidFill>
                <a:latin typeface="Times New Roman" pitchFamily="18" charset="0"/>
              </a:rPr>
              <a:t>TRƯỜNG TIỂU HỌC ……</a:t>
            </a: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nghệ</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NGHỆ</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a:solidFill>
                  <a:srgbClr val="0000FF"/>
                </a:solidFill>
                <a:latin typeface="Times New Roman" pitchFamily="18" charset="0"/>
                <a:cs typeface="Times New Roman" pitchFamily="18" charset="0"/>
              </a:rPr>
              <a:t>Giáo viên</a:t>
            </a:r>
            <a:r>
              <a:rPr lang="en-US" sz="3600" i="1">
                <a:solidFill>
                  <a:srgbClr val="0000FF"/>
                </a:solidFill>
                <a:latin typeface="Times New Roman" pitchFamily="18" charset="0"/>
                <a:cs typeface="Times New Roman" pitchFamily="18" charset="0"/>
              </a:rPr>
              <a:t>:……………………</a:t>
            </a:r>
          </a:p>
          <a:p>
            <a:pPr algn="ctr" eaLnBrk="1" hangingPunct="1">
              <a:spcBef>
                <a:spcPts val="600"/>
              </a:spcBef>
              <a:defRPr/>
            </a:pPr>
            <a:r>
              <a:rPr lang="en-US" sz="3600" b="1" i="1">
                <a:solidFill>
                  <a:srgbClr val="0000FF"/>
                </a:solidFill>
                <a:latin typeface="Times New Roman" pitchFamily="18" charset="0"/>
                <a:cs typeface="Times New Roman" pitchFamily="18" charset="0"/>
              </a:rPr>
              <a:t>Lớp: </a:t>
            </a:r>
            <a:r>
              <a:rPr lang="en-US" sz="3600" i="1">
                <a:solidFill>
                  <a:srgbClr val="0000FF"/>
                </a:solidFill>
                <a:latin typeface="Times New Roman" pitchFamily="18" charset="0"/>
                <a:cs typeface="Times New Roman" pitchFamily="18" charset="0"/>
              </a:rPr>
              <a:t>………………</a:t>
            </a:r>
            <a:endParaRPr lang="en-US" sz="4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 yêu cây xanh- Bài hát cực hay cho thiếu nhi về môi trườ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941" b="1985"/>
          <a:stretch/>
        </p:blipFill>
        <p:spPr>
          <a:xfrm>
            <a:off x="975519" y="685800"/>
            <a:ext cx="14325600" cy="7543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Đối tượng tự nhiên và sản phẩm công nghệ.</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646331"/>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và gọi tên những đối tượng trong hình</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02" t="41976" r="37993" b="42705"/>
          <a:stretch/>
        </p:blipFill>
        <p:spPr bwMode="auto">
          <a:xfrm>
            <a:off x="1127920" y="3051578"/>
            <a:ext cx="2176674" cy="26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36" t="44025" r="29187" b="43445"/>
          <a:stretch/>
        </p:blipFill>
        <p:spPr bwMode="auto">
          <a:xfrm>
            <a:off x="4328319" y="3222422"/>
            <a:ext cx="2258794" cy="207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768" t="43668" r="16204" b="43064"/>
          <a:stretch/>
        </p:blipFill>
        <p:spPr bwMode="auto">
          <a:xfrm>
            <a:off x="7379041" y="3195848"/>
            <a:ext cx="3570996" cy="204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35" t="57822" r="38445" b="25793"/>
          <a:stretch/>
        </p:blipFill>
        <p:spPr bwMode="auto">
          <a:xfrm>
            <a:off x="12557919" y="2895600"/>
            <a:ext cx="2093077" cy="291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26" t="56620" r="29159" b="25793"/>
          <a:stretch/>
        </p:blipFill>
        <p:spPr bwMode="auto">
          <a:xfrm>
            <a:off x="3109119" y="5735480"/>
            <a:ext cx="1820688" cy="272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074" t="57822" r="15949" b="25793"/>
          <a:stretch/>
        </p:blipFill>
        <p:spPr bwMode="auto">
          <a:xfrm>
            <a:off x="7909719" y="5943600"/>
            <a:ext cx="2963740" cy="228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04119" y="5261378"/>
            <a:ext cx="1935536" cy="538609"/>
          </a:xfrm>
          <a:prstGeom prst="rect">
            <a:avLst/>
          </a:prstGeom>
          <a:noFill/>
        </p:spPr>
        <p:txBody>
          <a:bodyPr wrap="square" rtlCol="0">
            <a:spAutoFit/>
          </a:bodyPr>
          <a:lstStyle/>
          <a:p>
            <a:r>
              <a:rPr lang="en-US" b="1">
                <a:solidFill>
                  <a:srgbClr val="0000FF"/>
                </a:solidFill>
                <a:latin typeface="Times New Roman" pitchFamily="18" charset="0"/>
                <a:cs typeface="Times New Roman" pitchFamily="18" charset="0"/>
              </a:rPr>
              <a:t>Cây xanh</a:t>
            </a:r>
          </a:p>
        </p:txBody>
      </p:sp>
      <p:sp>
        <p:nvSpPr>
          <p:cNvPr id="18" name="TextBox 17"/>
          <p:cNvSpPr txBox="1"/>
          <p:nvPr/>
        </p:nvSpPr>
        <p:spPr>
          <a:xfrm>
            <a:off x="4998134" y="5305403"/>
            <a:ext cx="1528035" cy="538609"/>
          </a:xfrm>
          <a:prstGeom prst="rect">
            <a:avLst/>
          </a:prstGeom>
          <a:noFill/>
        </p:spPr>
        <p:txBody>
          <a:bodyPr wrap="square" rtlCol="0">
            <a:spAutoFit/>
          </a:bodyPr>
          <a:lstStyle/>
          <a:p>
            <a:r>
              <a:rPr lang="en-US" b="1">
                <a:solidFill>
                  <a:srgbClr val="0000FF"/>
                </a:solidFill>
                <a:latin typeface="Times New Roman" pitchFamily="18" charset="0"/>
                <a:cs typeface="Times New Roman" pitchFamily="18" charset="0"/>
              </a:rPr>
              <a:t>Nón lá</a:t>
            </a:r>
          </a:p>
        </p:txBody>
      </p:sp>
      <p:sp>
        <p:nvSpPr>
          <p:cNvPr id="19" name="TextBox 18"/>
          <p:cNvSpPr txBox="1"/>
          <p:nvPr/>
        </p:nvSpPr>
        <p:spPr>
          <a:xfrm>
            <a:off x="8290719" y="5100191"/>
            <a:ext cx="1982996" cy="538609"/>
          </a:xfrm>
          <a:prstGeom prst="rect">
            <a:avLst/>
          </a:prstGeom>
          <a:noFill/>
        </p:spPr>
        <p:txBody>
          <a:bodyPr wrap="square" rtlCol="0">
            <a:spAutoFit/>
          </a:bodyPr>
          <a:lstStyle/>
          <a:p>
            <a:pPr algn="ctr"/>
            <a:r>
              <a:rPr lang="en-US" b="1">
                <a:solidFill>
                  <a:srgbClr val="0000FF"/>
                </a:solidFill>
                <a:latin typeface="Times New Roman" pitchFamily="18" charset="0"/>
                <a:cs typeface="Times New Roman" pitchFamily="18" charset="0"/>
              </a:rPr>
              <a:t>Hòn đảo</a:t>
            </a:r>
          </a:p>
        </p:txBody>
      </p:sp>
      <p:sp>
        <p:nvSpPr>
          <p:cNvPr id="20" name="TextBox 19"/>
          <p:cNvSpPr txBox="1"/>
          <p:nvPr/>
        </p:nvSpPr>
        <p:spPr>
          <a:xfrm>
            <a:off x="13892648" y="5305402"/>
            <a:ext cx="1651969" cy="538609"/>
          </a:xfrm>
          <a:prstGeom prst="rect">
            <a:avLst/>
          </a:prstGeom>
          <a:noFill/>
        </p:spPr>
        <p:txBody>
          <a:bodyPr wrap="square" rtlCol="0">
            <a:spAutoFit/>
          </a:bodyPr>
          <a:lstStyle/>
          <a:p>
            <a:pPr algn="ctr"/>
            <a:r>
              <a:rPr lang="en-US" b="1">
                <a:solidFill>
                  <a:srgbClr val="0000FF"/>
                </a:solidFill>
                <a:latin typeface="Times New Roman" pitchFamily="18" charset="0"/>
                <a:cs typeface="Times New Roman" pitchFamily="18" charset="0"/>
              </a:rPr>
              <a:t>Đèn học</a:t>
            </a:r>
          </a:p>
        </p:txBody>
      </p:sp>
      <p:sp>
        <p:nvSpPr>
          <p:cNvPr id="21" name="TextBox 20"/>
          <p:cNvSpPr txBox="1"/>
          <p:nvPr/>
        </p:nvSpPr>
        <p:spPr>
          <a:xfrm>
            <a:off x="2956719" y="8300591"/>
            <a:ext cx="2145614" cy="538609"/>
          </a:xfrm>
          <a:prstGeom prst="rect">
            <a:avLst/>
          </a:prstGeom>
          <a:noFill/>
        </p:spPr>
        <p:txBody>
          <a:bodyPr wrap="square" rtlCol="0">
            <a:spAutoFit/>
          </a:bodyPr>
          <a:lstStyle/>
          <a:p>
            <a:pPr algn="ctr"/>
            <a:r>
              <a:rPr lang="en-US" b="1">
                <a:solidFill>
                  <a:srgbClr val="0000FF"/>
                </a:solidFill>
                <a:latin typeface="Times New Roman" pitchFamily="18" charset="0"/>
                <a:cs typeface="Times New Roman" pitchFamily="18" charset="0"/>
              </a:rPr>
              <a:t>Quạt điện</a:t>
            </a:r>
          </a:p>
        </p:txBody>
      </p:sp>
      <p:sp>
        <p:nvSpPr>
          <p:cNvPr id="22" name="TextBox 21"/>
          <p:cNvSpPr txBox="1"/>
          <p:nvPr/>
        </p:nvSpPr>
        <p:spPr>
          <a:xfrm>
            <a:off x="8223187" y="8224391"/>
            <a:ext cx="2643039" cy="538609"/>
          </a:xfrm>
          <a:prstGeom prst="rect">
            <a:avLst/>
          </a:prstGeom>
          <a:noFill/>
        </p:spPr>
        <p:txBody>
          <a:bodyPr wrap="square" rtlCol="0">
            <a:spAutoFit/>
          </a:bodyPr>
          <a:lstStyle/>
          <a:p>
            <a:r>
              <a:rPr lang="en-US" b="1">
                <a:solidFill>
                  <a:srgbClr val="0000FF"/>
                </a:solidFill>
                <a:latin typeface="Times New Roman" pitchFamily="18" charset="0"/>
                <a:cs typeface="Times New Roman" pitchFamily="18" charset="0"/>
              </a:rPr>
              <a:t>Máy thu hình</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8" grpId="0"/>
      <p:bldP spid="18" grpId="0"/>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424567727"/>
              </p:ext>
            </p:extLst>
          </p:nvPr>
        </p:nvGraphicFramePr>
        <p:xfrm>
          <a:off x="467818" y="3506022"/>
          <a:ext cx="9175094" cy="5180778"/>
        </p:xfrm>
        <a:graphic>
          <a:graphicData uri="http://schemas.openxmlformats.org/drawingml/2006/table">
            <a:tbl>
              <a:tblPr firstRow="1" bandRow="1">
                <a:tableStyleId>{5C22544A-7EE6-4342-B048-85BDC9FD1C3A}</a:tableStyleId>
              </a:tblPr>
              <a:tblGrid>
                <a:gridCol w="4587547">
                  <a:extLst>
                    <a:ext uri="{9D8B030D-6E8A-4147-A177-3AD203B41FA5}">
                      <a16:colId xmlns:a16="http://schemas.microsoft.com/office/drawing/2014/main" val="20000"/>
                    </a:ext>
                  </a:extLst>
                </a:gridCol>
                <a:gridCol w="4587547">
                  <a:extLst>
                    <a:ext uri="{9D8B030D-6E8A-4147-A177-3AD203B41FA5}">
                      <a16:colId xmlns:a16="http://schemas.microsoft.com/office/drawing/2014/main" val="20001"/>
                    </a:ext>
                  </a:extLst>
                </a:gridCol>
              </a:tblGrid>
              <a:tr h="669507">
                <a:tc>
                  <a:txBody>
                    <a:bodyPr/>
                    <a:lstStyle/>
                    <a:p>
                      <a:pPr algn="ctr"/>
                      <a:r>
                        <a:rPr lang="en-US" b="0">
                          <a:latin typeface="Times New Roman" pitchFamily="18" charset="0"/>
                          <a:cs typeface="Times New Roman" pitchFamily="18" charset="0"/>
                        </a:rPr>
                        <a:t>Đối</a:t>
                      </a:r>
                      <a:r>
                        <a:rPr lang="en-US" b="0" baseline="0">
                          <a:latin typeface="Times New Roman" pitchFamily="18" charset="0"/>
                          <a:cs typeface="Times New Roman" pitchFamily="18" charset="0"/>
                        </a:rPr>
                        <a:t> tượng do con người </a:t>
                      </a:r>
                    </a:p>
                    <a:p>
                      <a:pPr algn="ctr"/>
                      <a:r>
                        <a:rPr lang="en-US" b="0" baseline="0">
                          <a:latin typeface="Times New Roman" pitchFamily="18" charset="0"/>
                          <a:cs typeface="Times New Roman" pitchFamily="18" charset="0"/>
                        </a:rPr>
                        <a:t>làm ra</a:t>
                      </a:r>
                      <a:endParaRPr lang="en-US" b="0">
                        <a:latin typeface="Times New Roman" pitchFamily="18" charset="0"/>
                        <a:cs typeface="Times New Roman" pitchFamily="18" charset="0"/>
                      </a:endParaRPr>
                    </a:p>
                  </a:txBody>
                  <a:tcPr/>
                </a:tc>
                <a:tc>
                  <a:txBody>
                    <a:bodyPr/>
                    <a:lstStyle/>
                    <a:p>
                      <a:pPr algn="ctr"/>
                      <a:r>
                        <a:rPr lang="en-US" b="0">
                          <a:latin typeface="Times New Roman" pitchFamily="18" charset="0"/>
                          <a:cs typeface="Times New Roman" pitchFamily="18" charset="0"/>
                        </a:rPr>
                        <a:t>Đối</a:t>
                      </a:r>
                      <a:r>
                        <a:rPr lang="en-US" b="0" baseline="0">
                          <a:latin typeface="Times New Roman" pitchFamily="18" charset="0"/>
                          <a:cs typeface="Times New Roman" pitchFamily="18" charset="0"/>
                        </a:rPr>
                        <a:t> tượng không phải con người làm ra</a:t>
                      </a:r>
                      <a:endParaRPr lang="en-US" b="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205418">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Đối tượng tự nhiên và sản phẩm công nghệ.</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670719" y="2165765"/>
            <a:ext cx="15011400"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Trong những đối tượng đó, đối tượng nào do con người làm ra, đối tượng nào không phải do con người làm ra?</a:t>
            </a:r>
            <a:endParaRPr lang="vi-VN" sz="3600" i="1" dirty="0">
              <a:solidFill>
                <a:srgbClr val="0000FF"/>
              </a:solidFill>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9776619" y="5738944"/>
            <a:ext cx="1866900" cy="2481975"/>
            <a:chOff x="1127920" y="3810001"/>
            <a:chExt cx="1866900" cy="2481975"/>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02" t="41976" r="37993" b="42705"/>
            <a:stretch/>
          </p:blipFill>
          <p:spPr bwMode="auto">
            <a:xfrm>
              <a:off x="1127920" y="3810001"/>
              <a:ext cx="1784703" cy="213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66020" y="5768756"/>
              <a:ext cx="1828800" cy="523220"/>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Cây xanh</a:t>
              </a:r>
            </a:p>
          </p:txBody>
        </p:sp>
      </p:grpSp>
      <p:grpSp>
        <p:nvGrpSpPr>
          <p:cNvPr id="10" name="Group 9"/>
          <p:cNvGrpSpPr/>
          <p:nvPr/>
        </p:nvGrpSpPr>
        <p:grpSpPr>
          <a:xfrm>
            <a:off x="10037512" y="3657600"/>
            <a:ext cx="1377407" cy="1605409"/>
            <a:chOff x="8541650" y="4471896"/>
            <a:chExt cx="1377407" cy="1605409"/>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36" t="44025" r="29187" b="43445"/>
            <a:stretch/>
          </p:blipFill>
          <p:spPr bwMode="auto">
            <a:xfrm>
              <a:off x="8541650" y="4471896"/>
              <a:ext cx="1293399" cy="118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653949" y="5538696"/>
              <a:ext cx="1265108" cy="538609"/>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Nón lá</a:t>
              </a:r>
            </a:p>
          </p:txBody>
        </p:sp>
      </p:grpSp>
      <p:grpSp>
        <p:nvGrpSpPr>
          <p:cNvPr id="9" name="Group 8"/>
          <p:cNvGrpSpPr/>
          <p:nvPr/>
        </p:nvGrpSpPr>
        <p:grpSpPr>
          <a:xfrm>
            <a:off x="11321959" y="3329040"/>
            <a:ext cx="2302760" cy="1700160"/>
            <a:chOff x="8004220" y="3954271"/>
            <a:chExt cx="2302760" cy="170016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768" t="43668" r="16204" b="43064"/>
            <a:stretch/>
          </p:blipFill>
          <p:spPr bwMode="auto">
            <a:xfrm>
              <a:off x="8004220" y="3954271"/>
              <a:ext cx="2302760" cy="131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8437557" y="5115822"/>
              <a:ext cx="1641784"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Hòn đảo</a:t>
              </a:r>
            </a:p>
          </p:txBody>
        </p:sp>
      </p:grpSp>
      <p:grpSp>
        <p:nvGrpSpPr>
          <p:cNvPr id="7" name="Group 6"/>
          <p:cNvGrpSpPr/>
          <p:nvPr/>
        </p:nvGrpSpPr>
        <p:grpSpPr>
          <a:xfrm>
            <a:off x="13785645" y="3329040"/>
            <a:ext cx="1789470" cy="1933969"/>
            <a:chOff x="13718427" y="3980844"/>
            <a:chExt cx="1789470" cy="1933969"/>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35" t="57822" r="38445" b="25793"/>
            <a:stretch/>
          </p:blipFill>
          <p:spPr bwMode="auto">
            <a:xfrm>
              <a:off x="13718427" y="3980844"/>
              <a:ext cx="1400327" cy="159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3718427" y="5376204"/>
              <a:ext cx="1789470"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Đèn học</a:t>
              </a:r>
            </a:p>
          </p:txBody>
        </p:sp>
      </p:grpSp>
      <p:grpSp>
        <p:nvGrpSpPr>
          <p:cNvPr id="17" name="Group 16"/>
          <p:cNvGrpSpPr/>
          <p:nvPr/>
        </p:nvGrpSpPr>
        <p:grpSpPr>
          <a:xfrm>
            <a:off x="11619699" y="5867400"/>
            <a:ext cx="1776420" cy="2368908"/>
            <a:chOff x="11333073" y="6746305"/>
            <a:chExt cx="1776420" cy="2368908"/>
          </a:xfrm>
        </p:grpSpPr>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26" t="56620" r="29159" b="25793"/>
            <a:stretch/>
          </p:blipFill>
          <p:spPr bwMode="auto">
            <a:xfrm>
              <a:off x="11368207" y="6746305"/>
              <a:ext cx="1492822" cy="19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1333073" y="8576604"/>
              <a:ext cx="1776420" cy="538609"/>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Quạt điện</a:t>
              </a:r>
            </a:p>
          </p:txBody>
        </p:sp>
      </p:grpSp>
      <p:grpSp>
        <p:nvGrpSpPr>
          <p:cNvPr id="11" name="Group 10"/>
          <p:cNvGrpSpPr/>
          <p:nvPr/>
        </p:nvGrpSpPr>
        <p:grpSpPr>
          <a:xfrm>
            <a:off x="13328587" y="6091881"/>
            <a:ext cx="2505932" cy="2137719"/>
            <a:chOff x="13261369" y="6743685"/>
            <a:chExt cx="2505932" cy="2137719"/>
          </a:xfrm>
        </p:grpSpPr>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074" t="57822" r="15949" b="25793"/>
            <a:stretch/>
          </p:blipFill>
          <p:spPr bwMode="auto">
            <a:xfrm>
              <a:off x="13469619" y="6743685"/>
              <a:ext cx="2158275" cy="166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261369" y="8342795"/>
              <a:ext cx="2505932"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Máy thu hình</a:t>
              </a:r>
            </a:p>
          </p:txBody>
        </p:sp>
      </p:grpSp>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35615E-6 -3.61111E-6 L -0.55685 0.09566 " pathEditMode="relative" rAng="0" ptsTypes="AA">
                                      <p:cBhvr>
                                        <p:cTn id="6" dur="2000" fill="hold"/>
                                        <p:tgtEl>
                                          <p:spTgt spid="10"/>
                                        </p:tgtEl>
                                        <p:attrNameLst>
                                          <p:attrName>ppt_x</p:attrName>
                                          <p:attrName>ppt_y</p:attrName>
                                        </p:attrNameLst>
                                      </p:cBhvr>
                                      <p:rCtr x="-27843" y="4774"/>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2.43417E-6 -1.66667E-6 L -0.32241 0.12188 " pathEditMode="relative" rAng="0" ptsTypes="AA">
                                      <p:cBhvr>
                                        <p:cTn id="10" dur="2000" fill="hold"/>
                                        <p:tgtEl>
                                          <p:spTgt spid="9"/>
                                        </p:tgtEl>
                                        <p:attrNameLst>
                                          <p:attrName>ppt_x</p:attrName>
                                          <p:attrName>ppt_y</p:attrName>
                                        </p:attrNameLst>
                                      </p:cBhvr>
                                      <p:rCtr x="-16121" y="6094"/>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4.42169E-6 -1.66667E-6 L -0.68734 0.13021 " pathEditMode="relative" rAng="0" ptsTypes="AA">
                                      <p:cBhvr>
                                        <p:cTn id="14" dur="2000" fill="hold"/>
                                        <p:tgtEl>
                                          <p:spTgt spid="7"/>
                                        </p:tgtEl>
                                        <p:attrNameLst>
                                          <p:attrName>ppt_x</p:attrName>
                                          <p:attrName>ppt_y</p:attrName>
                                        </p:attrNameLst>
                                      </p:cBhvr>
                                      <p:rCtr x="-34367" y="6510"/>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2.87303E-6 1.94444E-6 L -0.21416 0.04496 " pathEditMode="relative" rAng="0" ptsTypes="AA">
                                      <p:cBhvr>
                                        <p:cTn id="18" dur="2000" fill="hold"/>
                                        <p:tgtEl>
                                          <p:spTgt spid="23"/>
                                        </p:tgtEl>
                                        <p:attrNameLst>
                                          <p:attrName>ppt_x</p:attrName>
                                          <p:attrName>ppt_y</p:attrName>
                                        </p:attrNameLst>
                                      </p:cBhvr>
                                      <p:rCtr x="-10708" y="2240"/>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3.07002E-6 -5.55556E-7 L -0.67095 0.03715 " pathEditMode="relative" rAng="0" ptsTypes="AA">
                                      <p:cBhvr>
                                        <p:cTn id="22" dur="2000" fill="hold"/>
                                        <p:tgtEl>
                                          <p:spTgt spid="17"/>
                                        </p:tgtEl>
                                        <p:attrNameLst>
                                          <p:attrName>ppt_x</p:attrName>
                                          <p:attrName>ppt_y</p:attrName>
                                        </p:attrNameLst>
                                      </p:cBhvr>
                                      <p:rCtr x="-33548" y="1858"/>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nodeType="clickEffect">
                                  <p:stCondLst>
                                    <p:cond delay="0"/>
                                  </p:stCondLst>
                                  <p:childTnLst>
                                    <p:animMotion origin="layout" path="M 1.99922E-6 3.88889E-6 L -0.67662 0.03368 " pathEditMode="relative" rAng="0" ptsTypes="AA">
                                      <p:cBhvr>
                                        <p:cTn id="26" dur="2000" fill="hold"/>
                                        <p:tgtEl>
                                          <p:spTgt spid="11"/>
                                        </p:tgtEl>
                                        <p:attrNameLst>
                                          <p:attrName>ppt_x</p:attrName>
                                          <p:attrName>ppt_y</p:attrName>
                                        </p:attrNameLst>
                                      </p:cBhvr>
                                      <p:rCtr x="-33831" y="16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Đối tượng tự nhiên và sản phẩm công nghệ.</a:t>
            </a:r>
            <a:endParaRPr lang="en-US" sz="3600" b="1" u="sng">
              <a:solidFill>
                <a:srgbClr val="FF0000"/>
              </a:solidFill>
              <a:latin typeface="Times New Roman" pitchFamily="18" charset="0"/>
              <a:cs typeface="Times New Roman" pitchFamily="18"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1540163061"/>
              </p:ext>
            </p:extLst>
          </p:nvPr>
        </p:nvGraphicFramePr>
        <p:xfrm>
          <a:off x="6385719" y="2514600"/>
          <a:ext cx="9175094" cy="6019800"/>
        </p:xfrm>
        <a:graphic>
          <a:graphicData uri="http://schemas.openxmlformats.org/drawingml/2006/table">
            <a:tbl>
              <a:tblPr firstRow="1" bandRow="1">
                <a:tableStyleId>{5C22544A-7EE6-4342-B048-85BDC9FD1C3A}</a:tableStyleId>
              </a:tblPr>
              <a:tblGrid>
                <a:gridCol w="4587547">
                  <a:extLst>
                    <a:ext uri="{9D8B030D-6E8A-4147-A177-3AD203B41FA5}">
                      <a16:colId xmlns:a16="http://schemas.microsoft.com/office/drawing/2014/main" val="20000"/>
                    </a:ext>
                  </a:extLst>
                </a:gridCol>
                <a:gridCol w="4587547">
                  <a:extLst>
                    <a:ext uri="{9D8B030D-6E8A-4147-A177-3AD203B41FA5}">
                      <a16:colId xmlns:a16="http://schemas.microsoft.com/office/drawing/2014/main" val="20001"/>
                    </a:ext>
                  </a:extLst>
                </a:gridCol>
              </a:tblGrid>
              <a:tr h="669507">
                <a:tc>
                  <a:txBody>
                    <a:bodyPr/>
                    <a:lstStyle/>
                    <a:p>
                      <a:pPr algn="ctr"/>
                      <a:r>
                        <a:rPr lang="en-US" b="0">
                          <a:latin typeface="Times New Roman" pitchFamily="18" charset="0"/>
                          <a:cs typeface="Times New Roman" pitchFamily="18" charset="0"/>
                        </a:rPr>
                        <a:t>Đối</a:t>
                      </a:r>
                      <a:r>
                        <a:rPr lang="en-US" b="0" baseline="0">
                          <a:latin typeface="Times New Roman" pitchFamily="18" charset="0"/>
                          <a:cs typeface="Times New Roman" pitchFamily="18" charset="0"/>
                        </a:rPr>
                        <a:t> tượng do con người </a:t>
                      </a:r>
                    </a:p>
                    <a:p>
                      <a:pPr algn="ctr"/>
                      <a:r>
                        <a:rPr lang="en-US" b="0" baseline="0">
                          <a:latin typeface="Times New Roman" pitchFamily="18" charset="0"/>
                          <a:cs typeface="Times New Roman" pitchFamily="18" charset="0"/>
                        </a:rPr>
                        <a:t>làm ra</a:t>
                      </a:r>
                      <a:endParaRPr lang="en-US" b="0">
                        <a:latin typeface="Times New Roman" pitchFamily="18" charset="0"/>
                        <a:cs typeface="Times New Roman" pitchFamily="18" charset="0"/>
                      </a:endParaRPr>
                    </a:p>
                  </a:txBody>
                  <a:tcPr/>
                </a:tc>
                <a:tc>
                  <a:txBody>
                    <a:bodyPr/>
                    <a:lstStyle/>
                    <a:p>
                      <a:pPr algn="ctr"/>
                      <a:r>
                        <a:rPr lang="en-US" b="0">
                          <a:latin typeface="Times New Roman" pitchFamily="18" charset="0"/>
                          <a:cs typeface="Times New Roman" pitchFamily="18" charset="0"/>
                        </a:rPr>
                        <a:t>Đối</a:t>
                      </a:r>
                      <a:r>
                        <a:rPr lang="en-US" b="0" baseline="0">
                          <a:latin typeface="Times New Roman" pitchFamily="18" charset="0"/>
                          <a:cs typeface="Times New Roman" pitchFamily="18" charset="0"/>
                        </a:rPr>
                        <a:t> tượng không phải con người làm ra</a:t>
                      </a:r>
                      <a:endParaRPr lang="en-US" b="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044440">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grpSp>
        <p:nvGrpSpPr>
          <p:cNvPr id="30" name="Group 29"/>
          <p:cNvGrpSpPr/>
          <p:nvPr/>
        </p:nvGrpSpPr>
        <p:grpSpPr>
          <a:xfrm>
            <a:off x="12592535" y="5650574"/>
            <a:ext cx="1866900" cy="2591673"/>
            <a:chOff x="1127920" y="3808379"/>
            <a:chExt cx="1866900" cy="2591673"/>
          </a:xfrm>
        </p:grpSpPr>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02" t="41976" r="37993" b="42705"/>
            <a:stretch/>
          </p:blipFill>
          <p:spPr bwMode="auto">
            <a:xfrm>
              <a:off x="1127920" y="3808379"/>
              <a:ext cx="1784703" cy="213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166020" y="5876832"/>
              <a:ext cx="1828800" cy="523220"/>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Cây xanh</a:t>
              </a:r>
            </a:p>
          </p:txBody>
        </p:sp>
      </p:grpSp>
      <p:grpSp>
        <p:nvGrpSpPr>
          <p:cNvPr id="33" name="Group 32"/>
          <p:cNvGrpSpPr/>
          <p:nvPr/>
        </p:nvGrpSpPr>
        <p:grpSpPr>
          <a:xfrm>
            <a:off x="6764845" y="3687886"/>
            <a:ext cx="1377407" cy="1605409"/>
            <a:chOff x="8541650" y="4471896"/>
            <a:chExt cx="1377407" cy="1605409"/>
          </a:xfrm>
        </p:grpSpPr>
        <p:pic>
          <p:nvPicPr>
            <p:cNvPr id="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36" t="44025" r="29187" b="43445"/>
            <a:stretch/>
          </p:blipFill>
          <p:spPr bwMode="auto">
            <a:xfrm>
              <a:off x="8541650" y="4471896"/>
              <a:ext cx="1293399" cy="118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8653949" y="5538696"/>
              <a:ext cx="1265108" cy="538609"/>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Nón lá</a:t>
              </a:r>
            </a:p>
          </p:txBody>
        </p:sp>
      </p:grpSp>
      <p:grpSp>
        <p:nvGrpSpPr>
          <p:cNvPr id="36" name="Group 35"/>
          <p:cNvGrpSpPr/>
          <p:nvPr/>
        </p:nvGrpSpPr>
        <p:grpSpPr>
          <a:xfrm>
            <a:off x="12204601" y="3708392"/>
            <a:ext cx="2302760" cy="1854208"/>
            <a:chOff x="8004220" y="3954271"/>
            <a:chExt cx="2302760" cy="1854208"/>
          </a:xfrm>
        </p:grpSpPr>
        <p:pic>
          <p:nvPicPr>
            <p:cNvPr id="3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768" t="43668" r="16204" b="43064"/>
            <a:stretch/>
          </p:blipFill>
          <p:spPr bwMode="auto">
            <a:xfrm>
              <a:off x="8004220" y="3954271"/>
              <a:ext cx="2302760" cy="131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8392154" y="5269870"/>
              <a:ext cx="1641784"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Hòn đảo</a:t>
              </a:r>
            </a:p>
          </p:txBody>
        </p:sp>
      </p:grpSp>
      <p:grpSp>
        <p:nvGrpSpPr>
          <p:cNvPr id="39" name="Group 38"/>
          <p:cNvGrpSpPr/>
          <p:nvPr/>
        </p:nvGrpSpPr>
        <p:grpSpPr>
          <a:xfrm>
            <a:off x="6614319" y="6091881"/>
            <a:ext cx="1789470" cy="2137719"/>
            <a:chOff x="13486725" y="3980844"/>
            <a:chExt cx="1789470" cy="2137719"/>
          </a:xfrm>
        </p:grpSpPr>
        <p:pic>
          <p:nvPicPr>
            <p:cNvPr id="4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35" t="57822" r="38445" b="25793"/>
            <a:stretch/>
          </p:blipFill>
          <p:spPr bwMode="auto">
            <a:xfrm>
              <a:off x="13718427" y="3980844"/>
              <a:ext cx="1400327" cy="159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13486725" y="5579954"/>
              <a:ext cx="1789470"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Đèn học</a:t>
              </a:r>
            </a:p>
          </p:txBody>
        </p:sp>
      </p:grpSp>
      <p:grpSp>
        <p:nvGrpSpPr>
          <p:cNvPr id="42" name="Group 41"/>
          <p:cNvGrpSpPr/>
          <p:nvPr/>
        </p:nvGrpSpPr>
        <p:grpSpPr>
          <a:xfrm>
            <a:off x="9128919" y="3575441"/>
            <a:ext cx="1776420" cy="2368908"/>
            <a:chOff x="11333073" y="6746305"/>
            <a:chExt cx="1776420" cy="2368908"/>
          </a:xfrm>
        </p:grpSpPr>
        <p:pic>
          <p:nvPicPr>
            <p:cNvPr id="4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26" t="56620" r="29159" b="25793"/>
            <a:stretch/>
          </p:blipFill>
          <p:spPr bwMode="auto">
            <a:xfrm>
              <a:off x="11368207" y="6746305"/>
              <a:ext cx="1492822" cy="19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11333073" y="8576604"/>
              <a:ext cx="1776420" cy="538609"/>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Quạt điện</a:t>
              </a:r>
            </a:p>
          </p:txBody>
        </p:sp>
      </p:grpSp>
      <p:grpSp>
        <p:nvGrpSpPr>
          <p:cNvPr id="48" name="Group 47"/>
          <p:cNvGrpSpPr/>
          <p:nvPr/>
        </p:nvGrpSpPr>
        <p:grpSpPr>
          <a:xfrm>
            <a:off x="8561753" y="6115944"/>
            <a:ext cx="2505932" cy="2137719"/>
            <a:chOff x="13261369" y="6743685"/>
            <a:chExt cx="2505932" cy="2137719"/>
          </a:xfrm>
        </p:grpSpPr>
        <p:pic>
          <p:nvPicPr>
            <p:cNvPr id="4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074" t="57822" r="15949" b="25793"/>
            <a:stretch/>
          </p:blipFill>
          <p:spPr bwMode="auto">
            <a:xfrm>
              <a:off x="13469619" y="6743685"/>
              <a:ext cx="2158275" cy="166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3261369" y="8342795"/>
              <a:ext cx="2505932"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Máy thu hình</a:t>
              </a:r>
            </a:p>
          </p:txBody>
        </p:sp>
      </p:grpSp>
      <p:sp>
        <p:nvSpPr>
          <p:cNvPr id="51" name="TextBox 50"/>
          <p:cNvSpPr txBox="1"/>
          <p:nvPr/>
        </p:nvSpPr>
        <p:spPr>
          <a:xfrm>
            <a:off x="594519" y="3248085"/>
            <a:ext cx="5562600" cy="4524315"/>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Sản phẩm công nghệ là sản phẩm do con người tạo ra để phục vụ cuộc sống. Đối tượng tự nhiên không phải do con người tạo ra mà có sẵn trong tự nhiên như: động vật, thực vật, đất, nước,...</a:t>
            </a:r>
            <a:endParaRPr lang="vi-VN" sz="3600" b="1" i="1" dirty="0">
              <a:solidFill>
                <a:srgbClr val="FF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Tác dụng của một số sản phẩm công nghệ trong gia đình.</a:t>
            </a:r>
            <a:endParaRPr lang="en-US" sz="3600" b="1" u="sng">
              <a:solidFill>
                <a:srgbClr val="FF0000"/>
              </a:solidFill>
              <a:latin typeface="Times New Roman" pitchFamily="18" charset="0"/>
              <a:cs typeface="Times New Roman"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Quan sát tranh, dựa vào các từ gợi ý: </a:t>
            </a:r>
            <a:r>
              <a:rPr lang="nl-NL" sz="3600" b="1" i="1">
                <a:solidFill>
                  <a:srgbClr val="FF0000"/>
                </a:solidFill>
                <a:latin typeface="Times New Roman" pitchFamily="18" charset="0"/>
                <a:cs typeface="Times New Roman" pitchFamily="18" charset="0"/>
              </a:rPr>
              <a:t>giải trí, làm mát, chiếu sáng, bảo quản thực phẩm</a:t>
            </a:r>
            <a:r>
              <a:rPr lang="nl-NL" sz="3600" b="1">
                <a:solidFill>
                  <a:srgbClr val="0000FF"/>
                </a:solidFill>
                <a:latin typeface="Times New Roman" pitchFamily="18" charset="0"/>
                <a:cs typeface="Times New Roman"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2"/>
          <a:srcRect l="30447" t="28511" r="30207" b="17535"/>
          <a:stretch/>
        </p:blipFill>
        <p:spPr bwMode="auto">
          <a:xfrm>
            <a:off x="823119" y="3962400"/>
            <a:ext cx="7639565" cy="4724400"/>
          </a:xfrm>
          <a:prstGeom prst="rect">
            <a:avLst/>
          </a:prstGeom>
          <a:ln>
            <a:noFill/>
          </a:ln>
          <a:extLst>
            <a:ext uri="{53640926-AAD7-44D8-BBD7-CCE9431645EC}">
              <a14:shadowObscured xmlns:a14="http://schemas.microsoft.com/office/drawing/2010/main"/>
            </a:ext>
          </a:extLst>
        </p:spPr>
      </p:pic>
      <p:pic>
        <p:nvPicPr>
          <p:cNvPr id="52" name="Picture 51"/>
          <p:cNvPicPr/>
          <p:nvPr/>
        </p:nvPicPr>
        <p:blipFill rotWithShape="1">
          <a:blip r:embed="rId3"/>
          <a:srcRect l="30336" t="35633" r="29772" b="29176"/>
          <a:stretch/>
        </p:blipFill>
        <p:spPr bwMode="auto">
          <a:xfrm>
            <a:off x="8987181" y="4279232"/>
            <a:ext cx="6781800" cy="40907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201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Tác dụng của một số sản phẩm công nghệ trong gia đình.</a:t>
            </a:r>
            <a:endParaRPr lang="en-US" sz="3600" b="1" u="sng">
              <a:solidFill>
                <a:srgbClr val="FF0000"/>
              </a:solidFill>
              <a:latin typeface="Times New Roman" pitchFamily="18" charset="0"/>
              <a:cs typeface="Times New Roman"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Quan sát tranh, dựa vào các từ gợi ý: </a:t>
            </a:r>
            <a:r>
              <a:rPr lang="nl-NL" sz="3600" b="1" i="1">
                <a:solidFill>
                  <a:srgbClr val="FF0000"/>
                </a:solidFill>
                <a:latin typeface="Times New Roman" pitchFamily="18" charset="0"/>
                <a:cs typeface="Times New Roman" pitchFamily="18" charset="0"/>
              </a:rPr>
              <a:t>giải trí, làm mát, chiếu sáng, bảo quản thực phẩm</a:t>
            </a:r>
            <a:r>
              <a:rPr lang="nl-NL" sz="3600" b="1">
                <a:solidFill>
                  <a:srgbClr val="0000FF"/>
                </a:solidFill>
                <a:latin typeface="Times New Roman" pitchFamily="18" charset="0"/>
                <a:cs typeface="Times New Roman"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2"/>
          <a:srcRect l="30447" t="28511" r="50679" b="44512"/>
          <a:stretch/>
        </p:blipFill>
        <p:spPr bwMode="auto">
          <a:xfrm>
            <a:off x="575427" y="3903968"/>
            <a:ext cx="4972092" cy="3411232"/>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srcRect l="51283" t="28511" r="30207" b="45565"/>
          <a:stretch/>
        </p:blipFill>
        <p:spPr bwMode="auto">
          <a:xfrm>
            <a:off x="6186061" y="3904184"/>
            <a:ext cx="4543058" cy="341101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30447" t="55488" r="50741" b="17535"/>
          <a:stretch/>
        </p:blipFill>
        <p:spPr bwMode="auto">
          <a:xfrm>
            <a:off x="10805319" y="3904184"/>
            <a:ext cx="4800600" cy="3563416"/>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1966119" y="7439656"/>
            <a:ext cx="2667000" cy="646331"/>
          </a:xfrm>
          <a:prstGeom prst="rect">
            <a:avLst/>
          </a:prstGeom>
          <a:noFill/>
        </p:spPr>
        <p:txBody>
          <a:bodyPr wrap="square" rtlCol="0">
            <a:spAutoFit/>
          </a:bodyPr>
          <a:lstStyle/>
          <a:p>
            <a:pPr indent="457200" algn="just"/>
            <a:r>
              <a:rPr lang="nl-NL" sz="3600" b="1">
                <a:solidFill>
                  <a:srgbClr val="FF0000"/>
                </a:solidFill>
                <a:latin typeface="Times New Roman" pitchFamily="18" charset="0"/>
                <a:cs typeface="Times New Roman" pitchFamily="18" charset="0"/>
              </a:rPr>
              <a:t>Giải trí</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928519" y="7507069"/>
            <a:ext cx="4953000" cy="646331"/>
          </a:xfrm>
          <a:prstGeom prst="rect">
            <a:avLst/>
          </a:prstGeom>
          <a:noFill/>
        </p:spPr>
        <p:txBody>
          <a:bodyPr wrap="square" rtlCol="0">
            <a:spAutoFit/>
          </a:bodyPr>
          <a:lstStyle/>
          <a:p>
            <a:pPr indent="457200" algn="just"/>
            <a:r>
              <a:rPr lang="nl-NL" sz="3600" b="1">
                <a:solidFill>
                  <a:srgbClr val="FF0000"/>
                </a:solidFill>
                <a:latin typeface="Times New Roman" pitchFamily="18" charset="0"/>
                <a:cs typeface="Times New Roman" pitchFamily="18" charset="0"/>
              </a:rPr>
              <a:t>Bảo quản thực phẩm</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2176919" y="7462162"/>
            <a:ext cx="2667000" cy="646331"/>
          </a:xfrm>
          <a:prstGeom prst="rect">
            <a:avLst/>
          </a:prstGeom>
          <a:noFill/>
        </p:spPr>
        <p:txBody>
          <a:bodyPr wrap="square" rtlCol="0">
            <a:spAutoFit/>
          </a:bodyPr>
          <a:lstStyle/>
          <a:p>
            <a:pPr indent="457200" algn="just"/>
            <a:r>
              <a:rPr lang="nl-NL" sz="3600" b="1">
                <a:solidFill>
                  <a:srgbClr val="FF0000"/>
                </a:solidFill>
                <a:latin typeface="Times New Roman" pitchFamily="18" charset="0"/>
                <a:cs typeface="Times New Roman" pitchFamily="18" charset="0"/>
              </a:rPr>
              <a:t>Giải trí</a:t>
            </a:r>
            <a:endParaRPr lang="vi-VN"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4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Tác dụng của một số sản phẩm công nghệ trong gia đình.</a:t>
            </a:r>
            <a:endParaRPr lang="en-US" sz="3600" b="1" u="sng">
              <a:solidFill>
                <a:srgbClr val="FF0000"/>
              </a:solidFill>
              <a:latin typeface="Times New Roman" pitchFamily="18" charset="0"/>
              <a:cs typeface="Times New Roman"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Quan sát tranh, dựa vào các từ gợi ý: </a:t>
            </a:r>
            <a:r>
              <a:rPr lang="nl-NL" sz="3600" b="1" i="1">
                <a:solidFill>
                  <a:srgbClr val="FF0000"/>
                </a:solidFill>
                <a:latin typeface="Times New Roman" pitchFamily="18" charset="0"/>
                <a:cs typeface="Times New Roman" pitchFamily="18" charset="0"/>
              </a:rPr>
              <a:t>giải trí, làm mát, chiếu sáng, bảo quản thực phẩm</a:t>
            </a:r>
            <a:r>
              <a:rPr lang="nl-NL" sz="3600" b="1">
                <a:solidFill>
                  <a:srgbClr val="0000FF"/>
                </a:solidFill>
                <a:latin typeface="Times New Roman" pitchFamily="18" charset="0"/>
                <a:cs typeface="Times New Roman"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2"/>
          <a:srcRect l="51368" t="55488" r="30207" b="17535"/>
          <a:stretch/>
        </p:blipFill>
        <p:spPr bwMode="auto">
          <a:xfrm>
            <a:off x="1279521" y="4049037"/>
            <a:ext cx="6174028" cy="3863236"/>
          </a:xfrm>
          <a:prstGeom prst="rect">
            <a:avLst/>
          </a:prstGeom>
          <a:ln>
            <a:noFill/>
          </a:ln>
          <a:extLst>
            <a:ext uri="{53640926-AAD7-44D8-BBD7-CCE9431645EC}">
              <a14:shadowObscured xmlns:a14="http://schemas.microsoft.com/office/drawing/2010/main"/>
            </a:ext>
          </a:extLst>
        </p:spPr>
      </p:pic>
      <p:pic>
        <p:nvPicPr>
          <p:cNvPr id="52" name="Picture 51"/>
          <p:cNvPicPr/>
          <p:nvPr/>
        </p:nvPicPr>
        <p:blipFill rotWithShape="1">
          <a:blip r:embed="rId3"/>
          <a:srcRect l="30336" t="35633" r="29772" b="29176"/>
          <a:stretch/>
        </p:blipFill>
        <p:spPr bwMode="auto">
          <a:xfrm>
            <a:off x="8537997" y="4014590"/>
            <a:ext cx="5848721" cy="3605409"/>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2575719" y="7912273"/>
            <a:ext cx="2667000" cy="646331"/>
          </a:xfrm>
          <a:prstGeom prst="rect">
            <a:avLst/>
          </a:prstGeom>
          <a:noFill/>
        </p:spPr>
        <p:txBody>
          <a:bodyPr wrap="square" rtlCol="0">
            <a:spAutoFit/>
          </a:bodyPr>
          <a:lstStyle/>
          <a:p>
            <a:pPr algn="ctr"/>
            <a:r>
              <a:rPr lang="nl-NL" sz="3600" b="1">
                <a:solidFill>
                  <a:srgbClr val="FF0000"/>
                </a:solidFill>
                <a:latin typeface="Times New Roman" pitchFamily="18" charset="0"/>
                <a:cs typeface="Times New Roman" pitchFamily="18" charset="0"/>
              </a:rPr>
              <a:t>Làm mát</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348119" y="7696200"/>
            <a:ext cx="2971800" cy="646331"/>
          </a:xfrm>
          <a:prstGeom prst="rect">
            <a:avLst/>
          </a:prstGeom>
          <a:noFill/>
        </p:spPr>
        <p:txBody>
          <a:bodyPr wrap="square" rtlCol="0">
            <a:spAutoFit/>
          </a:bodyPr>
          <a:lstStyle/>
          <a:p>
            <a:pPr algn="ctr"/>
            <a:r>
              <a:rPr lang="nl-NL" sz="3600" b="1">
                <a:solidFill>
                  <a:srgbClr val="FF0000"/>
                </a:solidFill>
                <a:latin typeface="Times New Roman" pitchFamily="18" charset="0"/>
                <a:cs typeface="Times New Roman" pitchFamily="18" charset="0"/>
              </a:rPr>
              <a:t>Chiếu sáng</a:t>
            </a:r>
            <a:endParaRPr lang="vi-VN"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988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38405925"/>
              </p:ext>
            </p:extLst>
          </p:nvPr>
        </p:nvGraphicFramePr>
        <p:xfrm>
          <a:off x="823119" y="3886200"/>
          <a:ext cx="14782800" cy="2438400"/>
        </p:xfrm>
        <a:graphic>
          <a:graphicData uri="http://schemas.openxmlformats.org/drawingml/2006/table">
            <a:tbl>
              <a:tblPr firstRow="1" bandRow="1">
                <a:tableStyleId>{5C22544A-7EE6-4342-B048-85BDC9FD1C3A}</a:tableStyleId>
              </a:tblPr>
              <a:tblGrid>
                <a:gridCol w="2956560">
                  <a:extLst>
                    <a:ext uri="{9D8B030D-6E8A-4147-A177-3AD203B41FA5}">
                      <a16:colId xmlns:a16="http://schemas.microsoft.com/office/drawing/2014/main" val="20000"/>
                    </a:ext>
                  </a:extLst>
                </a:gridCol>
                <a:gridCol w="2956560">
                  <a:extLst>
                    <a:ext uri="{9D8B030D-6E8A-4147-A177-3AD203B41FA5}">
                      <a16:colId xmlns:a16="http://schemas.microsoft.com/office/drawing/2014/main" val="20001"/>
                    </a:ext>
                  </a:extLst>
                </a:gridCol>
                <a:gridCol w="2956560">
                  <a:extLst>
                    <a:ext uri="{9D8B030D-6E8A-4147-A177-3AD203B41FA5}">
                      <a16:colId xmlns:a16="http://schemas.microsoft.com/office/drawing/2014/main" val="20002"/>
                    </a:ext>
                  </a:extLst>
                </a:gridCol>
                <a:gridCol w="2956560">
                  <a:extLst>
                    <a:ext uri="{9D8B030D-6E8A-4147-A177-3AD203B41FA5}">
                      <a16:colId xmlns:a16="http://schemas.microsoft.com/office/drawing/2014/main" val="20003"/>
                    </a:ext>
                  </a:extLst>
                </a:gridCol>
                <a:gridCol w="2956560">
                  <a:extLst>
                    <a:ext uri="{9D8B030D-6E8A-4147-A177-3AD203B41FA5}">
                      <a16:colId xmlns:a16="http://schemas.microsoft.com/office/drawing/2014/main" val="20004"/>
                    </a:ext>
                  </a:extLst>
                </a:gridCol>
              </a:tblGrid>
              <a:tr h="1065508">
                <a:tc>
                  <a:txBody>
                    <a:bodyPr/>
                    <a:lstStyle/>
                    <a:p>
                      <a:pPr algn="ctr"/>
                      <a:r>
                        <a:rPr lang="en-US">
                          <a:latin typeface="Times New Roman" pitchFamily="18" charset="0"/>
                          <a:cs typeface="Times New Roman" pitchFamily="18" charset="0"/>
                        </a:rPr>
                        <a:t>Làm</a:t>
                      </a:r>
                      <a:r>
                        <a:rPr lang="en-US" baseline="0">
                          <a:latin typeface="Times New Roman" pitchFamily="18" charset="0"/>
                          <a:cs typeface="Times New Roman" pitchFamily="18" charset="0"/>
                        </a:rPr>
                        <a:t> mát căn phòng</a:t>
                      </a:r>
                      <a:endParaRPr lang="en-US">
                        <a:latin typeface="Times New Roman" pitchFamily="18" charset="0"/>
                        <a:cs typeface="Times New Roman" pitchFamily="18" charset="0"/>
                      </a:endParaRPr>
                    </a:p>
                  </a:txBody>
                  <a:tcPr>
                    <a:solidFill>
                      <a:srgbClr val="0000FF"/>
                    </a:solidFill>
                  </a:tcPr>
                </a:tc>
                <a:tc>
                  <a:txBody>
                    <a:bodyPr/>
                    <a:lstStyle/>
                    <a:p>
                      <a:pPr algn="ctr"/>
                      <a:r>
                        <a:rPr lang="en-US">
                          <a:latin typeface="Times New Roman" pitchFamily="18" charset="0"/>
                          <a:cs typeface="Times New Roman" pitchFamily="18" charset="0"/>
                        </a:rPr>
                        <a:t>Chiếu sáng</a:t>
                      </a:r>
                      <a:r>
                        <a:rPr lang="en-US" baseline="0">
                          <a:latin typeface="Times New Roman" pitchFamily="18" charset="0"/>
                          <a:cs typeface="Times New Roman" pitchFamily="18" charset="0"/>
                        </a:rPr>
                        <a:t> </a:t>
                      </a:r>
                      <a:r>
                        <a:rPr lang="en-US">
                          <a:latin typeface="Times New Roman" pitchFamily="18" charset="0"/>
                          <a:cs typeface="Times New Roman" pitchFamily="18" charset="0"/>
                        </a:rPr>
                        <a:t>căn</a:t>
                      </a:r>
                      <a:r>
                        <a:rPr lang="en-US" baseline="0">
                          <a:latin typeface="Times New Roman" pitchFamily="18" charset="0"/>
                          <a:cs typeface="Times New Roman" pitchFamily="18" charset="0"/>
                        </a:rPr>
                        <a:t> phòng</a:t>
                      </a:r>
                      <a:endParaRPr lang="en-US">
                        <a:latin typeface="Times New Roman" pitchFamily="18" charset="0"/>
                        <a:cs typeface="Times New Roman" pitchFamily="18" charset="0"/>
                      </a:endParaRPr>
                    </a:p>
                  </a:txBody>
                  <a:tcPr>
                    <a:solidFill>
                      <a:srgbClr val="00B050"/>
                    </a:solidFill>
                  </a:tcPr>
                </a:tc>
                <a:tc>
                  <a:txBody>
                    <a:bodyPr/>
                    <a:lstStyle/>
                    <a:p>
                      <a:pPr algn="ctr"/>
                      <a:r>
                        <a:rPr lang="en-US">
                          <a:latin typeface="Times New Roman" pitchFamily="18" charset="0"/>
                          <a:cs typeface="Times New Roman" pitchFamily="18" charset="0"/>
                        </a:rPr>
                        <a:t>Cất</a:t>
                      </a:r>
                      <a:r>
                        <a:rPr lang="en-US" baseline="0">
                          <a:latin typeface="Times New Roman" pitchFamily="18" charset="0"/>
                          <a:cs typeface="Times New Roman" pitchFamily="18" charset="0"/>
                        </a:rPr>
                        <a:t> giữ và giảo quan thức ăn</a:t>
                      </a:r>
                      <a:endParaRPr lang="en-US">
                        <a:latin typeface="Times New Roman" pitchFamily="18" charset="0"/>
                        <a:cs typeface="Times New Roman" pitchFamily="18" charset="0"/>
                      </a:endParaRPr>
                    </a:p>
                  </a:txBody>
                  <a:tcPr>
                    <a:solidFill>
                      <a:srgbClr val="FF3399"/>
                    </a:solidFill>
                  </a:tcPr>
                </a:tc>
                <a:tc>
                  <a:txBody>
                    <a:bodyPr/>
                    <a:lstStyle/>
                    <a:p>
                      <a:pPr algn="ctr"/>
                      <a:r>
                        <a:rPr lang="en-US">
                          <a:latin typeface="Times New Roman" pitchFamily="18" charset="0"/>
                          <a:cs typeface="Times New Roman" pitchFamily="18" charset="0"/>
                        </a:rPr>
                        <a:t>Chiếu</a:t>
                      </a:r>
                      <a:r>
                        <a:rPr lang="en-US" baseline="0">
                          <a:latin typeface="Times New Roman" pitchFamily="18" charset="0"/>
                          <a:cs typeface="Times New Roman" pitchFamily="18" charset="0"/>
                        </a:rPr>
                        <a:t> những bộ phim hay</a:t>
                      </a:r>
                      <a:endParaRPr lang="en-US">
                        <a:latin typeface="Times New Roman" pitchFamily="18" charset="0"/>
                        <a:cs typeface="Times New Roman" pitchFamily="18" charset="0"/>
                      </a:endParaRPr>
                    </a:p>
                  </a:txBody>
                  <a:tcPr>
                    <a:solidFill>
                      <a:srgbClr val="FFDB69"/>
                    </a:solidFill>
                  </a:tcPr>
                </a:tc>
                <a:tc>
                  <a:txBody>
                    <a:bodyPr/>
                    <a:lstStyle/>
                    <a:p>
                      <a:pPr algn="ctr"/>
                      <a:r>
                        <a:rPr lang="en-US">
                          <a:latin typeface="Times New Roman" pitchFamily="18" charset="0"/>
                          <a:cs typeface="Times New Roman" pitchFamily="18" charset="0"/>
                        </a:rPr>
                        <a:t>Làm</a:t>
                      </a:r>
                      <a:r>
                        <a:rPr lang="en-US" baseline="0">
                          <a:latin typeface="Times New Roman" pitchFamily="18" charset="0"/>
                          <a:cs typeface="Times New Roman" pitchFamily="18" charset="0"/>
                        </a:rPr>
                        <a:t> nóng thức ăn</a:t>
                      </a:r>
                      <a:endParaRPr lang="en-US">
                        <a:latin typeface="Times New Roman" pitchFamily="18" charset="0"/>
                        <a:cs typeface="Times New Roman" pitchFamily="18" charset="0"/>
                      </a:endParaRPr>
                    </a:p>
                  </a:txBody>
                  <a:tcPr>
                    <a:solidFill>
                      <a:schemeClr val="accent6">
                        <a:lumMod val="75000"/>
                      </a:schemeClr>
                    </a:solidFill>
                  </a:tcPr>
                </a:tc>
                <a:extLst>
                  <a:ext uri="{0D108BD9-81ED-4DB2-BD59-A6C34878D82A}">
                    <a16:rowId xmlns:a16="http://schemas.microsoft.com/office/drawing/2014/main" val="10000"/>
                  </a:ext>
                </a:extLst>
              </a:tr>
              <a:tr h="137289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4571536"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FF0000"/>
                </a:solidFill>
                <a:latin typeface="Times New Roman" pitchFamily="18" charset="0"/>
                <a:cs typeface="Times New Roman" pitchFamily="18" charset="0"/>
              </a:rPr>
              <a:t>2. </a:t>
            </a:r>
            <a:r>
              <a:rPr lang="nl-NL" sz="3600" b="1">
                <a:solidFill>
                  <a:srgbClr val="FF0000"/>
                </a:solidFill>
                <a:latin typeface="Times New Roman" pitchFamily="18" charset="0"/>
                <a:cs typeface="Times New Roman" pitchFamily="18" charset="0"/>
              </a:rPr>
              <a:t>Thực hành quan sát và nêu một số sản phẩm công nghệ và đối tượng tự nhiên.</a:t>
            </a:r>
            <a:endParaRPr lang="en-US" sz="3600" b="1">
              <a:solidFill>
                <a:srgbClr val="FF0000"/>
              </a:solidFill>
              <a:latin typeface="Times New Roman" pitchFamily="18" charset="0"/>
              <a:cs typeface="Times New Roman" pitchFamily="18" charset="0"/>
            </a:endParaRPr>
          </a:p>
        </p:txBody>
      </p:sp>
      <p:sp>
        <p:nvSpPr>
          <p:cNvPr id="51" name="TextBox 50"/>
          <p:cNvSpPr txBox="1"/>
          <p:nvPr/>
        </p:nvSpPr>
        <p:spPr>
          <a:xfrm>
            <a:off x="594519" y="2667000"/>
            <a:ext cx="15011400" cy="1200329"/>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Hãy kể tên các sản phẩm công nghệ mà em biết có tác dụng như mô tả dưới đây:</a:t>
            </a:r>
            <a:endParaRPr lang="vi-VN" sz="3600" b="1" i="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977550" y="4953000"/>
            <a:ext cx="2664970" cy="1138773"/>
          </a:xfrm>
          <a:prstGeom prst="rect">
            <a:avLst/>
          </a:prstGeom>
        </p:spPr>
        <p:txBody>
          <a:bodyPr wrap="square">
            <a:spAutoFit/>
          </a:bodyPr>
          <a:lstStyle/>
          <a:p>
            <a:pPr algn="just"/>
            <a:r>
              <a:rPr lang="nl-NL" sz="3400" b="1">
                <a:solidFill>
                  <a:srgbClr val="0000FF"/>
                </a:solidFill>
                <a:latin typeface="Times New Roman" pitchFamily="18" charset="0"/>
                <a:cs typeface="Times New Roman" pitchFamily="18" charset="0"/>
              </a:rPr>
              <a:t>quạt, máy điều hoà,...</a:t>
            </a:r>
            <a:endParaRPr lang="en-US" sz="3400" b="1">
              <a:solidFill>
                <a:srgbClr val="0000FF"/>
              </a:solidFill>
              <a:latin typeface="Times New Roman" pitchFamily="18" charset="0"/>
              <a:cs typeface="Times New Roman" pitchFamily="18" charset="0"/>
            </a:endParaRPr>
          </a:p>
        </p:txBody>
      </p:sp>
      <p:sp>
        <p:nvSpPr>
          <p:cNvPr id="9" name="Rectangle 8"/>
          <p:cNvSpPr/>
          <p:nvPr/>
        </p:nvSpPr>
        <p:spPr>
          <a:xfrm>
            <a:off x="3861374" y="5029200"/>
            <a:ext cx="2752946" cy="1138773"/>
          </a:xfrm>
          <a:prstGeom prst="rect">
            <a:avLst/>
          </a:prstGeom>
        </p:spPr>
        <p:txBody>
          <a:bodyPr wrap="square">
            <a:spAutoFit/>
          </a:bodyPr>
          <a:lstStyle/>
          <a:p>
            <a:pPr algn="just"/>
            <a:r>
              <a:rPr lang="nl-NL" sz="3400" b="1">
                <a:solidFill>
                  <a:srgbClr val="0000FF"/>
                </a:solidFill>
                <a:latin typeface="Times New Roman" pitchFamily="18" charset="0"/>
                <a:cs typeface="Times New Roman" pitchFamily="18" charset="0"/>
              </a:rPr>
              <a:t>Bóng đèn điện,...</a:t>
            </a:r>
            <a:endParaRPr lang="en-US" sz="3400" b="1">
              <a:solidFill>
                <a:srgbClr val="0000FF"/>
              </a:solidFill>
              <a:latin typeface="Times New Roman" pitchFamily="18" charset="0"/>
              <a:cs typeface="Times New Roman" pitchFamily="18" charset="0"/>
            </a:endParaRPr>
          </a:p>
        </p:txBody>
      </p:sp>
      <p:sp>
        <p:nvSpPr>
          <p:cNvPr id="10" name="Rectangle 9"/>
          <p:cNvSpPr/>
          <p:nvPr/>
        </p:nvSpPr>
        <p:spPr>
          <a:xfrm>
            <a:off x="7263562" y="5029200"/>
            <a:ext cx="1941557" cy="615553"/>
          </a:xfrm>
          <a:prstGeom prst="rect">
            <a:avLst/>
          </a:prstGeom>
        </p:spPr>
        <p:txBody>
          <a:bodyPr wrap="none">
            <a:spAutoFit/>
          </a:bodyPr>
          <a:lstStyle/>
          <a:p>
            <a:r>
              <a:rPr lang="nl-NL" sz="3400" b="1">
                <a:solidFill>
                  <a:srgbClr val="0000FF"/>
                </a:solidFill>
                <a:latin typeface="Times New Roman" pitchFamily="18" charset="0"/>
                <a:cs typeface="Times New Roman" pitchFamily="18" charset="0"/>
              </a:rPr>
              <a:t>tủ lạnh,...</a:t>
            </a:r>
            <a:endParaRPr lang="en-US" sz="3400" b="1">
              <a:solidFill>
                <a:srgbClr val="0000FF"/>
              </a:solidFill>
              <a:latin typeface="Times New Roman" pitchFamily="18" charset="0"/>
              <a:cs typeface="Times New Roman" pitchFamily="18" charset="0"/>
            </a:endParaRPr>
          </a:p>
        </p:txBody>
      </p:sp>
      <p:sp>
        <p:nvSpPr>
          <p:cNvPr id="11" name="Rectangle 10"/>
          <p:cNvSpPr/>
          <p:nvPr/>
        </p:nvSpPr>
        <p:spPr>
          <a:xfrm>
            <a:off x="10278915" y="5029200"/>
            <a:ext cx="1364604" cy="615553"/>
          </a:xfrm>
          <a:prstGeom prst="rect">
            <a:avLst/>
          </a:prstGeom>
        </p:spPr>
        <p:txBody>
          <a:bodyPr wrap="none">
            <a:spAutoFit/>
          </a:bodyPr>
          <a:lstStyle/>
          <a:p>
            <a:r>
              <a:rPr lang="nl-NL" sz="3400" b="1">
                <a:solidFill>
                  <a:srgbClr val="0000FF"/>
                </a:solidFill>
                <a:latin typeface="Times New Roman" pitchFamily="18" charset="0"/>
                <a:cs typeface="Times New Roman" pitchFamily="18" charset="0"/>
              </a:rPr>
              <a:t>Tivi,...</a:t>
            </a:r>
            <a:endParaRPr lang="en-US" sz="3400" b="1">
              <a:solidFill>
                <a:srgbClr val="0000FF"/>
              </a:solidFill>
              <a:latin typeface="Times New Roman" pitchFamily="18" charset="0"/>
              <a:cs typeface="Times New Roman" pitchFamily="18" charset="0"/>
            </a:endParaRPr>
          </a:p>
        </p:txBody>
      </p:sp>
      <p:sp>
        <p:nvSpPr>
          <p:cNvPr id="14" name="Rectangle 13"/>
          <p:cNvSpPr/>
          <p:nvPr/>
        </p:nvSpPr>
        <p:spPr>
          <a:xfrm>
            <a:off x="12710319" y="5029200"/>
            <a:ext cx="2819400" cy="1138773"/>
          </a:xfrm>
          <a:prstGeom prst="rect">
            <a:avLst/>
          </a:prstGeom>
        </p:spPr>
        <p:txBody>
          <a:bodyPr wrap="square">
            <a:spAutoFit/>
          </a:bodyPr>
          <a:lstStyle/>
          <a:p>
            <a:pPr algn="just"/>
            <a:r>
              <a:rPr lang="nl-NL" sz="3400" b="1">
                <a:solidFill>
                  <a:srgbClr val="0000FF"/>
                </a:solidFill>
                <a:latin typeface="Times New Roman" pitchFamily="18" charset="0"/>
                <a:cs typeface="Times New Roman" pitchFamily="18" charset="0"/>
              </a:rPr>
              <a:t>bếp điện, bếp ga,...</a:t>
            </a:r>
            <a:endParaRPr lang="en-US" sz="3400" b="1">
              <a:solidFill>
                <a:srgbClr val="0000FF"/>
              </a:solidFill>
              <a:latin typeface="Times New Roman" pitchFamily="18" charset="0"/>
              <a:cs typeface="Times New Roman" pitchFamily="18" charset="0"/>
            </a:endParaRPr>
          </a:p>
        </p:txBody>
      </p:sp>
      <p:grpSp>
        <p:nvGrpSpPr>
          <p:cNvPr id="22" name="Group 21"/>
          <p:cNvGrpSpPr/>
          <p:nvPr/>
        </p:nvGrpSpPr>
        <p:grpSpPr>
          <a:xfrm>
            <a:off x="762631" y="6599536"/>
            <a:ext cx="14675176" cy="1754326"/>
            <a:chOff x="1204119" y="4876800"/>
            <a:chExt cx="13563600" cy="2519089"/>
          </a:xfrm>
        </p:grpSpPr>
        <p:sp>
          <p:nvSpPr>
            <p:cNvPr id="23" name="Plaque 22"/>
            <p:cNvSpPr/>
            <p:nvPr/>
          </p:nvSpPr>
          <p:spPr>
            <a:xfrm>
              <a:off x="1204119" y="4888476"/>
              <a:ext cx="13563600" cy="2438399"/>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432719" y="4876800"/>
              <a:ext cx="12997381" cy="2519089"/>
            </a:xfrm>
            <a:prstGeom prst="rect">
              <a:avLst/>
            </a:prstGeom>
            <a:noFill/>
          </p:spPr>
          <p:txBody>
            <a:bodyPr wrap="square" rtlCol="0">
              <a:spAutoFit/>
            </a:bodyPr>
            <a:lstStyle/>
            <a:p>
              <a:pPr indent="457200" algn="just"/>
              <a:r>
                <a:rPr lang="nl-NL" sz="3600" b="1">
                  <a:solidFill>
                    <a:srgbClr val="FF0000"/>
                  </a:solidFill>
                  <a:latin typeface="Times New Roman" pitchFamily="18" charset="0"/>
                  <a:cs typeface="Times New Roman" pitchFamily="18" charset="0"/>
                </a:rPr>
                <a:t>Những sản phẩm công nghệ trong gia đình thường được dùng để phục vụ các nhu cầu ăn, mặc, nghỉ ngơi, học tập và giải trí của cong người.</a:t>
              </a:r>
              <a:endParaRPr lang="vi-VN" sz="3600" b="1" i="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4195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1074</TotalTime>
  <Words>682</Words>
  <Application>Microsoft Office PowerPoint</Application>
  <PresentationFormat>Custom</PresentationFormat>
  <Paragraphs>85</Paragraphs>
  <Slides>10</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Pham Thanh Thuy</cp:lastModifiedBy>
  <cp:revision>241</cp:revision>
  <dcterms:created xsi:type="dcterms:W3CDTF">2022-07-10T01:37:20Z</dcterms:created>
  <dcterms:modified xsi:type="dcterms:W3CDTF">2025-04-04T03:49:58Z</dcterms:modified>
</cp:coreProperties>
</file>