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383" r:id="rId3"/>
    <p:sldId id="389" r:id="rId4"/>
    <p:sldId id="388" r:id="rId5"/>
    <p:sldId id="390" r:id="rId6"/>
    <p:sldId id="412" r:id="rId7"/>
    <p:sldId id="377" r:id="rId8"/>
    <p:sldId id="407" r:id="rId9"/>
    <p:sldId id="414" r:id="rId10"/>
    <p:sldId id="415" r:id="rId11"/>
    <p:sldId id="294" r:id="rId12"/>
    <p:sldId id="402" r:id="rId13"/>
    <p:sldId id="413" r:id="rId14"/>
    <p:sldId id="417" r:id="rId15"/>
    <p:sldId id="416" r:id="rId16"/>
    <p:sldId id="418" r:id="rId17"/>
    <p:sldId id="419" r:id="rId18"/>
    <p:sldId id="324" r:id="rId19"/>
    <p:sldId id="342" r:id="rId20"/>
    <p:sldId id="264" r:id="rId21"/>
    <p:sldId id="420" r:id="rId22"/>
    <p:sldId id="269" r:id="rId23"/>
    <p:sldId id="295" r:id="rId24"/>
    <p:sldId id="296" r:id="rId25"/>
    <p:sldId id="297" r:id="rId26"/>
    <p:sldId id="288" r:id="rId27"/>
    <p:sldId id="298" r:id="rId28"/>
    <p:sldId id="275" r:id="rId29"/>
    <p:sldId id="265" r:id="rId30"/>
    <p:sldId id="421" r:id="rId31"/>
    <p:sldId id="290" r:id="rId32"/>
    <p:sldId id="35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278" autoAdjust="0"/>
  </p:normalViewPr>
  <p:slideViewPr>
    <p:cSldViewPr snapToGrid="0">
      <p:cViewPr varScale="1">
        <p:scale>
          <a:sx n="96" d="100"/>
          <a:sy n="96"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B89BE-3A61-42BA-A0C5-74927E642A47}"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77B10-8991-4885-A4A5-87D22FAE4A84}" type="slidenum">
              <a:rPr lang="en-US" smtClean="0"/>
              <a:t>‹#›</a:t>
            </a:fld>
            <a:endParaRPr lang="en-US"/>
          </a:p>
        </p:txBody>
      </p:sp>
    </p:spTree>
    <p:extLst>
      <p:ext uri="{BB962C8B-B14F-4D97-AF65-F5344CB8AC3E}">
        <p14:creationId xmlns:p14="http://schemas.microsoft.com/office/powerpoint/2010/main" val="251462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77B10-8991-4885-A4A5-87D22FAE4A84}" type="slidenum">
              <a:rPr lang="en-US" smtClean="0"/>
              <a:t>1</a:t>
            </a:fld>
            <a:endParaRPr lang="en-US"/>
          </a:p>
        </p:txBody>
      </p:sp>
    </p:spTree>
    <p:extLst>
      <p:ext uri="{BB962C8B-B14F-4D97-AF65-F5344CB8AC3E}">
        <p14:creationId xmlns:p14="http://schemas.microsoft.com/office/powerpoint/2010/main" val="252618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Mỗi chúng ta, qua quá trình tự lực thực hiện nhiệm vụ và làm việc hăng say sẽ thu hoạch được thành quả xứng đáng, đồng thời rèn luyện được tính tự lực, tự giác.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177B10-8991-4885-A4A5-87D22FAE4A84}" type="slidenum">
              <a:rPr lang="en-US" smtClean="0"/>
              <a:t>4</a:t>
            </a:fld>
            <a:endParaRPr lang="en-US"/>
          </a:p>
        </p:txBody>
      </p:sp>
    </p:spTree>
    <p:extLst>
      <p:ext uri="{BB962C8B-B14F-4D97-AF65-F5344CB8AC3E}">
        <p14:creationId xmlns:p14="http://schemas.microsoft.com/office/powerpoint/2010/main" val="90568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984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5" name="Footer Placeholder 4">
            <a:extLst>
              <a:ext uri="{FF2B5EF4-FFF2-40B4-BE49-F238E27FC236}">
                <a16:creationId xmlns=""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18314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5" name="Footer Placeholder 4">
            <a:extLst>
              <a:ext uri="{FF2B5EF4-FFF2-40B4-BE49-F238E27FC236}">
                <a16:creationId xmlns=""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6978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5" name="Footer Placeholder 4">
            <a:extLst>
              <a:ext uri="{FF2B5EF4-FFF2-40B4-BE49-F238E27FC236}">
                <a16:creationId xmlns=""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558309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9024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825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2025/4/12</a:t>
            </a:fld>
            <a:endParaRPr lang="zh-CN" altLang="en-US"/>
          </a:p>
        </p:txBody>
      </p:sp>
      <p:sp>
        <p:nvSpPr>
          <p:cNvPr id="4" name="页脚占位符 3">
            <a:extLst>
              <a:ext uri="{FF2B5EF4-FFF2-40B4-BE49-F238E27FC236}">
                <a16:creationId xmlns=""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924287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0187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5" name="Footer Placeholder 4">
            <a:extLst>
              <a:ext uri="{FF2B5EF4-FFF2-40B4-BE49-F238E27FC236}">
                <a16:creationId xmlns=""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309400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5" name="Footer Placeholder 4">
            <a:extLst>
              <a:ext uri="{FF2B5EF4-FFF2-40B4-BE49-F238E27FC236}">
                <a16:creationId xmlns=""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232230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6" name="Footer Placeholder 5">
            <a:extLst>
              <a:ext uri="{FF2B5EF4-FFF2-40B4-BE49-F238E27FC236}">
                <a16:creationId xmlns=""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910305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8" name="Footer Placeholder 7">
            <a:extLst>
              <a:ext uri="{FF2B5EF4-FFF2-40B4-BE49-F238E27FC236}">
                <a16:creationId xmlns=""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2873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4" name="Footer Placeholder 3">
            <a:extLst>
              <a:ext uri="{FF2B5EF4-FFF2-40B4-BE49-F238E27FC236}">
                <a16:creationId xmlns=""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98639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3" name="Footer Placeholder 2">
            <a:extLst>
              <a:ext uri="{FF2B5EF4-FFF2-40B4-BE49-F238E27FC236}">
                <a16:creationId xmlns=""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57198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6" name="Footer Placeholder 5">
            <a:extLst>
              <a:ext uri="{FF2B5EF4-FFF2-40B4-BE49-F238E27FC236}">
                <a16:creationId xmlns=""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564471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4/12/2025</a:t>
            </a:fld>
            <a:endParaRPr lang="en-US"/>
          </a:p>
        </p:txBody>
      </p:sp>
      <p:sp>
        <p:nvSpPr>
          <p:cNvPr id="6" name="Footer Placeholder 5">
            <a:extLst>
              <a:ext uri="{FF2B5EF4-FFF2-40B4-BE49-F238E27FC236}">
                <a16:creationId xmlns=""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62746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theme" Target="../theme/theme2.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 xmlns:a16="http://schemas.microsoft.com/office/drawing/2014/main" id="{C33FA0AF-0BD0-4BC1-935E-A02E04970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 xmlns:a16="http://schemas.microsoft.com/office/drawing/2014/main" id="{6B35D7B9-8FA2-43D9-B9C1-8518F9B765B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770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 xmlns:a16="http://schemas.microsoft.com/office/drawing/2014/main" id="{9B4E0776-9670-736C-CBB7-45794FC7DC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 xmlns:a16="http://schemas.microsoft.com/office/drawing/2014/main" id="{C211FBDD-4A3C-469B-A4F9-F04C80BDF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 xmlns:a16="http://schemas.microsoft.com/office/drawing/2014/main" id="{A9C16A1B-7C40-4751-BE3F-52C138A761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 xmlns:a16="http://schemas.microsoft.com/office/drawing/2014/main" id="{00DA50D2-43D6-480D-9EA1-6224D647A8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 xmlns:a16="http://schemas.microsoft.com/office/drawing/2014/main" id="{026BAFAB-4939-46F1-A586-6B5B9B174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 xmlns:a16="http://schemas.microsoft.com/office/drawing/2014/main" id="{99D0975A-25FD-449D-A5CD-D9CA8879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 xmlns:a16="http://schemas.microsoft.com/office/drawing/2014/main" id="{2E8B375C-C43A-41FB-B699-0008FF8371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 xmlns:a16="http://schemas.microsoft.com/office/drawing/2014/main" id="{1E5414FC-69D0-447D-8B9D-2AB1829D12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 xmlns:a16="http://schemas.microsoft.com/office/drawing/2014/main" id="{0B4E7502-5EFC-433F-B309-5E179F96AC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 xmlns:a16="http://schemas.microsoft.com/office/drawing/2014/main" id="{63CB61D1-D4FC-47CA-9A86-BA5ECEA01529}"/>
                </a:ext>
              </a:extLst>
            </p:cNvPr>
            <p:cNvPicPr>
              <a:picLocks noChangeAspect="1"/>
            </p:cNvPicPr>
            <p:nvPr/>
          </p:nvPicPr>
          <p:blipFill rotWithShape="1">
            <a:blip r:embed="rId9">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7556748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6.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60.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60.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9.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16.wdp"/><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64.jp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1.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0.png"/><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 xmlns:a16="http://schemas.microsoft.com/office/drawing/2014/main" id="{47029353-9FB6-4DD1-941B-8D5169DFFBE8}"/>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pic>
        <p:nvPicPr>
          <p:cNvPr id="12" name="Picture 11" descr="A picture containing text&#10;&#10;Description automatically generated">
            <a:extLst>
              <a:ext uri="{FF2B5EF4-FFF2-40B4-BE49-F238E27FC236}">
                <a16:creationId xmlns="" xmlns:a16="http://schemas.microsoft.com/office/drawing/2014/main" id="{CAB545E8-96AE-4B48-A572-F2EA0D51A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9039" y="1507423"/>
            <a:ext cx="6675185" cy="1174877"/>
          </a:xfrm>
          <a:prstGeom prst="rect">
            <a:avLst/>
          </a:prstGeom>
        </p:spPr>
      </p:pic>
      <p:pic>
        <p:nvPicPr>
          <p:cNvPr id="5" name="Picture 4">
            <a:extLst>
              <a:ext uri="{FF2B5EF4-FFF2-40B4-BE49-F238E27FC236}">
                <a16:creationId xmlns="" xmlns:a16="http://schemas.microsoft.com/office/drawing/2014/main" id="{DCDEDE62-5D3D-108F-34C6-156E33CFD368}"/>
              </a:ext>
            </a:extLst>
          </p:cNvPr>
          <p:cNvPicPr>
            <a:picLocks noChangeAspect="1"/>
          </p:cNvPicPr>
          <p:nvPr/>
        </p:nvPicPr>
        <p:blipFill>
          <a:blip r:embed="rId7"/>
          <a:stretch>
            <a:fillRect/>
          </a:stretch>
        </p:blipFill>
        <p:spPr>
          <a:xfrm rot="19981799">
            <a:off x="1227332" y="2510241"/>
            <a:ext cx="2060627" cy="774259"/>
          </a:xfrm>
          <a:prstGeom prst="rect">
            <a:avLst/>
          </a:prstGeom>
        </p:spPr>
      </p:pic>
      <p:pic>
        <p:nvPicPr>
          <p:cNvPr id="9" name="Picture 8">
            <a:extLst>
              <a:ext uri="{FF2B5EF4-FFF2-40B4-BE49-F238E27FC236}">
                <a16:creationId xmlns="" xmlns:a16="http://schemas.microsoft.com/office/drawing/2014/main" id="{83DFBC67-FBA1-C10B-DF45-C9A1A6ACA0E2}"/>
              </a:ext>
            </a:extLst>
          </p:cNvPr>
          <p:cNvPicPr>
            <a:picLocks noChangeAspect="1"/>
          </p:cNvPicPr>
          <p:nvPr/>
        </p:nvPicPr>
        <p:blipFill>
          <a:blip r:embed="rId8"/>
          <a:stretch>
            <a:fillRect/>
          </a:stretch>
        </p:blipFill>
        <p:spPr>
          <a:xfrm>
            <a:off x="2449912" y="2217238"/>
            <a:ext cx="7504826" cy="3359187"/>
          </a:xfrm>
          <a:prstGeom prst="rect">
            <a:avLst/>
          </a:prstGeom>
        </p:spPr>
      </p:pic>
      <p:sp>
        <p:nvSpPr>
          <p:cNvPr id="10" name="Rectangle 2"/>
          <p:cNvSpPr>
            <a:spLocks noChangeArrowheads="1"/>
          </p:cNvSpPr>
          <p:nvPr/>
        </p:nvSpPr>
        <p:spPr bwMode="auto">
          <a:xfrm>
            <a:off x="2841524" y="725556"/>
            <a:ext cx="63895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ts val="600"/>
              </a:spcBef>
              <a:spcAft>
                <a:spcPts val="600"/>
              </a:spcAft>
            </a:pPr>
            <a:r>
              <a:rPr lang="en-US" altLang="en-US" b="1" cap="all" dirty="0" err="1">
                <a:latin typeface="Times New Roman" pitchFamily="18" charset="0"/>
                <a:cs typeface="Times New Roman" pitchFamily="18" charset="0"/>
              </a:rPr>
              <a:t>Phòng</a:t>
            </a:r>
            <a:r>
              <a:rPr lang="en-US" altLang="en-US" b="1" cap="all" dirty="0">
                <a:latin typeface="Times New Roman" pitchFamily="18" charset="0"/>
                <a:cs typeface="Times New Roman" pitchFamily="18" charset="0"/>
              </a:rPr>
              <a:t> GIÁO DỤC &amp; </a:t>
            </a:r>
            <a:r>
              <a:rPr lang="en-US" altLang="en-US" b="1" cap="all" dirty="0" err="1">
                <a:latin typeface="Times New Roman" pitchFamily="18" charset="0"/>
                <a:cs typeface="Times New Roman" pitchFamily="18" charset="0"/>
              </a:rPr>
              <a:t>Đào</a:t>
            </a:r>
            <a:r>
              <a:rPr lang="en-US" altLang="en-US" b="1" cap="all" dirty="0">
                <a:latin typeface="Times New Roman" pitchFamily="18" charset="0"/>
                <a:cs typeface="Times New Roman" pitchFamily="18" charset="0"/>
              </a:rPr>
              <a:t> </a:t>
            </a:r>
            <a:r>
              <a:rPr lang="en-US" altLang="en-US" b="1" cap="all" dirty="0" err="1">
                <a:latin typeface="Times New Roman" pitchFamily="18" charset="0"/>
                <a:cs typeface="Times New Roman" pitchFamily="18" charset="0"/>
              </a:rPr>
              <a:t>Tạo</a:t>
            </a:r>
            <a:r>
              <a:rPr lang="en-US" altLang="en-US" b="1" cap="all" dirty="0">
                <a:latin typeface="Times New Roman" pitchFamily="18" charset="0"/>
                <a:cs typeface="Times New Roman" pitchFamily="18" charset="0"/>
              </a:rPr>
              <a:t>  QUẬN HỒNG BÀNG</a:t>
            </a:r>
          </a:p>
          <a:p>
            <a:pPr algn="ctr" eaLnBrk="0" fontAlgn="base" hangingPunct="0">
              <a:spcBef>
                <a:spcPts val="600"/>
              </a:spcBef>
              <a:spcAft>
                <a:spcPts val="600"/>
              </a:spcAft>
            </a:pPr>
            <a:r>
              <a:rPr lang="en-US" altLang="en-US" sz="1600" b="1" cap="all" dirty="0">
                <a:latin typeface="Times New Roman" pitchFamily="18" charset="0"/>
                <a:cs typeface="Times New Roman" pitchFamily="18" charset="0"/>
              </a:rPr>
              <a:t>TR</a:t>
            </a:r>
            <a:r>
              <a:rPr lang="vi-VN" altLang="en-US" sz="1600" b="1" cap="all" dirty="0">
                <a:latin typeface="Times New Roman" pitchFamily="18" charset="0"/>
                <a:cs typeface="Times New Roman" pitchFamily="18" charset="0"/>
              </a:rPr>
              <a:t>ƯỜ</a:t>
            </a:r>
            <a:r>
              <a:rPr lang="en-US" altLang="en-US" sz="1600" b="1" cap="all" dirty="0">
                <a:latin typeface="Times New Roman" pitchFamily="18" charset="0"/>
                <a:cs typeface="Times New Roman" pitchFamily="18" charset="0"/>
              </a:rPr>
              <a:t>NG TIỂU HỌC AN HỒNG</a:t>
            </a:r>
            <a:endParaRPr lang="en-US" altLang="en-US" sz="1600" cap="all" dirty="0">
              <a:latin typeface="Times New Roman" pitchFamily="18" charset="0"/>
              <a:cs typeface="Times New Roman" pitchFamily="18" charset="0"/>
            </a:endParaRPr>
          </a:p>
        </p:txBody>
      </p:sp>
      <p:sp>
        <p:nvSpPr>
          <p:cNvPr id="13" name="TextBox 12"/>
          <p:cNvSpPr txBox="1"/>
          <p:nvPr/>
        </p:nvSpPr>
        <p:spPr>
          <a:xfrm>
            <a:off x="3188361" y="5985160"/>
            <a:ext cx="6180523"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Nguyễn </a:t>
            </a:r>
            <a:r>
              <a:rPr lang="en-US" sz="2800" b="1" dirty="0">
                <a:latin typeface="Times New Roman" panose="02020603050405020304" pitchFamily="18" charset="0"/>
                <a:cs typeface="Times New Roman" panose="02020603050405020304" pitchFamily="18" charset="0"/>
              </a:rPr>
              <a:t>Thu </a:t>
            </a:r>
            <a:r>
              <a:rPr lang="en-US" sz="2800" b="1" dirty="0" smtClean="0">
                <a:latin typeface="Times New Roman" panose="02020603050405020304" pitchFamily="18" charset="0"/>
                <a:cs typeface="Times New Roman" panose="02020603050405020304" pitchFamily="18" charset="0"/>
              </a:rPr>
              <a:t>Hiền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434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 xmlns:a16="http://schemas.microsoft.com/office/drawing/2014/main" id="{39419BF5-73A6-447E-9086-7D33F1017E98}"/>
              </a:ext>
            </a:extLst>
          </p:cNvPr>
          <p:cNvSpPr txBox="1"/>
          <p:nvPr/>
        </p:nvSpPr>
        <p:spPr>
          <a:xfrm>
            <a:off x="855406" y="2435994"/>
            <a:ext cx="10481187" cy="2308324"/>
          </a:xfrm>
          <a:prstGeom prst="rect">
            <a:avLst/>
          </a:prstGeom>
          <a:noFill/>
        </p:spPr>
        <p:txBody>
          <a:bodyPr wrap="square" rtlCol="0">
            <a:spAutoFit/>
          </a:bodyPr>
          <a:lstStyle/>
          <a:p>
            <a:pPr lvl="0" algn="just"/>
            <a:r>
              <a:rPr lang="vi-VN" sz="4800" dirty="0">
                <a:solidFill>
                  <a:prstClr val="black"/>
                </a:solidFill>
              </a:rPr>
              <a:t>Để không quên nhiệm vụ mình cần thực hiện, chúng ta hãy sử dụng những “trợ lí nhắc việc”.</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8" name="Picture 27">
            <a:extLst>
              <a:ext uri="{FF2B5EF4-FFF2-40B4-BE49-F238E27FC236}">
                <a16:creationId xmlns=""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6E2F101-89EF-4FE2-80DE-D25D9FF7C75A}"/>
              </a:ext>
            </a:extLst>
          </p:cNvPr>
          <p:cNvPicPr>
            <a:picLocks noChangeAspect="1"/>
          </p:cNvPicPr>
          <p:nvPr/>
        </p:nvPicPr>
        <p:blipFill>
          <a:blip r:embed="rId3"/>
          <a:stretch>
            <a:fillRect/>
          </a:stretch>
        </p:blipFill>
        <p:spPr>
          <a:xfrm>
            <a:off x="3621675" y="2615611"/>
            <a:ext cx="6485767" cy="1387254"/>
          </a:xfrm>
          <a:prstGeom prst="rect">
            <a:avLst/>
          </a:prstGeom>
        </p:spPr>
      </p:pic>
    </p:spTree>
    <p:extLst>
      <p:ext uri="{BB962C8B-B14F-4D97-AF65-F5344CB8AC3E}">
        <p14:creationId xmlns:p14="http://schemas.microsoft.com/office/powerpoint/2010/main" val="2116148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202019"/>
            <a:ext cx="11044297" cy="4508204"/>
          </a:xfrm>
          <a:prstGeom prst="rect">
            <a:avLst/>
          </a:prstGeom>
        </p:spPr>
      </p:pic>
      <p:pic>
        <p:nvPicPr>
          <p:cNvPr id="14" name="Picture 4">
            <a:extLst>
              <a:ext uri="{FF2B5EF4-FFF2-40B4-BE49-F238E27FC236}">
                <a16:creationId xmlns=""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F4C5000-E9F2-9CA6-C544-20D091F2ECD1}"/>
              </a:ext>
            </a:extLst>
          </p:cNvPr>
          <p:cNvSpPr txBox="1"/>
          <p:nvPr/>
        </p:nvSpPr>
        <p:spPr>
          <a:xfrm>
            <a:off x="3500221" y="1348125"/>
            <a:ext cx="6013260" cy="2585323"/>
          </a:xfrm>
          <a:prstGeom prst="rect">
            <a:avLst/>
          </a:prstGeom>
          <a:noFill/>
        </p:spPr>
        <p:txBody>
          <a:bodyPr wrap="square" rtlCol="0">
            <a:spAutoFit/>
          </a:bodyPr>
          <a:lstStyle/>
          <a:p>
            <a:pPr lvl="0" algn="ctr" defTabSz="457200"/>
            <a:r>
              <a:rPr lang="en-US" sz="5400" b="1" dirty="0">
                <a:solidFill>
                  <a:srgbClr val="FF0000"/>
                </a:solidFill>
              </a:rPr>
              <a:t>2. </a:t>
            </a:r>
            <a:r>
              <a:rPr lang="en-US" sz="5400" b="1" dirty="0" err="1">
                <a:solidFill>
                  <a:srgbClr val="FF0000"/>
                </a:solidFill>
              </a:rPr>
              <a:t>Lập</a:t>
            </a:r>
            <a:r>
              <a:rPr lang="en-US" sz="5400" b="1" dirty="0">
                <a:solidFill>
                  <a:srgbClr val="FF0000"/>
                </a:solidFill>
              </a:rPr>
              <a:t> </a:t>
            </a:r>
            <a:r>
              <a:rPr lang="en-US" sz="5400" b="1" dirty="0" err="1">
                <a:solidFill>
                  <a:srgbClr val="FF0000"/>
                </a:solidFill>
              </a:rPr>
              <a:t>kế</a:t>
            </a:r>
            <a:r>
              <a:rPr lang="en-US" sz="5400" b="1" dirty="0">
                <a:solidFill>
                  <a:srgbClr val="FF0000"/>
                </a:solidFill>
              </a:rPr>
              <a:t> </a:t>
            </a:r>
            <a:r>
              <a:rPr lang="en-US" sz="5400" b="1" dirty="0" err="1">
                <a:solidFill>
                  <a:srgbClr val="FF0000"/>
                </a:solidFill>
              </a:rPr>
              <a:t>hoạch</a:t>
            </a:r>
            <a:r>
              <a:rPr lang="en-US" sz="5400" b="1" dirty="0">
                <a:solidFill>
                  <a:srgbClr val="FF0000"/>
                </a:solidFill>
              </a:rPr>
              <a:t> </a:t>
            </a:r>
            <a:r>
              <a:rPr lang="en-US" sz="5400" b="1" dirty="0" err="1">
                <a:solidFill>
                  <a:srgbClr val="FF0000"/>
                </a:solidFill>
              </a:rPr>
              <a:t>rèn</a:t>
            </a:r>
            <a:r>
              <a:rPr lang="en-US" sz="5400" b="1" dirty="0">
                <a:solidFill>
                  <a:srgbClr val="FF0000"/>
                </a:solidFill>
              </a:rPr>
              <a:t> </a:t>
            </a:r>
            <a:r>
              <a:rPr lang="en-US" sz="5400" b="1" dirty="0" err="1">
                <a:solidFill>
                  <a:srgbClr val="FF0000"/>
                </a:solidFill>
              </a:rPr>
              <a:t>luyện</a:t>
            </a:r>
            <a:r>
              <a:rPr lang="en-US" sz="5400" b="1" dirty="0">
                <a:solidFill>
                  <a:srgbClr val="FF0000"/>
                </a:solidFill>
              </a:rPr>
              <a:t> </a:t>
            </a:r>
            <a:r>
              <a:rPr lang="en-US" sz="5400" b="1" dirty="0" err="1">
                <a:solidFill>
                  <a:srgbClr val="FF0000"/>
                </a:solidFill>
              </a:rPr>
              <a:t>tính</a:t>
            </a:r>
            <a:r>
              <a:rPr lang="en-US" sz="5400" b="1" dirty="0">
                <a:solidFill>
                  <a:srgbClr val="FF0000"/>
                </a:solidFill>
              </a:rPr>
              <a:t> </a:t>
            </a:r>
            <a:r>
              <a:rPr lang="en-US" sz="5400" b="1" dirty="0" err="1">
                <a:solidFill>
                  <a:srgbClr val="FF0000"/>
                </a:solidFill>
              </a:rPr>
              <a:t>tự</a:t>
            </a:r>
            <a:r>
              <a:rPr lang="en-US" sz="5400" b="1" dirty="0">
                <a:solidFill>
                  <a:srgbClr val="FF0000"/>
                </a:solidFill>
              </a:rPr>
              <a:t> </a:t>
            </a:r>
            <a:r>
              <a:rPr lang="en-US" sz="5400" b="1" dirty="0" err="1">
                <a:solidFill>
                  <a:srgbClr val="FF0000"/>
                </a:solidFill>
              </a:rPr>
              <a:t>lực</a:t>
            </a:r>
            <a:r>
              <a:rPr lang="en-US" sz="5400" b="1" dirty="0">
                <a:solidFill>
                  <a:srgbClr val="FF0000"/>
                </a:solidFill>
              </a:rPr>
              <a:t> </a:t>
            </a:r>
            <a:r>
              <a:rPr lang="en-US" sz="5400" b="1" dirty="0" err="1">
                <a:solidFill>
                  <a:srgbClr val="FF0000"/>
                </a:solidFill>
              </a:rPr>
              <a:t>thực</a:t>
            </a:r>
            <a:r>
              <a:rPr lang="en-US" sz="5400" b="1" dirty="0">
                <a:solidFill>
                  <a:srgbClr val="FF0000"/>
                </a:solidFill>
              </a:rPr>
              <a:t> </a:t>
            </a:r>
            <a:r>
              <a:rPr lang="en-US" sz="5400" b="1" dirty="0" err="1">
                <a:solidFill>
                  <a:srgbClr val="FF0000"/>
                </a:solidFill>
              </a:rPr>
              <a:t>hiện</a:t>
            </a:r>
            <a:r>
              <a:rPr lang="en-US" sz="5400" b="1" dirty="0">
                <a:solidFill>
                  <a:srgbClr val="FF0000"/>
                </a:solidFill>
              </a:rPr>
              <a:t> </a:t>
            </a:r>
            <a:r>
              <a:rPr lang="en-US" sz="5400" b="1" dirty="0" err="1">
                <a:solidFill>
                  <a:srgbClr val="FF0000"/>
                </a:solidFill>
              </a:rPr>
              <a:t>nhiệm</a:t>
            </a:r>
            <a:r>
              <a:rPr lang="en-US" sz="5400" b="1" dirty="0">
                <a:solidFill>
                  <a:srgbClr val="FF0000"/>
                </a:solidFill>
              </a:rPr>
              <a:t> </a:t>
            </a:r>
            <a:r>
              <a:rPr lang="en-US" sz="5400" b="1" dirty="0" err="1">
                <a:solidFill>
                  <a:srgbClr val="FF0000"/>
                </a:solidFill>
              </a:rPr>
              <a:t>vụ</a:t>
            </a:r>
            <a:r>
              <a:rPr lang="en-US" sz="5400" b="1" dirty="0">
                <a:solidFill>
                  <a:srgbClr val="FF0000"/>
                </a:solidFill>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103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4B699CF4-5090-CE4E-F21B-663681CCADBA}"/>
              </a:ext>
            </a:extLst>
          </p:cNvPr>
          <p:cNvPicPr>
            <a:picLocks noChangeAspect="1"/>
          </p:cNvPicPr>
          <p:nvPr/>
        </p:nvPicPr>
        <p:blipFill>
          <a:blip r:embed="rId3"/>
          <a:stretch>
            <a:fillRect/>
          </a:stretch>
        </p:blipFill>
        <p:spPr>
          <a:xfrm>
            <a:off x="554109" y="2336732"/>
            <a:ext cx="4985454" cy="3537495"/>
          </a:xfrm>
          <a:prstGeom prst="rect">
            <a:avLst/>
          </a:prstGeom>
        </p:spPr>
      </p:pic>
      <p:grpSp>
        <p:nvGrpSpPr>
          <p:cNvPr id="6" name="Group 5">
            <a:extLst>
              <a:ext uri="{FF2B5EF4-FFF2-40B4-BE49-F238E27FC236}">
                <a16:creationId xmlns="" xmlns:a16="http://schemas.microsoft.com/office/drawing/2014/main" id="{4B743B79-359C-9FE9-A082-AFA64A1734EC}"/>
              </a:ext>
            </a:extLst>
          </p:cNvPr>
          <p:cNvGrpSpPr/>
          <p:nvPr/>
        </p:nvGrpSpPr>
        <p:grpSpPr>
          <a:xfrm>
            <a:off x="5237505" y="771554"/>
            <a:ext cx="6394514" cy="1982278"/>
            <a:chOff x="4804552" y="1790768"/>
            <a:chExt cx="4409954" cy="2230825"/>
          </a:xfrm>
        </p:grpSpPr>
        <p:sp>
          <p:nvSpPr>
            <p:cNvPr id="16" name="Speech Bubble: Rectangle with Corners Rounded 15">
              <a:extLst>
                <a:ext uri="{FF2B5EF4-FFF2-40B4-BE49-F238E27FC236}">
                  <a16:creationId xmlns="" xmlns:a16="http://schemas.microsoft.com/office/drawing/2014/main" id="{907B0DAF-B655-2BC8-2B76-310D04BB6F87}"/>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16">
              <a:extLst>
                <a:ext uri="{FF2B5EF4-FFF2-40B4-BE49-F238E27FC236}">
                  <a16:creationId xmlns="" xmlns:a16="http://schemas.microsoft.com/office/drawing/2014/main" id="{AA90B40D-6C7F-345B-13DA-18359DB72965}"/>
                </a:ext>
              </a:extLst>
            </p:cNvPr>
            <p:cNvSpPr/>
            <p:nvPr/>
          </p:nvSpPr>
          <p:spPr>
            <a:xfrm>
              <a:off x="4904468" y="1968024"/>
              <a:ext cx="4210121" cy="205356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000000"/>
                  </a:solidFill>
                  <a:latin typeface="Calibri" panose="020F0502020204030204" pitchFamily="34" charset="0"/>
                  <a:cs typeface="Calibri" panose="020F0502020204030204" pitchFamily="34" charset="0"/>
                </a:rPr>
                <a:t>Thảo</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luận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về</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nhiệm</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vụ</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mà</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nhóm</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đề</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xuất</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thực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hiện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 xmlns:a16="http://schemas.microsoft.com/office/drawing/2014/main" id="{69B08B80-370D-ECA8-7E02-0E45C146FB17}"/>
              </a:ext>
            </a:extLst>
          </p:cNvPr>
          <p:cNvGrpSpPr/>
          <p:nvPr/>
        </p:nvGrpSpPr>
        <p:grpSpPr>
          <a:xfrm>
            <a:off x="5567114" y="3163879"/>
            <a:ext cx="6394514" cy="1545703"/>
            <a:chOff x="4804552" y="1790768"/>
            <a:chExt cx="4409954" cy="1739510"/>
          </a:xfrm>
        </p:grpSpPr>
        <p:sp>
          <p:nvSpPr>
            <p:cNvPr id="19" name="Speech Bubble: Rectangle with Corners Rounded 18">
              <a:extLst>
                <a:ext uri="{FF2B5EF4-FFF2-40B4-BE49-F238E27FC236}">
                  <a16:creationId xmlns="" xmlns:a16="http://schemas.microsoft.com/office/drawing/2014/main" id="{69F82808-A2EA-B546-EA4B-BC794C0B5827}"/>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Rectangle 19">
              <a:extLst>
                <a:ext uri="{FF2B5EF4-FFF2-40B4-BE49-F238E27FC236}">
                  <a16:creationId xmlns="" xmlns:a16="http://schemas.microsoft.com/office/drawing/2014/main" id="{90062F20-CF42-3C20-E58F-6AC127CAE21F}"/>
                </a:ext>
              </a:extLst>
            </p:cNvPr>
            <p:cNvSpPr/>
            <p:nvPr/>
          </p:nvSpPr>
          <p:spPr>
            <a:xfrm>
              <a:off x="4904468" y="1968024"/>
              <a:ext cx="4210121" cy="14893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000000"/>
                  </a:solidFill>
                  <a:latin typeface="Calibri" panose="020F0502020204030204" pitchFamily="34" charset="0"/>
                  <a:cs typeface="Calibri" panose="020F0502020204030204" pitchFamily="34" charset="0"/>
                </a:rPr>
                <a:t>Liệt</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kê</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mỗi</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công</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việc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mà</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cá</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nhân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cần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thực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hiện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08915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3F9749AF-2606-C57F-3E3B-11F7CA3FBA80}"/>
              </a:ext>
            </a:extLst>
          </p:cNvPr>
          <p:cNvSpPr txBox="1"/>
          <p:nvPr/>
        </p:nvSpPr>
        <p:spPr>
          <a:xfrm>
            <a:off x="1158949" y="340241"/>
            <a:ext cx="101328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a:ea typeface="Times New Roman" panose="02020603050405020304" pitchFamily="18" charset="0"/>
                <a:cs typeface="Times New Roman" panose="02020603050405020304" pitchFamily="18" charset="0"/>
              </a:rPr>
              <a:t>T</a:t>
            </a:r>
            <a:r>
              <a:rPr kumimoji="0" lang="nl-NL"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iến hành lập kế hoạch tự lực thực hiện nhiệm vụ theo yêu cầu. </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6" name="Picture 5">
            <a:extLst>
              <a:ext uri="{FF2B5EF4-FFF2-40B4-BE49-F238E27FC236}">
                <a16:creationId xmlns="" xmlns:a16="http://schemas.microsoft.com/office/drawing/2014/main" id="{AAE24BF7-FCAD-DDD4-FB12-CC71868AA0B9}"/>
              </a:ext>
            </a:extLst>
          </p:cNvPr>
          <p:cNvPicPr>
            <a:picLocks noChangeAspect="1"/>
          </p:cNvPicPr>
          <p:nvPr/>
        </p:nvPicPr>
        <p:blipFill>
          <a:blip r:embed="rId3"/>
          <a:stretch>
            <a:fillRect/>
          </a:stretch>
        </p:blipFill>
        <p:spPr>
          <a:xfrm>
            <a:off x="1821269" y="2086750"/>
            <a:ext cx="8841832" cy="3463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05032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3F9749AF-2606-C57F-3E3B-11F7CA3FBA80}"/>
              </a:ext>
            </a:extLst>
          </p:cNvPr>
          <p:cNvSpPr txBox="1"/>
          <p:nvPr/>
        </p:nvSpPr>
        <p:spPr>
          <a:xfrm>
            <a:off x="1158949" y="340241"/>
            <a:ext cx="101328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Chia sẻ kế hoạch theo nhóm</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2" name="TextBox 1">
            <a:extLst>
              <a:ext uri="{FF2B5EF4-FFF2-40B4-BE49-F238E27FC236}">
                <a16:creationId xmlns="" xmlns:a16="http://schemas.microsoft.com/office/drawing/2014/main" id="{F7D49B06-B301-FB3E-5B47-8AC27E1BC57F}"/>
              </a:ext>
            </a:extLst>
          </p:cNvPr>
          <p:cNvSpPr txBox="1"/>
          <p:nvPr/>
        </p:nvSpPr>
        <p:spPr>
          <a:xfrm>
            <a:off x="1329070" y="1642351"/>
            <a:ext cx="9696893" cy="646331"/>
          </a:xfrm>
          <a:custGeom>
            <a:avLst/>
            <a:gdLst>
              <a:gd name="connsiteX0" fmla="*/ 0 w 9696893"/>
              <a:gd name="connsiteY0" fmla="*/ 0 h 646331"/>
              <a:gd name="connsiteX1" fmla="*/ 9696893 w 9696893"/>
              <a:gd name="connsiteY1" fmla="*/ 0 h 646331"/>
              <a:gd name="connsiteX2" fmla="*/ 9696893 w 9696893"/>
              <a:gd name="connsiteY2" fmla="*/ 646331 h 646331"/>
              <a:gd name="connsiteX3" fmla="*/ 0 w 9696893"/>
              <a:gd name="connsiteY3" fmla="*/ 646331 h 646331"/>
              <a:gd name="connsiteX4" fmla="*/ 0 w 969689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646331" fill="none" extrusionOk="0">
                <a:moveTo>
                  <a:pt x="0" y="0"/>
                </a:moveTo>
                <a:cubicBezTo>
                  <a:pt x="2507188" y="5222"/>
                  <a:pt x="6709833" y="24918"/>
                  <a:pt x="9696893" y="0"/>
                </a:cubicBezTo>
                <a:cubicBezTo>
                  <a:pt x="9697147" y="82799"/>
                  <a:pt x="9716671" y="500035"/>
                  <a:pt x="9696893" y="646331"/>
                </a:cubicBezTo>
                <a:cubicBezTo>
                  <a:pt x="6451126" y="481570"/>
                  <a:pt x="1871466" y="764481"/>
                  <a:pt x="0" y="646331"/>
                </a:cubicBezTo>
                <a:cubicBezTo>
                  <a:pt x="-25800" y="331639"/>
                  <a:pt x="10771" y="187809"/>
                  <a:pt x="0" y="0"/>
                </a:cubicBezTo>
                <a:close/>
              </a:path>
              <a:path w="9696893" h="646331" stroke="0" extrusionOk="0">
                <a:moveTo>
                  <a:pt x="0" y="0"/>
                </a:moveTo>
                <a:cubicBezTo>
                  <a:pt x="2547186" y="11849"/>
                  <a:pt x="4926232" y="-161459"/>
                  <a:pt x="9696893" y="0"/>
                </a:cubicBezTo>
                <a:cubicBezTo>
                  <a:pt x="9671711" y="272270"/>
                  <a:pt x="9750795" y="451941"/>
                  <a:pt x="9696893" y="646331"/>
                </a:cubicBezTo>
                <a:cubicBezTo>
                  <a:pt x="6051705" y="500471"/>
                  <a:pt x="4218307"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Em đã tự lực thực hiện công việc gì ở trường?</a:t>
            </a:r>
          </a:p>
        </p:txBody>
      </p:sp>
      <p:sp>
        <p:nvSpPr>
          <p:cNvPr id="3" name="TextBox 2">
            <a:extLst>
              <a:ext uri="{FF2B5EF4-FFF2-40B4-BE49-F238E27FC236}">
                <a16:creationId xmlns="" xmlns:a16="http://schemas.microsoft.com/office/drawing/2014/main" id="{12C69A77-0FA5-FF4E-A781-961D6153679B}"/>
              </a:ext>
            </a:extLst>
          </p:cNvPr>
          <p:cNvSpPr txBox="1"/>
          <p:nvPr/>
        </p:nvSpPr>
        <p:spPr>
          <a:xfrm>
            <a:off x="1297173" y="2673709"/>
            <a:ext cx="9696893" cy="646331"/>
          </a:xfrm>
          <a:custGeom>
            <a:avLst/>
            <a:gdLst>
              <a:gd name="connsiteX0" fmla="*/ 0 w 9696893"/>
              <a:gd name="connsiteY0" fmla="*/ 0 h 646331"/>
              <a:gd name="connsiteX1" fmla="*/ 9696893 w 9696893"/>
              <a:gd name="connsiteY1" fmla="*/ 0 h 646331"/>
              <a:gd name="connsiteX2" fmla="*/ 9696893 w 9696893"/>
              <a:gd name="connsiteY2" fmla="*/ 646331 h 646331"/>
              <a:gd name="connsiteX3" fmla="*/ 0 w 9696893"/>
              <a:gd name="connsiteY3" fmla="*/ 646331 h 646331"/>
              <a:gd name="connsiteX4" fmla="*/ 0 w 969689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646331" fill="none" extrusionOk="0">
                <a:moveTo>
                  <a:pt x="0" y="0"/>
                </a:moveTo>
                <a:cubicBezTo>
                  <a:pt x="2507188" y="5222"/>
                  <a:pt x="6709833" y="24918"/>
                  <a:pt x="9696893" y="0"/>
                </a:cubicBezTo>
                <a:cubicBezTo>
                  <a:pt x="9697147" y="82799"/>
                  <a:pt x="9716671" y="500035"/>
                  <a:pt x="9696893" y="646331"/>
                </a:cubicBezTo>
                <a:cubicBezTo>
                  <a:pt x="6451126" y="481570"/>
                  <a:pt x="1871466" y="764481"/>
                  <a:pt x="0" y="646331"/>
                </a:cubicBezTo>
                <a:cubicBezTo>
                  <a:pt x="-25800" y="331639"/>
                  <a:pt x="10771" y="187809"/>
                  <a:pt x="0" y="0"/>
                </a:cubicBezTo>
                <a:close/>
              </a:path>
              <a:path w="9696893" h="646331" stroke="0" extrusionOk="0">
                <a:moveTo>
                  <a:pt x="0" y="0"/>
                </a:moveTo>
                <a:cubicBezTo>
                  <a:pt x="2547186" y="11849"/>
                  <a:pt x="4926232" y="-161459"/>
                  <a:pt x="9696893" y="0"/>
                </a:cubicBezTo>
                <a:cubicBezTo>
                  <a:pt x="9671711" y="272270"/>
                  <a:pt x="9750795" y="451941"/>
                  <a:pt x="9696893" y="646331"/>
                </a:cubicBezTo>
                <a:cubicBezTo>
                  <a:pt x="6051705" y="500471"/>
                  <a:pt x="4218307"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Thời gian thực hiện từ khi nào?</a:t>
            </a:r>
          </a:p>
        </p:txBody>
      </p:sp>
      <p:sp>
        <p:nvSpPr>
          <p:cNvPr id="5" name="TextBox 4">
            <a:extLst>
              <a:ext uri="{FF2B5EF4-FFF2-40B4-BE49-F238E27FC236}">
                <a16:creationId xmlns="" xmlns:a16="http://schemas.microsoft.com/office/drawing/2014/main" id="{F83CCAC6-2D45-A803-3FAD-5B4A1004039A}"/>
              </a:ext>
            </a:extLst>
          </p:cNvPr>
          <p:cNvSpPr txBox="1"/>
          <p:nvPr/>
        </p:nvSpPr>
        <p:spPr>
          <a:xfrm>
            <a:off x="1297173" y="3768862"/>
            <a:ext cx="9696893" cy="1200329"/>
          </a:xfrm>
          <a:custGeom>
            <a:avLst/>
            <a:gdLst>
              <a:gd name="connsiteX0" fmla="*/ 0 w 9696893"/>
              <a:gd name="connsiteY0" fmla="*/ 0 h 1200329"/>
              <a:gd name="connsiteX1" fmla="*/ 9696893 w 9696893"/>
              <a:gd name="connsiteY1" fmla="*/ 0 h 1200329"/>
              <a:gd name="connsiteX2" fmla="*/ 9696893 w 9696893"/>
              <a:gd name="connsiteY2" fmla="*/ 1200329 h 1200329"/>
              <a:gd name="connsiteX3" fmla="*/ 0 w 9696893"/>
              <a:gd name="connsiteY3" fmla="*/ 1200329 h 1200329"/>
              <a:gd name="connsiteX4" fmla="*/ 0 w 9696893"/>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1200329" fill="none" extrusionOk="0">
                <a:moveTo>
                  <a:pt x="0" y="0"/>
                </a:moveTo>
                <a:cubicBezTo>
                  <a:pt x="2507188" y="5222"/>
                  <a:pt x="6709833" y="24918"/>
                  <a:pt x="9696893" y="0"/>
                </a:cubicBezTo>
                <a:cubicBezTo>
                  <a:pt x="9763627" y="180425"/>
                  <a:pt x="9749910" y="1037242"/>
                  <a:pt x="9696893" y="1200329"/>
                </a:cubicBezTo>
                <a:cubicBezTo>
                  <a:pt x="6451126" y="1035568"/>
                  <a:pt x="1871466" y="1318479"/>
                  <a:pt x="0" y="1200329"/>
                </a:cubicBezTo>
                <a:cubicBezTo>
                  <a:pt x="40680" y="790633"/>
                  <a:pt x="-39089" y="241570"/>
                  <a:pt x="0" y="0"/>
                </a:cubicBezTo>
                <a:close/>
              </a:path>
              <a:path w="9696893" h="1200329" stroke="0" extrusionOk="0">
                <a:moveTo>
                  <a:pt x="0" y="0"/>
                </a:moveTo>
                <a:cubicBezTo>
                  <a:pt x="2547186" y="11849"/>
                  <a:pt x="4926232" y="-161459"/>
                  <a:pt x="9696893" y="0"/>
                </a:cubicBezTo>
                <a:cubicBezTo>
                  <a:pt x="9621851" y="255061"/>
                  <a:pt x="9767415" y="845340"/>
                  <a:pt x="9696893" y="1200329"/>
                </a:cubicBezTo>
                <a:cubicBezTo>
                  <a:pt x="6051705" y="1054469"/>
                  <a:pt x="4218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Kết quả mong muốn sau khi thực hiện xong nhiệm vụ đó?</a:t>
            </a:r>
          </a:p>
        </p:txBody>
      </p:sp>
    </p:spTree>
    <p:extLst>
      <p:ext uri="{BB962C8B-B14F-4D97-AF65-F5344CB8AC3E}">
        <p14:creationId xmlns:p14="http://schemas.microsoft.com/office/powerpoint/2010/main" val="2788949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 xmlns:a16="http://schemas.microsoft.com/office/drawing/2014/main" id="{FAD20A9C-E4BB-4C6D-BB16-73049BF4FDD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DBE6036B-E007-356F-8044-231C469D515F}"/>
              </a:ext>
            </a:extLst>
          </p:cNvPr>
          <p:cNvSpPr txBox="1"/>
          <p:nvPr/>
        </p:nvSpPr>
        <p:spPr>
          <a:xfrm>
            <a:off x="2990850" y="2071578"/>
            <a:ext cx="8220075" cy="2123658"/>
          </a:xfrm>
          <a:prstGeom prst="rect">
            <a:avLst/>
          </a:prstGeom>
          <a:noFill/>
        </p:spPr>
        <p:txBody>
          <a:bodyPr wrap="square" rtlCol="0">
            <a:spAutoFit/>
          </a:bodyPr>
          <a:lstStyle/>
          <a:p>
            <a:pPr lvl="0" algn="ctr">
              <a:defRPr/>
            </a:pPr>
            <a:r>
              <a:rPr lang="en-US" sz="4400" b="1" dirty="0">
                <a:solidFill>
                  <a:srgbClr val="002060"/>
                </a:solidFill>
                <a:latin typeface="Calibri" panose="020F0502020204030204" pitchFamily="34" charset="0"/>
                <a:cs typeface="Calibri" panose="020F0502020204030204" pitchFamily="34" charset="0"/>
              </a:rPr>
              <a:t>C</a:t>
            </a:r>
            <a:r>
              <a:rPr lang="vi-VN" sz="4400" b="1" dirty="0">
                <a:solidFill>
                  <a:srgbClr val="002060"/>
                </a:solidFill>
                <a:latin typeface="Calibri" panose="020F0502020204030204" pitchFamily="34" charset="0"/>
                <a:cs typeface="Calibri" panose="020F0502020204030204" pitchFamily="34" charset="0"/>
              </a:rPr>
              <a:t>ùng với người thân: Thực hiện nhiệm vụ được giao không chỉ ở trường mà còn ở nhà.</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 xmlns:a16="http://schemas.microsoft.com/office/drawing/2014/main" id="{CD48BBAF-0BCE-823C-A271-C226D787628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8384C33B-2403-4AE2-8018-7C312924CA65}"/>
              </a:ext>
            </a:extLst>
          </p:cNvPr>
          <p:cNvPicPr>
            <a:picLocks noChangeAspect="1"/>
          </p:cNvPicPr>
          <p:nvPr/>
        </p:nvPicPr>
        <p:blipFill>
          <a:blip r:embed="rId7"/>
          <a:stretch>
            <a:fillRect/>
          </a:stretch>
        </p:blipFill>
        <p:spPr>
          <a:xfrm>
            <a:off x="5206264" y="890051"/>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 xmlns:a16="http://schemas.microsoft.com/office/drawing/2014/main"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4">
            <a:extLst>
              <a:ext uri="{FF2B5EF4-FFF2-40B4-BE49-F238E27FC236}">
                <a16:creationId xmlns="" xmlns:a16="http://schemas.microsoft.com/office/drawing/2014/main" id="{1F5FF627-631F-7990-B46D-CC5A775D77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09014">
            <a:off x="1007778" y="446442"/>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6DF523A0-EF90-AAAE-6AFE-A0D8AB15FC52}"/>
              </a:ext>
            </a:extLst>
          </p:cNvPr>
          <p:cNvPicPr>
            <a:picLocks noChangeAspect="1"/>
          </p:cNvPicPr>
          <p:nvPr/>
        </p:nvPicPr>
        <p:blipFill>
          <a:blip r:embed="rId4"/>
          <a:stretch>
            <a:fillRect/>
          </a:stretch>
        </p:blipFill>
        <p:spPr>
          <a:xfrm>
            <a:off x="2799008" y="680716"/>
            <a:ext cx="7657240" cy="1201016"/>
          </a:xfrm>
          <a:prstGeom prst="rect">
            <a:avLst/>
          </a:prstGeom>
        </p:spPr>
      </p:pic>
      <p:sp>
        <p:nvSpPr>
          <p:cNvPr id="8" name="TextBox 7">
            <a:extLst>
              <a:ext uri="{FF2B5EF4-FFF2-40B4-BE49-F238E27FC236}">
                <a16:creationId xmlns="" xmlns:a16="http://schemas.microsoft.com/office/drawing/2014/main" id="{B2DEA2F8-D07D-D315-0B10-4E5632BA38A2}"/>
              </a:ext>
            </a:extLst>
          </p:cNvPr>
          <p:cNvSpPr txBox="1"/>
          <p:nvPr/>
        </p:nvSpPr>
        <p:spPr>
          <a:xfrm>
            <a:off x="1616149" y="2562447"/>
            <a:ext cx="9643730" cy="330552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600" b="1" dirty="0">
                <a:ea typeface="Calibri" panose="020F0502020204030204" pitchFamily="34" charset="0"/>
                <a:cs typeface="Times New Roman" panose="02020603050405020304" pitchFamily="18" charset="0"/>
              </a:rPr>
              <a:t>B</a:t>
            </a:r>
            <a:r>
              <a:rPr lang="nl-NL" sz="3600" b="1" dirty="0">
                <a:effectLst/>
                <a:ea typeface="Calibri" panose="020F0502020204030204" pitchFamily="34" charset="0"/>
                <a:cs typeface="Times New Roman" panose="02020603050405020304" pitchFamily="18" charset="0"/>
              </a:rPr>
              <a:t>iết được những nhiệm vụ mình được phân công ở trường.</a:t>
            </a:r>
            <a:endParaRPr lang="en-US" sz="3600" b="1"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600" b="1" dirty="0">
                <a:effectLst/>
                <a:ea typeface="Calibri" panose="020F0502020204030204" pitchFamily="34" charset="0"/>
                <a:cs typeface="Times New Roman" panose="02020603050405020304" pitchFamily="18" charset="0"/>
              </a:rPr>
              <a:t>Lập được kế hoạch rèn luyện tính tự lực thực hiện nhiệm vụ.</a:t>
            </a:r>
            <a:endParaRPr lang="en-US" sz="3600" b="1" dirty="0">
              <a:effectLst/>
              <a:ea typeface="Calibri" panose="020F0502020204030204" pitchFamily="34" charset="0"/>
              <a:cs typeface="Times New Roman" panose="02020603050405020304" pitchFamily="18" charset="0"/>
            </a:endParaRPr>
          </a:p>
          <a:p>
            <a:endParaRPr lang="en-US" sz="3600" b="1" dirty="0">
              <a:cs typeface="Times New Roman" panose="02020603050405020304" pitchFamily="18" charset="0"/>
            </a:endParaRPr>
          </a:p>
        </p:txBody>
      </p:sp>
    </p:spTree>
    <p:extLst>
      <p:ext uri="{BB962C8B-B14F-4D97-AF65-F5344CB8AC3E}">
        <p14:creationId xmlns:p14="http://schemas.microsoft.com/office/powerpoint/2010/main" val="3059879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down)">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 xmlns:a16="http://schemas.microsoft.com/office/drawing/2014/main"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 xmlns:a16="http://schemas.microsoft.com/office/drawing/2014/main" id="{DEA06674-89B9-6D56-FAD9-4C8C69D45B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Chúc</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mừng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sinh</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nhật</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Tháng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 xmlns:a16="http://schemas.microsoft.com/office/drawing/2014/main"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sp>
        <p:nvSpPr>
          <p:cNvPr id="3" name="TextBox 2">
            <a:extLst>
              <a:ext uri="{FF2B5EF4-FFF2-40B4-BE49-F238E27FC236}">
                <a16:creationId xmlns="" xmlns:a16="http://schemas.microsoft.com/office/drawing/2014/main" id="{D6A4FDD3-C2A3-56BE-3D5F-62BF34211657}"/>
              </a:ext>
            </a:extLst>
          </p:cNvPr>
          <p:cNvSpPr txBox="1"/>
          <p:nvPr/>
        </p:nvSpPr>
        <p:spPr>
          <a:xfrm>
            <a:off x="1477926" y="935665"/>
            <a:ext cx="3168502" cy="584775"/>
          </a:xfrm>
          <a:prstGeom prst="rect">
            <a:avLst/>
          </a:prstGeom>
          <a:noFill/>
        </p:spPr>
        <p:txBody>
          <a:bodyPr wrap="square" rtlCol="0">
            <a:spAutoFit/>
          </a:bodyPr>
          <a:lstStyle/>
          <a:p>
            <a:r>
              <a:rPr lang="en-US" sz="3200" b="1" dirty="0" err="1">
                <a:solidFill>
                  <a:srgbClr val="002060"/>
                </a:solidFill>
              </a:rPr>
              <a:t>Chủ</a:t>
            </a:r>
            <a:r>
              <a:rPr lang="en-US" sz="3200" b="1" dirty="0">
                <a:solidFill>
                  <a:srgbClr val="002060"/>
                </a:solidFill>
              </a:rPr>
              <a:t> </a:t>
            </a:r>
            <a:r>
              <a:rPr lang="en-US" sz="3200" b="1" dirty="0" err="1">
                <a:solidFill>
                  <a:srgbClr val="002060"/>
                </a:solidFill>
              </a:rPr>
              <a:t>đề</a:t>
            </a:r>
            <a:r>
              <a:rPr lang="en-US" sz="3200" b="1" dirty="0">
                <a:solidFill>
                  <a:srgbClr val="002060"/>
                </a:solidFill>
              </a:rPr>
              <a:t> </a:t>
            </a:r>
            <a:r>
              <a:rPr lang="en-US" sz="3200" b="1" dirty="0" err="1">
                <a:solidFill>
                  <a:srgbClr val="002060"/>
                </a:solidFill>
              </a:rPr>
              <a:t>tuần</a:t>
            </a:r>
            <a:r>
              <a:rPr lang="en-US" sz="3200" b="1" dirty="0">
                <a:solidFill>
                  <a:srgbClr val="002060"/>
                </a:solidFill>
              </a:rPr>
              <a:t> 15:</a:t>
            </a:r>
          </a:p>
        </p:txBody>
      </p:sp>
      <p:pic>
        <p:nvPicPr>
          <p:cNvPr id="6" name="Picture 5">
            <a:extLst>
              <a:ext uri="{FF2B5EF4-FFF2-40B4-BE49-F238E27FC236}">
                <a16:creationId xmlns="" xmlns:a16="http://schemas.microsoft.com/office/drawing/2014/main" id="{9B09D650-963D-A1E9-AB69-1FE6D5FA1549}"/>
              </a:ext>
            </a:extLst>
          </p:cNvPr>
          <p:cNvPicPr>
            <a:picLocks noChangeAspect="1"/>
          </p:cNvPicPr>
          <p:nvPr/>
        </p:nvPicPr>
        <p:blipFill>
          <a:blip r:embed="rId6"/>
          <a:stretch>
            <a:fillRect/>
          </a:stretch>
        </p:blipFill>
        <p:spPr>
          <a:xfrm>
            <a:off x="1429332" y="2270838"/>
            <a:ext cx="7419475" cy="3103133"/>
          </a:xfrm>
          <a:prstGeom prst="rect">
            <a:avLst/>
          </a:prstGeom>
        </p:spPr>
      </p:pic>
    </p:spTree>
    <p:extLst>
      <p:ext uri="{BB962C8B-B14F-4D97-AF65-F5344CB8AC3E}">
        <p14:creationId xmlns:p14="http://schemas.microsoft.com/office/powerpoint/2010/main" val="3705919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 xmlns:a16="http://schemas.microsoft.com/office/drawing/2014/main" id="{827964B4-A109-66F1-D100-D4A4BD96DD92}"/>
              </a:ext>
            </a:extLst>
          </p:cNvPr>
          <p:cNvSpPr/>
          <p:nvPr/>
        </p:nvSpPr>
        <p:spPr>
          <a:xfrm>
            <a:off x="368247" y="477116"/>
            <a:ext cx="11455505" cy="59037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 xmlns:a16="http://schemas.microsoft.com/office/drawing/2014/main" id="{68A0EB07-8B9D-011E-C5F5-B0C4BE03C684}"/>
              </a:ext>
            </a:extLst>
          </p:cNvPr>
          <p:cNvSpPr txBox="1"/>
          <p:nvPr/>
        </p:nvSpPr>
        <p:spPr>
          <a:xfrm>
            <a:off x="941451" y="666750"/>
            <a:ext cx="10306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viên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báo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tự</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lực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thực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hiện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nhiệm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vụ</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trường</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DF2D3273-95AB-FCCA-4EDD-B7700E22D571}"/>
              </a:ext>
            </a:extLst>
          </p:cNvPr>
          <p:cNvPicPr>
            <a:picLocks noChangeAspect="1"/>
          </p:cNvPicPr>
          <p:nvPr/>
        </p:nvPicPr>
        <p:blipFill>
          <a:blip r:embed="rId3"/>
          <a:stretch>
            <a:fillRect/>
          </a:stretch>
        </p:blipFill>
        <p:spPr>
          <a:xfrm>
            <a:off x="8019164" y="2460439"/>
            <a:ext cx="3086100" cy="3000375"/>
          </a:xfrm>
          <a:prstGeom prst="rect">
            <a:avLst/>
          </a:prstGeom>
        </p:spPr>
      </p:pic>
      <p:sp>
        <p:nvSpPr>
          <p:cNvPr id="6" name="TextBox 5">
            <a:extLst>
              <a:ext uri="{FF2B5EF4-FFF2-40B4-BE49-F238E27FC236}">
                <a16:creationId xmlns="" xmlns:a16="http://schemas.microsoft.com/office/drawing/2014/main" id="{24E241D9-BF23-6982-A62F-23904D11881F}"/>
              </a:ext>
            </a:extLst>
          </p:cNvPr>
          <p:cNvSpPr txBox="1"/>
          <p:nvPr/>
        </p:nvSpPr>
        <p:spPr>
          <a:xfrm>
            <a:off x="790543" y="2359826"/>
            <a:ext cx="6747941" cy="1555178"/>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002060"/>
                </a:solidFill>
                <a:effectLst/>
                <a:uLnTx/>
                <a:uFillTx/>
                <a:ea typeface="Cambria" panose="02040503050406030204" pitchFamily="18" charset="0"/>
              </a:rPr>
              <a:t>Việc</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đã</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làm</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hoặc</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chưa</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làm</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theo</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kế</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hoạch</a:t>
            </a:r>
            <a:r>
              <a:rPr kumimoji="0" lang="en-US" sz="4267" b="0" i="0" u="none" strike="noStrike" kern="1200" cap="none" spc="0" normalizeH="0" noProof="0" dirty="0">
                <a:ln>
                  <a:noFill/>
                </a:ln>
                <a:solidFill>
                  <a:srgbClr val="002060"/>
                </a:solidFill>
                <a:effectLst/>
                <a:uLnTx/>
                <a:uFillTx/>
                <a:ea typeface="Cambria" panose="02040503050406030204" pitchFamily="18" charset="0"/>
              </a:rPr>
              <a:t>;</a:t>
            </a:r>
            <a:endParaRPr kumimoji="0" lang="en-US" sz="4267" b="0" i="0"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7" name="TextBox 6">
            <a:extLst>
              <a:ext uri="{FF2B5EF4-FFF2-40B4-BE49-F238E27FC236}">
                <a16:creationId xmlns="" xmlns:a16="http://schemas.microsoft.com/office/drawing/2014/main" id="{CCD81BB9-7E8F-6947-6E87-67D2104C0C34}"/>
              </a:ext>
            </a:extLst>
          </p:cNvPr>
          <p:cNvSpPr txBox="1"/>
          <p:nvPr/>
        </p:nvSpPr>
        <p:spPr>
          <a:xfrm>
            <a:off x="886236" y="4422542"/>
            <a:ext cx="6747941" cy="1555178"/>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002060"/>
                </a:solidFill>
                <a:effectLst/>
                <a:uLnTx/>
                <a:uFillTx/>
                <a:ea typeface="Cambria" panose="02040503050406030204" pitchFamily="18" charset="0"/>
              </a:rPr>
              <a:t>Khó</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khăn</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đã</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gặp</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và</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cách</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vượt</a:t>
            </a:r>
            <a:r>
              <a:rPr kumimoji="0" lang="en-US" sz="4267" b="0" i="0" u="none" strike="noStrike" kern="1200" cap="none" spc="0" normalizeH="0" noProof="0" dirty="0">
                <a:ln>
                  <a:noFill/>
                </a:ln>
                <a:solidFill>
                  <a:srgbClr val="002060"/>
                </a:solidFill>
                <a:effectLst/>
                <a:uLnTx/>
                <a:uFillTx/>
                <a:ea typeface="Cambria" panose="02040503050406030204" pitchFamily="18" charset="0"/>
              </a:rPr>
              <a:t> qua;</a:t>
            </a:r>
            <a:endParaRPr kumimoji="0" lang="en-US" sz="4267" b="0" i="0" u="none" strike="noStrike" kern="1200" cap="none" spc="0" normalizeH="0" baseline="0" noProof="0" dirty="0">
              <a:ln>
                <a:noFill/>
              </a:ln>
              <a:solidFill>
                <a:srgbClr val="002060"/>
              </a:solidFill>
              <a:effectLst/>
              <a:uLnTx/>
              <a:uFillTx/>
              <a:ea typeface="Cambria" panose="02040503050406030204" pitchFamily="18" charset="0"/>
            </a:endParaRPr>
          </a:p>
        </p:txBody>
      </p:sp>
    </p:spTree>
    <p:extLst>
      <p:ext uri="{BB962C8B-B14F-4D97-AF65-F5344CB8AC3E}">
        <p14:creationId xmlns:p14="http://schemas.microsoft.com/office/powerpoint/2010/main" val="77656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 xmlns:a16="http://schemas.microsoft.com/office/drawing/2014/main" id="{BC33F8BD-3F1A-9443-93D1-A0E322A5E476}"/>
              </a:ext>
            </a:extLst>
          </p:cNvPr>
          <p:cNvSpPr/>
          <p:nvPr/>
        </p:nvSpPr>
        <p:spPr>
          <a:xfrm>
            <a:off x="289334" y="2434856"/>
            <a:ext cx="7573642" cy="3675558"/>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7DB84613-7171-7AA2-9CD0-B33E30AA6354}"/>
              </a:ext>
            </a:extLst>
          </p:cNvPr>
          <p:cNvSpPr txBox="1"/>
          <p:nvPr/>
        </p:nvSpPr>
        <p:spPr>
          <a:xfrm>
            <a:off x="765545" y="3141354"/>
            <a:ext cx="6581554" cy="2123658"/>
          </a:xfrm>
          <a:prstGeom prst="rect">
            <a:avLst/>
          </a:prstGeom>
          <a:noFill/>
        </p:spPr>
        <p:txBody>
          <a:bodyPr wrap="square" rtlCol="0">
            <a:spAutoFit/>
          </a:bodyPr>
          <a:lstStyle/>
          <a:p>
            <a:pPr lvl="0" algn="ctr">
              <a:defRPr/>
            </a:pPr>
            <a:r>
              <a:rPr lang="en-US" sz="4400" b="1" dirty="0" err="1">
                <a:solidFill>
                  <a:srgbClr val="002060"/>
                </a:solidFill>
              </a:rPr>
              <a:t>Kể</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những</a:t>
            </a:r>
            <a:r>
              <a:rPr lang="en-US" sz="4400" b="1" dirty="0">
                <a:solidFill>
                  <a:srgbClr val="002060"/>
                </a:solidFill>
              </a:rPr>
              <a:t> </a:t>
            </a:r>
            <a:r>
              <a:rPr lang="en-US" sz="4400" b="1" dirty="0" err="1">
                <a:solidFill>
                  <a:srgbClr val="002060"/>
                </a:solidFill>
              </a:rPr>
              <a:t>việc</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sáng</a:t>
            </a:r>
            <a:r>
              <a:rPr lang="en-US" sz="4400" b="1" dirty="0">
                <a:solidFill>
                  <a:srgbClr val="002060"/>
                </a:solidFill>
              </a:rPr>
              <a:t> </a:t>
            </a:r>
            <a:r>
              <a:rPr lang="en-US" sz="4400" b="1" dirty="0" err="1">
                <a:solidFill>
                  <a:srgbClr val="002060"/>
                </a:solidFill>
              </a:rPr>
              <a:t>tạo</a:t>
            </a:r>
            <a:r>
              <a:rPr lang="en-US" sz="4400" b="1" dirty="0">
                <a:solidFill>
                  <a:srgbClr val="002060"/>
                </a:solidFill>
              </a:rPr>
              <a:t> </a:t>
            </a:r>
            <a:r>
              <a:rPr lang="en-US" sz="4400" b="1" dirty="0" err="1">
                <a:solidFill>
                  <a:srgbClr val="002060"/>
                </a:solidFill>
              </a:rPr>
              <a:t>trong</a:t>
            </a:r>
            <a:r>
              <a:rPr lang="en-US" sz="4400" b="1" dirty="0">
                <a:solidFill>
                  <a:srgbClr val="002060"/>
                </a:solidFill>
              </a:rPr>
              <a:t> </a:t>
            </a:r>
            <a:r>
              <a:rPr lang="en-US" sz="4400" b="1" dirty="0" err="1">
                <a:solidFill>
                  <a:srgbClr val="002060"/>
                </a:solidFill>
              </a:rPr>
              <a:t>quá</a:t>
            </a:r>
            <a:r>
              <a:rPr lang="en-US" sz="4400" b="1" dirty="0">
                <a:solidFill>
                  <a:srgbClr val="002060"/>
                </a:solidFill>
              </a:rPr>
              <a:t> </a:t>
            </a:r>
            <a:r>
              <a:rPr lang="en-US" sz="4400" b="1" dirty="0" err="1">
                <a:solidFill>
                  <a:srgbClr val="002060"/>
                </a:solidFill>
              </a:rPr>
              <a:t>trình</a:t>
            </a:r>
            <a:r>
              <a:rPr lang="en-US" sz="4400" b="1" dirty="0">
                <a:solidFill>
                  <a:srgbClr val="002060"/>
                </a:solidFill>
              </a:rPr>
              <a:t> </a:t>
            </a:r>
            <a:r>
              <a:rPr lang="en-US" sz="4400" b="1" dirty="0" err="1">
                <a:solidFill>
                  <a:srgbClr val="002060"/>
                </a:solidFill>
              </a:rPr>
              <a:t>thực</a:t>
            </a:r>
            <a:r>
              <a:rPr lang="en-US" sz="4400" b="1" dirty="0">
                <a:solidFill>
                  <a:srgbClr val="002060"/>
                </a:solidFill>
              </a:rPr>
              <a:t> </a:t>
            </a:r>
            <a:r>
              <a:rPr lang="en-US" sz="4400" b="1" dirty="0" err="1">
                <a:solidFill>
                  <a:srgbClr val="002060"/>
                </a:solidFill>
              </a:rPr>
              <a:t>hiện</a:t>
            </a:r>
            <a:r>
              <a:rPr lang="en-US" sz="4400" b="1" dirty="0">
                <a:solidFill>
                  <a:srgbClr val="002060"/>
                </a:solidFill>
              </a:rPr>
              <a:t> </a:t>
            </a:r>
            <a:r>
              <a:rPr lang="en-US" sz="4400" b="1" dirty="0" err="1">
                <a:solidFill>
                  <a:srgbClr val="002060"/>
                </a:solidFill>
              </a:rPr>
              <a:t>nhiệm</a:t>
            </a:r>
            <a:r>
              <a:rPr lang="en-US" sz="4400" b="1" dirty="0">
                <a:solidFill>
                  <a:srgbClr val="002060"/>
                </a:solidFill>
              </a:rPr>
              <a:t> </a:t>
            </a:r>
            <a:r>
              <a:rPr lang="en-US" sz="4400" b="1" dirty="0" err="1">
                <a:solidFill>
                  <a:srgbClr val="002060"/>
                </a:solidFill>
              </a:rPr>
              <a:t>vụ</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mình</a:t>
            </a:r>
            <a:r>
              <a:rPr lang="en-US" sz="4400" b="1" dirty="0">
                <a:solidFill>
                  <a:srgbClr val="002060"/>
                </a:solidFill>
              </a:rPr>
              <a:t>.</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428063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7474488-7875-48DB-A80F-BB3AF637FCF8}"/>
              </a:ext>
            </a:extLst>
          </p:cNvPr>
          <p:cNvPicPr>
            <a:picLocks noChangeAspect="1"/>
          </p:cNvPicPr>
          <p:nvPr/>
        </p:nvPicPr>
        <p:blipFill>
          <a:blip r:embed="rId3"/>
          <a:stretch>
            <a:fillRect/>
          </a:stretch>
        </p:blipFill>
        <p:spPr>
          <a:xfrm>
            <a:off x="3230901" y="2355767"/>
            <a:ext cx="5377138" cy="1920406"/>
          </a:xfrm>
          <a:prstGeom prst="rect">
            <a:avLst/>
          </a:prstGeom>
        </p:spPr>
      </p:pic>
    </p:spTree>
    <p:extLst>
      <p:ext uri="{BB962C8B-B14F-4D97-AF65-F5344CB8AC3E}">
        <p14:creationId xmlns:p14="http://schemas.microsoft.com/office/powerpoint/2010/main" val="206947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3D69C72B-51D2-5330-4240-36051AF24FC1}"/>
              </a:ext>
            </a:extLst>
          </p:cNvPr>
          <p:cNvSpPr txBox="1"/>
          <p:nvPr/>
        </p:nvSpPr>
        <p:spPr>
          <a:xfrm>
            <a:off x="942974" y="859197"/>
            <a:ext cx="10306050" cy="1446550"/>
          </a:xfrm>
          <a:prstGeom prst="rect">
            <a:avLst/>
          </a:prstGeom>
          <a:noFill/>
        </p:spPr>
        <p:txBody>
          <a:bodyPr wrap="square" rtlCol="0">
            <a:spAutoFit/>
          </a:bodyPr>
          <a:lstStyle/>
          <a:p>
            <a:pPr lvl="0" algn="ctr"/>
            <a:r>
              <a:rPr lang="vi-VN" sz="4400" b="1" dirty="0">
                <a:solidFill>
                  <a:srgbClr val="FF0000"/>
                </a:solidFill>
                <a:latin typeface="Calibri" panose="020F0502020204030204" pitchFamily="34" charset="0"/>
                <a:cs typeface="Calibri" panose="020F0502020204030204" pitchFamily="34" charset="0"/>
              </a:rPr>
              <a:t>Chia sẻ cảm xúc khi tự lực thực hiện nhiệm vụ được giao.</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6" name="Hình ảnh 17" descr="Ảnh có chứa đồ chơi, búp bê&#10;&#10;Mô tả được tạo tự động">
            <a:extLst>
              <a:ext uri="{FF2B5EF4-FFF2-40B4-BE49-F238E27FC236}">
                <a16:creationId xmlns="" xmlns:a16="http://schemas.microsoft.com/office/drawing/2014/main" id="{E10F970E-B0B1-08CF-8997-822C98C78B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930541" y="1798057"/>
            <a:ext cx="3572177" cy="4566960"/>
          </a:xfrm>
          <a:prstGeom prst="rect">
            <a:avLst/>
          </a:prstGeom>
        </p:spPr>
      </p:pic>
      <p:pic>
        <p:nvPicPr>
          <p:cNvPr id="27" name="Hình ảnh 18" descr="Ảnh có chứa đồ chơi, búp bê&#10;&#10;Mô tả được tạo tự động">
            <a:extLst>
              <a:ext uri="{FF2B5EF4-FFF2-40B4-BE49-F238E27FC236}">
                <a16:creationId xmlns="" xmlns:a16="http://schemas.microsoft.com/office/drawing/2014/main" id="{3AF6B2C9-9119-A515-5473-09DE9BE049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30" name="Hình ảnh 19" descr="Ảnh có chứa đồ chơi, búp bê, đồ họa véc-tơ&#10;&#10;Mô tả được tạo tự động">
            <a:extLst>
              <a:ext uri="{FF2B5EF4-FFF2-40B4-BE49-F238E27FC236}">
                <a16:creationId xmlns="" xmlns:a16="http://schemas.microsoft.com/office/drawing/2014/main" id="{9EA3C0A2-FBFD-B652-04BE-BC331BAAC6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6097554" y="2391442"/>
            <a:ext cx="3849648" cy="4160624"/>
          </a:xfrm>
          <a:prstGeom prst="rect">
            <a:avLst/>
          </a:prstGeom>
        </p:spPr>
      </p:pic>
      <p:pic>
        <p:nvPicPr>
          <p:cNvPr id="31" name="Hình ảnh 21" descr="Ảnh có chứa đồ chơi, búp bê, đồ họa véc-tơ&#10;&#10;Mô tả được tạo tự động">
            <a:extLst>
              <a:ext uri="{FF2B5EF4-FFF2-40B4-BE49-F238E27FC236}">
                <a16:creationId xmlns="" xmlns:a16="http://schemas.microsoft.com/office/drawing/2014/main" id="{8B49243D-561E-4858-6A68-586B0FF13B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834266" y="2346033"/>
            <a:ext cx="3440525" cy="4488546"/>
          </a:xfrm>
          <a:prstGeom prst="rect">
            <a:avLst/>
          </a:prstGeom>
        </p:spPr>
      </p:pic>
    </p:spTree>
    <p:extLst>
      <p:ext uri="{BB962C8B-B14F-4D97-AF65-F5344CB8AC3E}">
        <p14:creationId xmlns:p14="http://schemas.microsoft.com/office/powerpoint/2010/main" val="1554016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52671329-955D-CABE-76F4-611AE92D7AF3}"/>
              </a:ext>
            </a:extLst>
          </p:cNvPr>
          <p:cNvSpPr/>
          <p:nvPr/>
        </p:nvSpPr>
        <p:spPr>
          <a:xfrm>
            <a:off x="2047568" y="1562986"/>
            <a:ext cx="7551173" cy="398720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27D89F56-36D2-4865-2B9F-3374D30744BC}"/>
              </a:ext>
            </a:extLst>
          </p:cNvPr>
          <p:cNvPicPr>
            <a:picLocks noChangeAspect="1"/>
          </p:cNvPicPr>
          <p:nvPr/>
        </p:nvPicPr>
        <p:blipFill>
          <a:blip r:embed="rId5"/>
          <a:stretch>
            <a:fillRect/>
          </a:stretch>
        </p:blipFill>
        <p:spPr>
          <a:xfrm>
            <a:off x="2384349" y="1105786"/>
            <a:ext cx="6675699" cy="4834547"/>
          </a:xfrm>
          <a:prstGeom prst="rect">
            <a:avLst/>
          </a:prstGeom>
        </p:spPr>
      </p:pic>
    </p:spTree>
    <p:extLst>
      <p:ext uri="{BB962C8B-B14F-4D97-AF65-F5344CB8AC3E}">
        <p14:creationId xmlns:p14="http://schemas.microsoft.com/office/powerpoint/2010/main" val="2936959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 xmlns:a16="http://schemas.microsoft.com/office/drawing/2014/main" id="{125DB4A1-7D2D-4A5A-8A69-BD25819F9532}"/>
              </a:ext>
            </a:extLst>
          </p:cNvPr>
          <p:cNvSpPr/>
          <p:nvPr/>
        </p:nvSpPr>
        <p:spPr>
          <a:xfrm>
            <a:off x="2137144" y="563526"/>
            <a:ext cx="8111301" cy="2581206"/>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a:solidFill>
                  <a:srgbClr val="002060"/>
                </a:solidFill>
                <a:latin typeface="Calibri" panose="020F0502020204030204"/>
              </a:rPr>
              <a:t>N</a:t>
            </a:r>
            <a:r>
              <a:rPr lang="vi-VN" sz="4400" b="1" dirty="0">
                <a:solidFill>
                  <a:srgbClr val="002060"/>
                </a:solidFill>
                <a:latin typeface="Calibri" panose="020F0502020204030204"/>
              </a:rPr>
              <a:t>ội dung bài hát</a:t>
            </a:r>
            <a:r>
              <a:rPr lang="en-US" sz="4400" b="1">
                <a:solidFill>
                  <a:srgbClr val="002060"/>
                </a:solidFill>
                <a:latin typeface="Calibri" panose="020F0502020204030204"/>
              </a:rPr>
              <a:t>:</a:t>
            </a:r>
            <a:r>
              <a:rPr lang="vi-VN" sz="4400" b="1">
                <a:solidFill>
                  <a:srgbClr val="002060"/>
                </a:solidFill>
                <a:latin typeface="Calibri" panose="020F0502020204030204"/>
              </a:rPr>
              <a:t> </a:t>
            </a:r>
            <a:r>
              <a:rPr lang="vi-VN" sz="4400" b="1" dirty="0">
                <a:solidFill>
                  <a:srgbClr val="002060"/>
                </a:solidFill>
                <a:latin typeface="Calibri" panose="020F0502020204030204"/>
              </a:rPr>
              <a:t>con thuyền sẽ đầy cá tôm khi người ng</a:t>
            </a:r>
            <a:r>
              <a:rPr lang="en-US" sz="4400" b="1" dirty="0">
                <a:solidFill>
                  <a:srgbClr val="002060"/>
                </a:solidFill>
                <a:latin typeface="Calibri" panose="020F0502020204030204"/>
              </a:rPr>
              <a:t>ư</a:t>
            </a:r>
            <a:r>
              <a:rPr lang="vi-VN" sz="4400" b="1" dirty="0">
                <a:solidFill>
                  <a:srgbClr val="002060"/>
                </a:solidFill>
                <a:latin typeface="Calibri" panose="020F0502020204030204"/>
              </a:rPr>
              <a:t> dân ra khơi quăng chài kéo lưới.</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2" descr="Cute cartoon thai student namaste greeting in the school uniform. Free Vector">
            <a:extLst>
              <a:ext uri="{FF2B5EF4-FFF2-40B4-BE49-F238E27FC236}">
                <a16:creationId xmlns="" xmlns:a16="http://schemas.microsoft.com/office/drawing/2014/main" id="{13FEAF83-BF88-4877-A21A-5B34185C542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 xmlns:a16="http://schemas.microsoft.com/office/drawing/2014/main" id="{55BCA1C5-D0B6-4900-B4B3-66597025CBE9}"/>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202019"/>
            <a:ext cx="11044297" cy="4508204"/>
          </a:xfrm>
          <a:prstGeom prst="rect">
            <a:avLst/>
          </a:prstGeom>
        </p:spPr>
      </p:pic>
      <p:pic>
        <p:nvPicPr>
          <p:cNvPr id="14" name="Picture 4">
            <a:extLst>
              <a:ext uri="{FF2B5EF4-FFF2-40B4-BE49-F238E27FC236}">
                <a16:creationId xmlns=""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F4C5000-E9F2-9CA6-C544-20D091F2ECD1}"/>
              </a:ext>
            </a:extLst>
          </p:cNvPr>
          <p:cNvSpPr txBox="1"/>
          <p:nvPr/>
        </p:nvSpPr>
        <p:spPr>
          <a:xfrm>
            <a:off x="3649077" y="1613939"/>
            <a:ext cx="6013260" cy="1754326"/>
          </a:xfrm>
          <a:prstGeom prst="rect">
            <a:avLst/>
          </a:prstGeom>
          <a:noFill/>
        </p:spPr>
        <p:txBody>
          <a:bodyPr wrap="square" rtlCol="0">
            <a:spAutoFit/>
          </a:bodyPr>
          <a:lstStyle/>
          <a:p>
            <a:pPr lvl="0" algn="ctr" defTabSz="457200"/>
            <a:r>
              <a:rPr lang="en-US" sz="5400" b="1" dirty="0">
                <a:solidFill>
                  <a:srgbClr val="FF0000"/>
                </a:solidFill>
                <a:latin typeface="Calibri"/>
              </a:rPr>
              <a:t>1. </a:t>
            </a:r>
            <a:r>
              <a:rPr lang="vi-VN" sz="5400" b="1" dirty="0">
                <a:solidFill>
                  <a:srgbClr val="FF0000"/>
                </a:solidFill>
                <a:latin typeface="Calibri"/>
              </a:rPr>
              <a:t>Chia sẻ về những nhiệm vụ được giao</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8AF7084B-3CF0-96C7-72E8-2E76DBFB14D1}"/>
              </a:ext>
            </a:extLst>
          </p:cNvPr>
          <p:cNvSpPr txBox="1"/>
          <p:nvPr/>
        </p:nvSpPr>
        <p:spPr>
          <a:xfrm>
            <a:off x="999460" y="584791"/>
            <a:ext cx="10877107" cy="646331"/>
          </a:xfrm>
          <a:prstGeom prst="rect">
            <a:avLst/>
          </a:prstGeom>
          <a:noFill/>
        </p:spPr>
        <p:txBody>
          <a:bodyPr wrap="square" rtlCol="0">
            <a:spAutoFit/>
          </a:bodyPr>
          <a:lstStyle/>
          <a:p>
            <a:r>
              <a:rPr lang="nl-NL" sz="3600" b="1" dirty="0">
                <a:solidFill>
                  <a:srgbClr val="002060"/>
                </a:solidFill>
                <a:effectLst/>
                <a:ea typeface="Times New Roman" panose="02020603050405020304" pitchFamily="18" charset="0"/>
                <a:cs typeface="Times New Roman" panose="02020603050405020304" pitchFamily="18" charset="0"/>
              </a:rPr>
              <a:t>Kể về những nhiệm vụ em được phân công ở trường.</a:t>
            </a:r>
            <a:endParaRPr lang="en-US" sz="3600" b="1" dirty="0">
              <a:solidFill>
                <a:srgbClr val="002060"/>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092F8E72-4702-639C-FD24-6D7986ABA5BE}"/>
              </a:ext>
            </a:extLst>
          </p:cNvPr>
          <p:cNvPicPr>
            <a:picLocks noChangeAspect="1"/>
          </p:cNvPicPr>
          <p:nvPr/>
        </p:nvPicPr>
        <p:blipFill>
          <a:blip r:embed="rId3"/>
          <a:stretch>
            <a:fillRect/>
          </a:stretch>
        </p:blipFill>
        <p:spPr>
          <a:xfrm>
            <a:off x="3495453" y="1659564"/>
            <a:ext cx="4946797" cy="4679403"/>
          </a:xfrm>
          <a:prstGeom prst="rect">
            <a:avLst/>
          </a:prstGeom>
        </p:spPr>
      </p:pic>
    </p:spTree>
    <p:extLst>
      <p:ext uri="{BB962C8B-B14F-4D97-AF65-F5344CB8AC3E}">
        <p14:creationId xmlns:p14="http://schemas.microsoft.com/office/powerpoint/2010/main" val="1541636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71f4bd5-c7ff-431b-8f5b-d516ceef9d4c">
            <a:hlinkClick r:id="" action="ppaction://media"/>
            <a:extLst>
              <a:ext uri="{FF2B5EF4-FFF2-40B4-BE49-F238E27FC236}">
                <a16:creationId xmlns="" xmlns:a16="http://schemas.microsoft.com/office/drawing/2014/main" id="{EAA05306-B881-DF72-429D-F6778AD255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5891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70C0E798-E03D-BAC6-4D06-3E585D839ED1}"/>
              </a:ext>
            </a:extLst>
          </p:cNvPr>
          <p:cNvPicPr>
            <a:picLocks noChangeAspect="1"/>
          </p:cNvPicPr>
          <p:nvPr/>
        </p:nvPicPr>
        <p:blipFill>
          <a:blip r:embed="rId3"/>
          <a:stretch>
            <a:fillRect/>
          </a:stretch>
        </p:blipFill>
        <p:spPr>
          <a:xfrm>
            <a:off x="288197" y="3259746"/>
            <a:ext cx="4032736" cy="3274514"/>
          </a:xfrm>
          <a:prstGeom prst="rect">
            <a:avLst/>
          </a:prstGeom>
        </p:spPr>
      </p:pic>
      <p:grpSp>
        <p:nvGrpSpPr>
          <p:cNvPr id="5" name="Group 4">
            <a:extLst>
              <a:ext uri="{FF2B5EF4-FFF2-40B4-BE49-F238E27FC236}">
                <a16:creationId xmlns="" xmlns:a16="http://schemas.microsoft.com/office/drawing/2014/main" id="{BC4C6458-DF64-5E4C-B66A-6E68497C2958}"/>
              </a:ext>
            </a:extLst>
          </p:cNvPr>
          <p:cNvGrpSpPr/>
          <p:nvPr/>
        </p:nvGrpSpPr>
        <p:grpSpPr>
          <a:xfrm>
            <a:off x="2047738" y="1813545"/>
            <a:ext cx="6394514" cy="1121041"/>
            <a:chOff x="4804552" y="1790768"/>
            <a:chExt cx="4409954" cy="1739510"/>
          </a:xfrm>
        </p:grpSpPr>
        <p:sp>
          <p:nvSpPr>
            <p:cNvPr id="7" name="Speech Bubble: Rectangle with Corners Rounded 6">
              <a:extLst>
                <a:ext uri="{FF2B5EF4-FFF2-40B4-BE49-F238E27FC236}">
                  <a16:creationId xmlns="" xmlns:a16="http://schemas.microsoft.com/office/drawing/2014/main" id="{A43AA71C-519C-4CDF-0222-1B644C51125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 xmlns:a16="http://schemas.microsoft.com/office/drawing/2014/main" id="{0ECF2D68-691B-0B94-1E2B-0AE1DD262C35}"/>
                </a:ext>
              </a:extLst>
            </p:cNvPr>
            <p:cNvSpPr/>
            <p:nvPr/>
          </p:nvSpPr>
          <p:spPr>
            <a:xfrm>
              <a:off x="4904468" y="1968024"/>
              <a:ext cx="4210121" cy="83710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ghi nhớ nhiệm vụ.</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 xmlns:a16="http://schemas.microsoft.com/office/drawing/2014/main" id="{25E4B02B-D5F3-80C4-DC64-7C00A6A9CAE3}"/>
              </a:ext>
            </a:extLst>
          </p:cNvPr>
          <p:cNvGrpSpPr/>
          <p:nvPr/>
        </p:nvGrpSpPr>
        <p:grpSpPr>
          <a:xfrm>
            <a:off x="4020772" y="3059899"/>
            <a:ext cx="7543909" cy="1323439"/>
            <a:chOff x="4804552" y="1721377"/>
            <a:chExt cx="4409954" cy="2001433"/>
          </a:xfrm>
        </p:grpSpPr>
        <p:sp>
          <p:nvSpPr>
            <p:cNvPr id="10" name="Speech Bubble: Rectangle with Corners Rounded 9">
              <a:extLst>
                <a:ext uri="{FF2B5EF4-FFF2-40B4-BE49-F238E27FC236}">
                  <a16:creationId xmlns="" xmlns:a16="http://schemas.microsoft.com/office/drawing/2014/main" id="{E541910E-1470-EE3B-15F9-2D18C07D4351}"/>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 xmlns:a16="http://schemas.microsoft.com/office/drawing/2014/main" id="{AA0D8C8F-3B84-59CB-81E9-BC1D74F9DEE5}"/>
                </a:ext>
              </a:extLst>
            </p:cNvPr>
            <p:cNvSpPr/>
            <p:nvPr/>
          </p:nvSpPr>
          <p:spPr>
            <a:xfrm>
              <a:off x="4892848" y="1721377"/>
              <a:ext cx="4210121" cy="200143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quản lí thời gian và tiến độ thực hiện nhiệm vụ</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 xmlns:a16="http://schemas.microsoft.com/office/drawing/2014/main" id="{3F9749AF-2606-C57F-3E3B-11F7CA3FBA80}"/>
              </a:ext>
            </a:extLst>
          </p:cNvPr>
          <p:cNvSpPr txBox="1"/>
          <p:nvPr/>
        </p:nvSpPr>
        <p:spPr>
          <a:xfrm>
            <a:off x="1329070" y="574157"/>
            <a:ext cx="10132828" cy="646331"/>
          </a:xfrm>
          <a:prstGeom prst="rect">
            <a:avLst/>
          </a:prstGeom>
          <a:noFill/>
        </p:spPr>
        <p:txBody>
          <a:bodyPr wrap="square" rtlCol="0">
            <a:spAutoFit/>
          </a:bodyPr>
          <a:lstStyle/>
          <a:p>
            <a:pPr algn="ctr"/>
            <a:r>
              <a:rPr lang="nl-NL" sz="3600" b="1" dirty="0">
                <a:solidFill>
                  <a:srgbClr val="002060"/>
                </a:solidFill>
                <a:effectLst/>
                <a:ea typeface="Times New Roman" panose="02020603050405020304" pitchFamily="18" charset="0"/>
                <a:cs typeface="Times New Roman" panose="02020603050405020304" pitchFamily="18" charset="0"/>
              </a:rPr>
              <a:t>Chia sẻ về cách em thực hiện những nhiệm vụ đó: </a:t>
            </a:r>
            <a:endParaRPr lang="en-US" sz="3600" b="1" dirty="0">
              <a:solidFill>
                <a:srgbClr val="002060"/>
              </a:solidFill>
              <a:cs typeface="Times New Roman" panose="02020603050405020304" pitchFamily="18" charset="0"/>
            </a:endParaRPr>
          </a:p>
        </p:txBody>
      </p:sp>
      <p:grpSp>
        <p:nvGrpSpPr>
          <p:cNvPr id="13" name="Group 12">
            <a:extLst>
              <a:ext uri="{FF2B5EF4-FFF2-40B4-BE49-F238E27FC236}">
                <a16:creationId xmlns="" xmlns:a16="http://schemas.microsoft.com/office/drawing/2014/main" id="{C74A1269-8F66-BAE3-0B4C-767602B4AE8E}"/>
              </a:ext>
            </a:extLst>
          </p:cNvPr>
          <p:cNvGrpSpPr/>
          <p:nvPr/>
        </p:nvGrpSpPr>
        <p:grpSpPr>
          <a:xfrm>
            <a:off x="4727143" y="4702876"/>
            <a:ext cx="6394514" cy="1517170"/>
            <a:chOff x="4804552" y="1737045"/>
            <a:chExt cx="4409954" cy="2053569"/>
          </a:xfrm>
        </p:grpSpPr>
        <p:sp>
          <p:nvSpPr>
            <p:cNvPr id="14" name="Speech Bubble: Rectangle with Corners Rounded 13">
              <a:extLst>
                <a:ext uri="{FF2B5EF4-FFF2-40B4-BE49-F238E27FC236}">
                  <a16:creationId xmlns="" xmlns:a16="http://schemas.microsoft.com/office/drawing/2014/main" id="{AB53A774-BF1C-4F53-4794-17572579C06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 xmlns:a16="http://schemas.microsoft.com/office/drawing/2014/main" id="{EC6580FB-5494-1CB4-5D5B-CD1522A4442A}"/>
                </a:ext>
              </a:extLst>
            </p:cNvPr>
            <p:cNvSpPr/>
            <p:nvPr/>
          </p:nvSpPr>
          <p:spPr>
            <a:xfrm>
              <a:off x="4911801" y="1737045"/>
              <a:ext cx="4210121" cy="205356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giải quyết nhiệm vụ khi gặp khó khăn.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66592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150</TotalTime>
  <Words>456</Words>
  <Application>Microsoft Office PowerPoint</Application>
  <PresentationFormat>Widescreen</PresentationFormat>
  <Paragraphs>53</Paragraphs>
  <Slides>31</Slides>
  <Notes>5</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微软雅黑</vt:lpstr>
      <vt:lpstr>Arial</vt:lpstr>
      <vt:lpstr>Calibri</vt:lpstr>
      <vt:lpstr>Calibri Light</vt:lpstr>
      <vt:lpstr>Cambria</vt:lpstr>
      <vt:lpstr>Georgia</vt:lpstr>
      <vt:lpstr>iCiel Crocante</vt:lpstr>
      <vt:lpstr>SVN-Poky's</vt:lpstr>
      <vt:lpstr>Tahoma</vt:lpstr>
      <vt:lpstr>Times New Roman</vt:lpstr>
      <vt:lpstr>小考拉体</vt:lpstr>
      <vt:lpstr>等线</vt:lpstr>
      <vt:lpstr>等线 Light</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account</cp:lastModifiedBy>
  <cp:revision>30</cp:revision>
  <dcterms:created xsi:type="dcterms:W3CDTF">2023-09-21T00:35:21Z</dcterms:created>
  <dcterms:modified xsi:type="dcterms:W3CDTF">2025-04-11T17:42:44Z</dcterms:modified>
  <cp:category>9Slide.vn</cp:category>
</cp:coreProperties>
</file>