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6"/>
  </p:notesMasterIdLst>
  <p:handoutMasterIdLst>
    <p:handoutMasterId r:id="rId17"/>
  </p:handoutMasterIdLst>
  <p:sldIdLst>
    <p:sldId id="310" r:id="rId2"/>
    <p:sldId id="431" r:id="rId3"/>
    <p:sldId id="424" r:id="rId4"/>
    <p:sldId id="364" r:id="rId5"/>
    <p:sldId id="416" r:id="rId6"/>
    <p:sldId id="418" r:id="rId7"/>
    <p:sldId id="433" r:id="rId8"/>
    <p:sldId id="420" r:id="rId9"/>
    <p:sldId id="425" r:id="rId10"/>
    <p:sldId id="434" r:id="rId11"/>
    <p:sldId id="435" r:id="rId12"/>
    <p:sldId id="436" r:id="rId13"/>
    <p:sldId id="421" r:id="rId14"/>
    <p:sldId id="4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71" d="100"/>
          <a:sy n="71" d="100"/>
        </p:scale>
        <p:origin x="444" y="348"/>
      </p:cViewPr>
      <p:guideLst/>
    </p:cSldViewPr>
  </p:slideViewPr>
  <p:notesTextViewPr>
    <p:cViewPr>
      <p:scale>
        <a:sx n="1" d="1"/>
        <a:sy n="1" d="1"/>
      </p:scale>
      <p:origin x="0" y="0"/>
    </p:cViewPr>
  </p:notesTextViewPr>
  <p:notesViewPr>
    <p:cSldViewPr snapToGrid="0">
      <p:cViewPr varScale="1">
        <p:scale>
          <a:sx n="49" d="100"/>
          <a:sy n="49"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802863A-8F52-C3E9-E316-16FEB281A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73D4CCF-690F-575D-1F6B-0B5B35094F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8A963-5A8F-4A24-B77A-9FE6F9CE2986}" type="datetimeFigureOut">
              <a:rPr lang="en-US" smtClean="0"/>
              <a:t>4/4/2025</a:t>
            </a:fld>
            <a:endParaRPr lang="en-US"/>
          </a:p>
        </p:txBody>
      </p:sp>
      <p:sp>
        <p:nvSpPr>
          <p:cNvPr id="4" name="Footer Placeholder 3">
            <a:extLst>
              <a:ext uri="{FF2B5EF4-FFF2-40B4-BE49-F238E27FC236}">
                <a16:creationId xmlns:a16="http://schemas.microsoft.com/office/drawing/2014/main" xmlns="" id="{C765478E-B10A-6DC0-5F84-981716B6C7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FFEF38C-7D60-528F-4015-886719858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59DF7A-1412-4C04-85CA-C5F16F34240F}" type="slidenum">
              <a:rPr lang="en-US" smtClean="0"/>
              <a:t>‹#›</a:t>
            </a:fld>
            <a:endParaRPr lang="en-US"/>
          </a:p>
        </p:txBody>
      </p:sp>
    </p:spTree>
    <p:extLst>
      <p:ext uri="{BB962C8B-B14F-4D97-AF65-F5344CB8AC3E}">
        <p14:creationId xmlns:p14="http://schemas.microsoft.com/office/powerpoint/2010/main" val="79321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97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10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CAF6C-080F-8DB2-26EE-E557BC4DC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26A0EEB-4133-AE80-83C6-FF76A1A04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7A9A84C-0C90-5879-84A8-4ABC898AF1A6}"/>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5" name="Footer Placeholder 4">
            <a:extLst>
              <a:ext uri="{FF2B5EF4-FFF2-40B4-BE49-F238E27FC236}">
                <a16:creationId xmlns:a16="http://schemas.microsoft.com/office/drawing/2014/main" xmlns="" id="{F6B0F2A7-99F9-B207-DF68-0A11CBF18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13EAD4-335C-09F6-8252-764230F6F0D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60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EF7C7-6DA6-7757-EC25-B6931542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49B7D1-1B38-11F0-7D86-2C034B912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21CCA2-0E1F-05F0-5C05-A5D09AE265C5}"/>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5" name="Footer Placeholder 4">
            <a:extLst>
              <a:ext uri="{FF2B5EF4-FFF2-40B4-BE49-F238E27FC236}">
                <a16:creationId xmlns:a16="http://schemas.microsoft.com/office/drawing/2014/main" xmlns="" id="{017D0205-FD3E-B9C5-EF1B-BD99DD18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9BF3CF-9A37-1D58-B70F-3735BD2D07C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11550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F19B33E-F3BC-2E66-879F-472B93A5E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30344A-E0C1-BD06-7F3A-C09B96BDA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EBE760-5334-92DE-D9D2-236BCD249F36}"/>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5" name="Footer Placeholder 4">
            <a:extLst>
              <a:ext uri="{FF2B5EF4-FFF2-40B4-BE49-F238E27FC236}">
                <a16:creationId xmlns:a16="http://schemas.microsoft.com/office/drawing/2014/main" xmlns="" id="{FDF25C71-816D-AA7A-B18A-4C2C4CE2B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22B484-5D9E-F198-A635-762E003753B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9857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spTree>
    <p:extLst>
      <p:ext uri="{BB962C8B-B14F-4D97-AF65-F5344CB8AC3E}">
        <p14:creationId xmlns:p14="http://schemas.microsoft.com/office/powerpoint/2010/main" val="39358489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1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6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24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98D78-1DF0-2B48-701E-9588B0083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4AC682-B561-BF5D-0558-AAA50C09EA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0C9C1F-B949-E496-B346-27CA120F7BDB}"/>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5" name="Footer Placeholder 4">
            <a:extLst>
              <a:ext uri="{FF2B5EF4-FFF2-40B4-BE49-F238E27FC236}">
                <a16:creationId xmlns:a16="http://schemas.microsoft.com/office/drawing/2014/main" xmlns="" id="{F859C9A3-6E25-0E5E-35FB-FDC157342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33284F-3F2E-CD52-C20F-470D2FCA588D}"/>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42903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BE0A1-1075-9F7D-6007-D184B011D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085BEB8-271A-AA36-075F-1200EFBF2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9BCE03F-A6EB-FBE2-6675-A13B7AA2DE54}"/>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5" name="Footer Placeholder 4">
            <a:extLst>
              <a:ext uri="{FF2B5EF4-FFF2-40B4-BE49-F238E27FC236}">
                <a16:creationId xmlns:a16="http://schemas.microsoft.com/office/drawing/2014/main" xmlns="" id="{1A0BE148-8C82-7E4A-7A14-8011E07A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AF5FE9-BDF1-E892-8631-F59B9F7645AE}"/>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9875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37133-7DF7-1E55-B889-03B165D1B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753C59-40B1-46F1-0C76-2CDE32814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A0278C-5C06-AEE2-D97F-4B8C03D38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D3952A8-C9FF-4A79-6D07-EFFBB230CD1D}"/>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6" name="Footer Placeholder 5">
            <a:extLst>
              <a:ext uri="{FF2B5EF4-FFF2-40B4-BE49-F238E27FC236}">
                <a16:creationId xmlns:a16="http://schemas.microsoft.com/office/drawing/2014/main" xmlns="" id="{EC3A1D16-BA1A-E599-9DF8-E795D9393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9F88D7-86E6-52D5-1C0D-5437BCF64DE2}"/>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36865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AB85F-1804-1856-7583-B5DA7437EB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DCB62E2-AE8B-FB7F-CE59-8225B21B2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49D88A4-400A-28DD-722F-34DA3758B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C6C861A-54AA-BC9A-9F89-419DC9788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3413CF2-2DBB-7BBB-3F26-4DED23576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FEDBE7B-1AF1-7957-C5AF-6156AD05CE0B}"/>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8" name="Footer Placeholder 7">
            <a:extLst>
              <a:ext uri="{FF2B5EF4-FFF2-40B4-BE49-F238E27FC236}">
                <a16:creationId xmlns:a16="http://schemas.microsoft.com/office/drawing/2014/main" xmlns="" id="{8555170A-D874-BE08-F1BC-5CBB3CF37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76D9C2C-EC39-8091-1846-65E709359707}"/>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7413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2F24B-0F21-6091-9C2C-95207C965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57B97E6-DECA-C179-AE0B-938E83A398FE}"/>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4" name="Footer Placeholder 3">
            <a:extLst>
              <a:ext uri="{FF2B5EF4-FFF2-40B4-BE49-F238E27FC236}">
                <a16:creationId xmlns:a16="http://schemas.microsoft.com/office/drawing/2014/main" xmlns="" id="{A37B516E-7EB1-695D-8DE5-A7FA15AFD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59CA835-C048-287C-144E-ADA617112F8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82752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8BE802-CE36-4522-FDDB-8B626DC1AC66}"/>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3" name="Footer Placeholder 2">
            <a:extLst>
              <a:ext uri="{FF2B5EF4-FFF2-40B4-BE49-F238E27FC236}">
                <a16:creationId xmlns:a16="http://schemas.microsoft.com/office/drawing/2014/main" xmlns="" id="{9CCAD3E9-4F87-C592-653E-82F00D4533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0C80E10-6E51-BD5B-9F73-7F533BE2345F}"/>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5646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8C268-700C-5B79-A67E-8494D3715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2A6746-EE99-8A4F-43C9-7F22D6DE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91702E-8142-F99A-49EF-E3024D01B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2E2D73-C66C-3055-B51A-33206B6D936C}"/>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6" name="Footer Placeholder 5">
            <a:extLst>
              <a:ext uri="{FF2B5EF4-FFF2-40B4-BE49-F238E27FC236}">
                <a16:creationId xmlns:a16="http://schemas.microsoft.com/office/drawing/2014/main" xmlns="" id="{A65C3ECC-1F5C-F27A-8B09-C8D29E0D4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137126-7450-74BC-6B1B-000D21150D51}"/>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246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29DD7-C0B2-07F7-8E83-8CE35CF2B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619BB79-F02A-41E3-DD96-6E12C10AD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B0DDEB1-3A2F-816C-9326-76EEA10E8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E9F821-A516-3279-4022-2C3342207712}"/>
              </a:ext>
            </a:extLst>
          </p:cNvPr>
          <p:cNvSpPr>
            <a:spLocks noGrp="1"/>
          </p:cNvSpPr>
          <p:nvPr>
            <p:ph type="dt" sz="half" idx="10"/>
          </p:nvPr>
        </p:nvSpPr>
        <p:spPr/>
        <p:txBody>
          <a:bodyPr/>
          <a:lstStyle/>
          <a:p>
            <a:fld id="{C77D3778-D906-4679-85BE-B5B997E8C6A6}" type="datetimeFigureOut">
              <a:rPr lang="en-US" smtClean="0"/>
              <a:t>4/4/2025</a:t>
            </a:fld>
            <a:endParaRPr lang="en-US"/>
          </a:p>
        </p:txBody>
      </p:sp>
      <p:sp>
        <p:nvSpPr>
          <p:cNvPr id="6" name="Footer Placeholder 5">
            <a:extLst>
              <a:ext uri="{FF2B5EF4-FFF2-40B4-BE49-F238E27FC236}">
                <a16:creationId xmlns:a16="http://schemas.microsoft.com/office/drawing/2014/main" xmlns="" id="{E67A7CF2-AC89-14BE-E55F-1933B07FA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077A71-BFC5-9804-4373-6633028032D8}"/>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2795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76A168FC-F66F-925A-960E-E1F0F72699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68CEBDD9-CAAC-8CBC-7C13-67D3B3332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D61473-F06A-63E9-4491-A80C86DBC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45C1DD-A277-415D-464F-699C50707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D3778-D906-4679-85BE-B5B997E8C6A6}" type="datetimeFigureOut">
              <a:rPr lang="en-US" smtClean="0"/>
              <a:t>4/4/2025</a:t>
            </a:fld>
            <a:endParaRPr lang="en-US"/>
          </a:p>
        </p:txBody>
      </p:sp>
      <p:sp>
        <p:nvSpPr>
          <p:cNvPr id="5" name="Footer Placeholder 4">
            <a:extLst>
              <a:ext uri="{FF2B5EF4-FFF2-40B4-BE49-F238E27FC236}">
                <a16:creationId xmlns:a16="http://schemas.microsoft.com/office/drawing/2014/main" xmlns="" id="{713B233E-817A-A53B-37D4-0F54D0C16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952306-92E2-C251-0931-D26B8D188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4B16D-2E18-412E-8EE8-C01CE069D1D1}" type="slidenum">
              <a:rPr lang="en-US" smtClean="0"/>
              <a:t>‹#›</a:t>
            </a:fld>
            <a:endParaRPr lang="en-US"/>
          </a:p>
        </p:txBody>
      </p:sp>
    </p:spTree>
    <p:extLst>
      <p:ext uri="{BB962C8B-B14F-4D97-AF65-F5344CB8AC3E}">
        <p14:creationId xmlns:p14="http://schemas.microsoft.com/office/powerpoint/2010/main" val="25658343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xmlns=""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Times New Roman" panose="02020603050405020304" pitchFamily="18" charset="0"/>
              <a:cs typeface="Times New Roman" panose="02020603050405020304" pitchFamily="18" charset="0"/>
              <a:sym typeface="Arial" panose="020B0604020202020204"/>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xmlns="" id="{29147B6E-77D0-F446-2CC0-9AAB57866806}"/>
              </a:ext>
            </a:extLst>
          </p:cNvPr>
          <p:cNvPicPr>
            <a:picLocks noChangeAspect="1"/>
          </p:cNvPicPr>
          <p:nvPr/>
        </p:nvPicPr>
        <p:blipFill>
          <a:blip r:embed="rId6"/>
          <a:stretch>
            <a:fillRect/>
          </a:stretch>
        </p:blipFill>
        <p:spPr>
          <a:xfrm>
            <a:off x="4975737" y="1288049"/>
            <a:ext cx="4909943" cy="1286367"/>
          </a:xfrm>
          <a:prstGeom prst="rect">
            <a:avLst/>
          </a:prstGeom>
        </p:spPr>
      </p:pic>
      <p:pic>
        <p:nvPicPr>
          <p:cNvPr id="9" name="Picture 8">
            <a:extLst>
              <a:ext uri="{FF2B5EF4-FFF2-40B4-BE49-F238E27FC236}">
                <a16:creationId xmlns:a16="http://schemas.microsoft.com/office/drawing/2014/main" xmlns="" id="{8E3EF695-369D-7EB9-72E4-B4FA836C7FFF}"/>
              </a:ext>
            </a:extLst>
          </p:cNvPr>
          <p:cNvPicPr>
            <a:picLocks noChangeAspect="1"/>
          </p:cNvPicPr>
          <p:nvPr/>
        </p:nvPicPr>
        <p:blipFill>
          <a:blip r:embed="rId7"/>
          <a:stretch>
            <a:fillRect/>
          </a:stretch>
        </p:blipFill>
        <p:spPr>
          <a:xfrm>
            <a:off x="2287693" y="2306995"/>
            <a:ext cx="8029128" cy="2017951"/>
          </a:xfrm>
          <a:prstGeom prst="rect">
            <a:avLst/>
          </a:prstGeom>
        </p:spPr>
      </p:pic>
      <p:sp>
        <p:nvSpPr>
          <p:cNvPr id="10" name="Rectangle 2"/>
          <p:cNvSpPr>
            <a:spLocks noChangeArrowheads="1"/>
          </p:cNvSpPr>
          <p:nvPr/>
        </p:nvSpPr>
        <p:spPr bwMode="auto">
          <a:xfrm>
            <a:off x="2867314" y="664795"/>
            <a:ext cx="63895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ts val="600"/>
              </a:spcBef>
              <a:spcAft>
                <a:spcPts val="600"/>
              </a:spcAft>
            </a:pPr>
            <a:r>
              <a:rPr lang="en-US" altLang="en-US" b="1" cap="all" dirty="0" err="1">
                <a:solidFill>
                  <a:srgbClr val="002060"/>
                </a:solidFill>
                <a:latin typeface="Times New Roman" pitchFamily="18" charset="0"/>
                <a:cs typeface="Times New Roman" pitchFamily="18" charset="0"/>
              </a:rPr>
              <a:t>Phòng</a:t>
            </a:r>
            <a:r>
              <a:rPr lang="en-US" altLang="en-US" b="1" cap="all" dirty="0">
                <a:solidFill>
                  <a:srgbClr val="002060"/>
                </a:solidFill>
                <a:latin typeface="Times New Roman" pitchFamily="18" charset="0"/>
                <a:cs typeface="Times New Roman" pitchFamily="18" charset="0"/>
              </a:rPr>
              <a:t> GIÁO DỤC &amp; </a:t>
            </a:r>
            <a:r>
              <a:rPr lang="en-US" altLang="en-US" b="1" cap="all" dirty="0" err="1">
                <a:solidFill>
                  <a:srgbClr val="002060"/>
                </a:solidFill>
                <a:latin typeface="Times New Roman" pitchFamily="18" charset="0"/>
                <a:cs typeface="Times New Roman" pitchFamily="18" charset="0"/>
              </a:rPr>
              <a:t>Đào</a:t>
            </a:r>
            <a:r>
              <a:rPr lang="en-US" altLang="en-US" b="1" cap="all" dirty="0">
                <a:solidFill>
                  <a:srgbClr val="002060"/>
                </a:solidFill>
                <a:latin typeface="Times New Roman" pitchFamily="18" charset="0"/>
                <a:cs typeface="Times New Roman" pitchFamily="18" charset="0"/>
              </a:rPr>
              <a:t> </a:t>
            </a:r>
            <a:r>
              <a:rPr lang="en-US" altLang="en-US" b="1" cap="all" dirty="0" err="1">
                <a:solidFill>
                  <a:srgbClr val="002060"/>
                </a:solidFill>
                <a:latin typeface="Times New Roman" pitchFamily="18" charset="0"/>
                <a:cs typeface="Times New Roman" pitchFamily="18" charset="0"/>
              </a:rPr>
              <a:t>Tạo</a:t>
            </a:r>
            <a:r>
              <a:rPr lang="en-US" altLang="en-US" b="1" cap="all" dirty="0">
                <a:solidFill>
                  <a:srgbClr val="002060"/>
                </a:solidFill>
                <a:latin typeface="Times New Roman" pitchFamily="18" charset="0"/>
                <a:cs typeface="Times New Roman" pitchFamily="18" charset="0"/>
              </a:rPr>
              <a:t>  QUẬN HỒNG BÀNG</a:t>
            </a:r>
          </a:p>
          <a:p>
            <a:pPr algn="ctr" eaLnBrk="0" fontAlgn="base" hangingPunct="0">
              <a:spcBef>
                <a:spcPts val="600"/>
              </a:spcBef>
              <a:spcAft>
                <a:spcPts val="600"/>
              </a:spcAft>
            </a:pPr>
            <a:r>
              <a:rPr lang="en-US" altLang="en-US" sz="1600" b="1" cap="all" dirty="0">
                <a:solidFill>
                  <a:srgbClr val="002060"/>
                </a:solidFill>
                <a:latin typeface="Times New Roman" pitchFamily="18" charset="0"/>
                <a:cs typeface="Times New Roman" pitchFamily="18" charset="0"/>
              </a:rPr>
              <a:t>TR</a:t>
            </a:r>
            <a:r>
              <a:rPr lang="vi-VN" altLang="en-US" sz="1600" b="1" cap="all" dirty="0">
                <a:solidFill>
                  <a:srgbClr val="002060"/>
                </a:solidFill>
                <a:latin typeface="Times New Roman" pitchFamily="18" charset="0"/>
                <a:cs typeface="Times New Roman" pitchFamily="18" charset="0"/>
              </a:rPr>
              <a:t>ƯỜ</a:t>
            </a:r>
            <a:r>
              <a:rPr lang="en-US" altLang="en-US" sz="1600" b="1" cap="all" dirty="0">
                <a:solidFill>
                  <a:srgbClr val="002060"/>
                </a:solidFill>
                <a:latin typeface="Times New Roman" pitchFamily="18" charset="0"/>
                <a:cs typeface="Times New Roman" pitchFamily="18" charset="0"/>
              </a:rPr>
              <a:t>NG TIỂU HỌC AN HỒNG</a:t>
            </a:r>
            <a:endParaRPr lang="en-US" altLang="en-US" sz="1600" cap="all" dirty="0">
              <a:solidFill>
                <a:srgbClr val="002060"/>
              </a:solidFill>
              <a:latin typeface="Times New Roman" pitchFamily="18" charset="0"/>
              <a:cs typeface="Times New Roman" pitchFamily="18" charset="0"/>
            </a:endParaRPr>
          </a:p>
        </p:txBody>
      </p:sp>
      <p:sp>
        <p:nvSpPr>
          <p:cNvPr id="11" name="TextBox 10"/>
          <p:cNvSpPr txBox="1"/>
          <p:nvPr/>
        </p:nvSpPr>
        <p:spPr>
          <a:xfrm>
            <a:off x="4563500" y="4583986"/>
            <a:ext cx="6180523"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Nguyễn </a:t>
            </a:r>
            <a:r>
              <a:rPr lang="en-US" sz="2800" b="1" dirty="0">
                <a:latin typeface="Times New Roman" panose="02020603050405020304" pitchFamily="18" charset="0"/>
                <a:cs typeface="Times New Roman" panose="02020603050405020304" pitchFamily="18" charset="0"/>
              </a:rPr>
              <a:t>Thu </a:t>
            </a:r>
            <a:r>
              <a:rPr lang="en-US" sz="2800" b="1" dirty="0" smtClean="0">
                <a:latin typeface="Times New Roman" panose="02020603050405020304" pitchFamily="18" charset="0"/>
                <a:cs typeface="Times New Roman" panose="02020603050405020304" pitchFamily="18" charset="0"/>
              </a:rPr>
              <a:t>Hiền</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12" name="TextBox 11">
            <a:extLst>
              <a:ext uri="{FF2B5EF4-FFF2-40B4-BE49-F238E27FC236}">
                <a16:creationId xmlns:a16="http://schemas.microsoft.com/office/drawing/2014/main" xmlns="" id="{38479E04-32E1-0050-C373-01BF7B24E25A}"/>
              </a:ext>
            </a:extLst>
          </p:cNvPr>
          <p:cNvSpPr txBox="1"/>
          <p:nvPr/>
        </p:nvSpPr>
        <p:spPr>
          <a:xfrm>
            <a:off x="829339" y="1231524"/>
            <a:ext cx="10547498" cy="4524315"/>
          </a:xfrm>
          <a:prstGeom prst="rect">
            <a:avLst/>
          </a:prstGeom>
          <a:noFill/>
        </p:spPr>
        <p:txBody>
          <a:bodyPr wrap="square" rtlCol="0">
            <a:spAutoFit/>
          </a:bodyPr>
          <a:lstStyle/>
          <a:p>
            <a:pPr algn="just"/>
            <a:r>
              <a:rPr lang="en-US" sz="2400" b="0" i="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vui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ạ,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xắn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Tớ</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dẫn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nhé</a:t>
            </a:r>
            <a:r>
              <a:rPr lang="en-US" sz="2400" dirty="0" smtClean="0">
                <a:solidFill>
                  <a:srgbClr val="FF0000"/>
                </a:solidFill>
                <a:latin typeface="Times New Roman" panose="02020603050405020304" pitchFamily="18" charset="0"/>
                <a:cs typeface="Times New Roman" panose="02020603050405020304" pitchFamily="18" charset="0"/>
              </a:rPr>
              <a:t>:</a:t>
            </a:r>
            <a:endParaRPr lang="vi-VN" sz="24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1"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Chuẩn bị:</a:t>
            </a:r>
          </a:p>
          <a:p>
            <a:pPr algn="just"/>
            <a:r>
              <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cụ</a:t>
            </a: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liệu</a:t>
            </a: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1"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Các bước thực hiện:</a:t>
            </a:r>
          </a:p>
          <a:p>
            <a:pPr algn="just"/>
            <a:r>
              <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Bước 1: </a:t>
            </a:r>
            <a:r>
              <a:rPr lang="en-US" sz="2400" b="0" i="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Bước 2: </a:t>
            </a:r>
            <a:r>
              <a:rPr lang="en-US" sz="2400" b="0" i="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Bước 3: </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vi-VN"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400" b="0" i="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0" i="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0" i="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Vậy </a:t>
            </a:r>
            <a:r>
              <a:rPr lang="vi-VN" sz="24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 chúng ta đã có một </a:t>
            </a:r>
            <a:r>
              <a:rPr lang="vi-VN"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đồ</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a:t>
            </a:r>
            <a:r>
              <a:rPr lang="vi-VN"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ơ</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i</a:t>
            </a:r>
            <a:r>
              <a:rPr lang="vi-VN"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0" i="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hết </a:t>
            </a:r>
            <a:r>
              <a:rPr lang="vi-VN" sz="24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sức đáng yêu đúng không nào. Chúc các bạn thành công.</a:t>
            </a:r>
          </a:p>
        </p:txBody>
      </p:sp>
      <p:sp>
        <p:nvSpPr>
          <p:cNvPr id="6" name="Text Box 9"/>
          <p:cNvSpPr txBox="1"/>
          <p:nvPr/>
        </p:nvSpPr>
        <p:spPr>
          <a:xfrm>
            <a:off x="4152549" y="20025"/>
            <a:ext cx="4018327" cy="923330"/>
          </a:xfrm>
          <a:prstGeom prst="rect">
            <a:avLst/>
          </a:prstGeom>
          <a:noFill/>
        </p:spPr>
        <p:txBody>
          <a:bodyPr wrap="square" rtlCol="0">
            <a:spAutoFit/>
          </a:bodyPr>
          <a:lstStyle/>
          <a:p>
            <a:pPr algn="ctr" defTabSz="1219170">
              <a:buClr>
                <a:srgbClr val="000000"/>
              </a:buClr>
            </a:pPr>
            <a:r>
              <a:rPr lang="en-US" sz="5400" b="1" kern="0" dirty="0" smtClean="0">
                <a:solidFill>
                  <a:srgbClr val="FFFF00"/>
                </a:solidFill>
                <a:latin typeface="Times New Roman" panose="02020603050405020304" pitchFamily="18" charset="0"/>
                <a:cs typeface="Times New Roman" panose="02020603050405020304" pitchFamily="18" charset="0"/>
                <a:sym typeface="Arial" panose="020B0604020202020204"/>
              </a:rPr>
              <a:t>H</a:t>
            </a:r>
            <a:r>
              <a:rPr lang="vi-VN" sz="5400" b="1" kern="0" dirty="0" smtClean="0">
                <a:solidFill>
                  <a:srgbClr val="FFFF00"/>
                </a:solidFill>
                <a:latin typeface="Times New Roman" panose="02020603050405020304" pitchFamily="18" charset="0"/>
                <a:cs typeface="Times New Roman" panose="02020603050405020304" pitchFamily="18" charset="0"/>
                <a:sym typeface="Arial" panose="020B0604020202020204"/>
              </a:rPr>
              <a:t>ướn</a:t>
            </a:r>
            <a:r>
              <a:rPr lang="en-US" sz="5400" b="1" kern="0" dirty="0">
                <a:solidFill>
                  <a:srgbClr val="FFFF00"/>
                </a:solidFill>
                <a:latin typeface="Times New Roman" panose="02020603050405020304" pitchFamily="18" charset="0"/>
                <a:cs typeface="Times New Roman" panose="02020603050405020304" pitchFamily="18" charset="0"/>
                <a:sym typeface="Arial" panose="020B0604020202020204"/>
              </a:rPr>
              <a:t>g </a:t>
            </a:r>
            <a:r>
              <a:rPr lang="en-US" sz="5400" b="1" kern="0" dirty="0" err="1" smtClean="0">
                <a:solidFill>
                  <a:srgbClr val="FFFF00"/>
                </a:solidFill>
                <a:latin typeface="Times New Roman" panose="02020603050405020304" pitchFamily="18" charset="0"/>
                <a:cs typeface="Times New Roman" panose="02020603050405020304" pitchFamily="18" charset="0"/>
                <a:sym typeface="Arial" panose="020B0604020202020204"/>
              </a:rPr>
              <a:t>dẫn</a:t>
            </a:r>
            <a:endParaRPr lang="en-US" sz="5400" b="1" kern="0" dirty="0">
              <a:solidFill>
                <a:srgbClr val="FFFF00"/>
              </a:solidFill>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713064" y="1291167"/>
            <a:ext cx="772626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4.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Đọc</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soát</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lại</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và</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chỉnh</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sửa</a:t>
            </a:r>
            <a:endPar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2" name="TextBox 1">
            <a:extLst>
              <a:ext uri="{FF2B5EF4-FFF2-40B4-BE49-F238E27FC236}">
                <a16:creationId xmlns:a16="http://schemas.microsoft.com/office/drawing/2014/main" xmlns="" id="{70BA3FEE-1F85-601E-075D-9D05BEB3DC83}"/>
              </a:ext>
            </a:extLst>
          </p:cNvPr>
          <p:cNvSpPr txBox="1"/>
          <p:nvPr/>
        </p:nvSpPr>
        <p:spPr>
          <a:xfrm>
            <a:off x="423644" y="2255630"/>
            <a:ext cx="53102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bày</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bước</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9" name="Picture 8" descr="—Pngtree—road photo frame cartoon illustration_4713424">
            <a:extLst>
              <a:ext uri="{FF2B5EF4-FFF2-40B4-BE49-F238E27FC236}">
                <a16:creationId xmlns:a16="http://schemas.microsoft.com/office/drawing/2014/main" xmlns="" id="{4A6FD147-2E2F-425C-82DD-636F2306A131}"/>
              </a:ext>
            </a:extLst>
          </p:cNvPr>
          <p:cNvPicPr>
            <a:picLocks noChangeAspect="1"/>
          </p:cNvPicPr>
          <p:nvPr/>
        </p:nvPicPr>
        <p:blipFill>
          <a:blip r:embed="rId2"/>
          <a:srcRect l="63412" t="18499" r="7448" b="11513"/>
          <a:stretch>
            <a:fillRect/>
          </a:stretch>
        </p:blipFill>
        <p:spPr>
          <a:xfrm>
            <a:off x="5585669" y="1472125"/>
            <a:ext cx="7382311" cy="5635255"/>
          </a:xfrm>
          <a:prstGeom prst="rect">
            <a:avLst/>
          </a:prstGeom>
        </p:spPr>
      </p:pic>
      <p:sp>
        <p:nvSpPr>
          <p:cNvPr id="12" name="TextBox 11">
            <a:extLst>
              <a:ext uri="{FF2B5EF4-FFF2-40B4-BE49-F238E27FC236}">
                <a16:creationId xmlns:a16="http://schemas.microsoft.com/office/drawing/2014/main" xmlns="" id="{BCC0A164-6DE9-8BD0-8DE8-6E282F1677BA}"/>
              </a:ext>
            </a:extLst>
          </p:cNvPr>
          <p:cNvSpPr txBox="1"/>
          <p:nvPr/>
        </p:nvSpPr>
        <p:spPr>
          <a:xfrm>
            <a:off x="6056851" y="2329850"/>
            <a:ext cx="61351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Cách</a:t>
            </a:r>
            <a:r>
              <a:rPr kumimoji="0" lang="en-US" sz="3600" b="1" i="0" u="none"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FF00"/>
                </a:solidFill>
                <a:effectLst/>
                <a:uLnTx/>
                <a:uFillTx/>
                <a:latin typeface="Times New Roman" panose="02020603050405020304" pitchFamily="18" charset="0"/>
                <a:cs typeface="Times New Roman" panose="02020603050405020304" pitchFamily="18" charset="0"/>
              </a:rPr>
              <a:t>dùng</a:t>
            </a:r>
            <a:r>
              <a:rPr kumimoji="0" lang="en-US" sz="3600" b="1" i="0" u="none"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từ</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khi</a:t>
            </a:r>
            <a:r>
              <a:rPr kumimoji="0" lang="en-US" sz="3600" b="1" i="0" u="none" strike="noStrike" kern="1200" cap="none" spc="0" normalizeH="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FF00"/>
                </a:solidFill>
                <a:effectLst/>
                <a:uLnTx/>
                <a:uFillTx/>
                <a:latin typeface="Times New Roman" panose="02020603050405020304" pitchFamily="18" charset="0"/>
                <a:cs typeface="Times New Roman" panose="02020603050405020304" pitchFamily="18" charset="0"/>
              </a:rPr>
              <a:t>đặt</a:t>
            </a:r>
            <a:r>
              <a:rPr kumimoji="0" lang="en-US" sz="3600" b="1" i="0" u="none"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FF00"/>
                </a:solidFill>
                <a:effectLst/>
                <a:uLnTx/>
                <a:uFillTx/>
                <a:latin typeface="Times New Roman" panose="02020603050405020304" pitchFamily="18" charset="0"/>
                <a:cs typeface="Times New Roman" panose="02020603050405020304" pitchFamily="18" charset="0"/>
              </a:rPr>
              <a:t>câu</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0BA3FEE-1F85-601E-075D-9D05BEB3DC83}"/>
              </a:ext>
            </a:extLst>
          </p:cNvPr>
          <p:cNvSpPr txBox="1"/>
          <p:nvPr/>
        </p:nvSpPr>
        <p:spPr>
          <a:xfrm>
            <a:off x="968930" y="3299793"/>
            <a:ext cx="4443370" cy="2308324"/>
          </a:xfrm>
          <a:prstGeom prst="rect">
            <a:avLst/>
          </a:prstGeom>
          <a:noFill/>
        </p:spPr>
        <p:txBody>
          <a:bodyPr wrap="square" rtlCol="0">
            <a:spAutoFit/>
          </a:bodyPr>
          <a:lstStyle/>
          <a:p>
            <a:pPr lvl="0">
              <a:defRPr/>
            </a:pP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Sắp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xếp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ý </a:t>
            </a:r>
            <a:r>
              <a:rPr lang="en-US" sz="4800" b="1" dirty="0" err="1" smtClean="0">
                <a:solidFill>
                  <a:srgbClr val="FF0000"/>
                </a:solidFill>
                <a:latin typeface="Times New Roman" panose="02020603050405020304" pitchFamily="18" charset="0"/>
                <a:cs typeface="Times New Roman" panose="02020603050405020304" pitchFamily="18" charset="0"/>
              </a:rPr>
              <a:t>phải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phù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hợp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trình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tự</a:t>
            </a:r>
            <a:r>
              <a:rPr lang="en-US" sz="4800" b="1" dirty="0" smtClean="0">
                <a:solidFill>
                  <a:srgbClr val="FF0000"/>
                </a:solidFill>
                <a:latin typeface="Times New Roman" panose="02020603050405020304" pitchFamily="18" charset="0"/>
                <a:cs typeface="Times New Roman" panose="02020603050405020304" pitchFamily="18" charset="0"/>
              </a:rPr>
              <a: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CC0A164-6DE9-8BD0-8DE8-6E282F1677BA}"/>
              </a:ext>
            </a:extLst>
          </p:cNvPr>
          <p:cNvSpPr txBox="1"/>
          <p:nvPr/>
        </p:nvSpPr>
        <p:spPr>
          <a:xfrm>
            <a:off x="7013196" y="3285935"/>
            <a:ext cx="4379054" cy="2554545"/>
          </a:xfrm>
          <a:prstGeom prst="rect">
            <a:avLst/>
          </a:prstGeom>
          <a:noFill/>
        </p:spPr>
        <p:txBody>
          <a:bodyPr wrap="square" rtlCol="0">
            <a:spAutoFit/>
          </a:bodyPr>
          <a:lstStyle/>
          <a:p>
            <a:pPr lvl="0" algn="just">
              <a:defRPr/>
            </a:pP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Dùng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từ</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phù</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hợp</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để</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đặt</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Dùng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những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từ</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ngữ</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hình</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ảnh</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đẹp</a:t>
            </a:r>
            <a:r>
              <a:rPr lang="en-US" sz="4000" b="1" dirty="0" smtClean="0">
                <a:solidFill>
                  <a:srgbClr val="FFFF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2"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8F0BEB-2BEE-F31F-8FE2-F4870216E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xmlns=""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25CD2DE-A824-1855-DCC9-A0FBD14C6ADE}"/>
              </a:ext>
            </a:extLst>
          </p:cNvPr>
          <p:cNvSpPr txBox="1"/>
          <p:nvPr/>
        </p:nvSpPr>
        <p:spPr>
          <a:xfrm>
            <a:off x="4699591" y="1307271"/>
            <a:ext cx="382772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Times New Roman" panose="02020603050405020304" pitchFamily="18" charset="0"/>
                <a:cs typeface="Times New Roman" panose="02020603050405020304" pitchFamily="18" charset="0"/>
              </a:rPr>
              <a:t>Đổi</a:t>
            </a:r>
            <a:r>
              <a:rPr lang="en-US" sz="5400" b="1" dirty="0">
                <a:solidFill>
                  <a:srgbClr val="392A4E"/>
                </a:solidFill>
                <a:latin typeface="Times New Roman" panose="02020603050405020304" pitchFamily="18" charset="0"/>
                <a:cs typeface="Times New Roman" panose="02020603050405020304" pitchFamily="18" charset="0"/>
              </a:rPr>
              <a:t> </a:t>
            </a:r>
            <a:r>
              <a:rPr lang="en-US" sz="5400" b="1" dirty="0" err="1">
                <a:solidFill>
                  <a:srgbClr val="392A4E"/>
                </a:solidFill>
                <a:latin typeface="Times New Roman" panose="02020603050405020304" pitchFamily="18" charset="0"/>
                <a:cs typeface="Times New Roman" panose="02020603050405020304" pitchFamily="18" charset="0"/>
              </a:rPr>
              <a:t>vở</a:t>
            </a:r>
            <a:r>
              <a:rPr lang="en-US" sz="5400" b="1" dirty="0">
                <a:solidFill>
                  <a:srgbClr val="392A4E"/>
                </a:solidFill>
                <a:latin typeface="Times New Roman" panose="02020603050405020304" pitchFamily="18" charset="0"/>
                <a:cs typeface="Times New Roman" panose="02020603050405020304" pitchFamily="18" charset="0"/>
              </a:rPr>
              <a:t> </a:t>
            </a:r>
            <a:r>
              <a:rPr lang="en-US" sz="5400" b="1" dirty="0" err="1">
                <a:solidFill>
                  <a:srgbClr val="392A4E"/>
                </a:solidFill>
                <a:latin typeface="Times New Roman" panose="02020603050405020304" pitchFamily="18" charset="0"/>
                <a:cs typeface="Times New Roman" panose="02020603050405020304" pitchFamily="18" charset="0"/>
              </a:rPr>
              <a:t>soát</a:t>
            </a:r>
            <a:r>
              <a:rPr lang="en-US" sz="5400" b="1" dirty="0">
                <a:solidFill>
                  <a:srgbClr val="392A4E"/>
                </a:solidFill>
                <a:latin typeface="Times New Roman" panose="02020603050405020304" pitchFamily="18" charset="0"/>
                <a:cs typeface="Times New Roman" panose="02020603050405020304" pitchFamily="18" charset="0"/>
              </a:rPr>
              <a:t> </a:t>
            </a:r>
            <a:r>
              <a:rPr lang="en-US" sz="5400" b="1" dirty="0" err="1">
                <a:solidFill>
                  <a:srgbClr val="392A4E"/>
                </a:solidFill>
                <a:latin typeface="Times New Roman" panose="02020603050405020304" pitchFamily="18" charset="0"/>
                <a:cs typeface="Times New Roman" panose="02020603050405020304" pitchFamily="18" charset="0"/>
              </a:rPr>
              <a:t>cho</a:t>
            </a:r>
            <a:r>
              <a:rPr lang="en-US" sz="5400" b="1" dirty="0">
                <a:solidFill>
                  <a:srgbClr val="392A4E"/>
                </a:solidFill>
                <a:latin typeface="Times New Roman" panose="02020603050405020304" pitchFamily="18" charset="0"/>
                <a:cs typeface="Times New Roman" panose="02020603050405020304" pitchFamily="18" charset="0"/>
              </a:rPr>
              <a:t> </a:t>
            </a:r>
            <a:r>
              <a:rPr lang="en-US" sz="5400" b="1" dirty="0" err="1">
                <a:solidFill>
                  <a:srgbClr val="392A4E"/>
                </a:solidFill>
                <a:latin typeface="Times New Roman" panose="02020603050405020304" pitchFamily="18" charset="0"/>
                <a:cs typeface="Times New Roman" panose="02020603050405020304" pitchFamily="18" charset="0"/>
              </a:rPr>
              <a:t>nhau</a:t>
            </a:r>
            <a:endParaRPr kumimoji="0" lang="en-US" sz="5400" b="1" i="0" u="none" strike="noStrike" kern="1200" cap="none" spc="0" normalizeH="0" baseline="0" noProof="0" dirty="0">
              <a:ln>
                <a:noFill/>
              </a:ln>
              <a:solidFill>
                <a:srgbClr val="392A4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Times New Roman" panose="02020603050405020304" pitchFamily="18" charset="0"/>
              <a:cs typeface="Times New Roman" panose="02020603050405020304" pitchFamily="18" charset="0"/>
              <a:sym typeface="Arial" panose="020B0604020202020204"/>
            </a:endParaRPr>
          </a:p>
        </p:txBody>
      </p:sp>
      <p:sp>
        <p:nvSpPr>
          <p:cNvPr id="6" name="Text Box 5"/>
          <p:cNvSpPr txBox="1"/>
          <p:nvPr/>
        </p:nvSpPr>
        <p:spPr>
          <a:xfrm>
            <a:off x="765387" y="2363894"/>
            <a:ext cx="11076940" cy="2862322"/>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6000" kern="0" dirty="0" err="1">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Về</a:t>
            </a:r>
            <a:r>
              <a:rPr lang="en-US"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6000" kern="0" dirty="0" err="1">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nhà</a:t>
            </a:r>
            <a:r>
              <a:rPr lang="en-US"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vi-VN"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hoàn thiện lại bài văn của mình </a:t>
            </a:r>
            <a:r>
              <a:rPr lang="vi-VN"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6000" kern="0" dirty="0" err="1"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đọc</a:t>
            </a:r>
            <a:r>
              <a:rPr lang="vi-VN"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vi-VN"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 cho người thân </a:t>
            </a:r>
            <a:r>
              <a:rPr lang="vi-VN"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7" name="Text Box 6"/>
          <p:cNvSpPr txBox="1"/>
          <p:nvPr/>
        </p:nvSpPr>
        <p:spPr>
          <a:xfrm>
            <a:off x="703607" y="5331218"/>
            <a:ext cx="11076940" cy="1015663"/>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6000" kern="0" dirty="0" err="1"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Chuẩn</a:t>
            </a:r>
            <a:r>
              <a:rPr lang="en-US"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6000" kern="0" dirty="0" err="1"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bị</a:t>
            </a:r>
            <a:r>
              <a:rPr lang="en-US"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6000" kern="0" dirty="0" err="1"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bài</a:t>
            </a:r>
            <a:r>
              <a:rPr lang="en-US"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6000" kern="0" dirty="0" err="1"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sau</a:t>
            </a:r>
            <a:r>
              <a:rPr lang="en-US" sz="6000" kern="0" dirty="0" smtClean="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6000" kern="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xmlns=""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5" name="Text Box 4"/>
          <p:cNvSpPr txBox="1"/>
          <p:nvPr/>
        </p:nvSpPr>
        <p:spPr>
          <a:xfrm>
            <a:off x="4178261" y="775941"/>
            <a:ext cx="4955106" cy="748988"/>
          </a:xfrm>
          <a:prstGeom prst="rect">
            <a:avLst/>
          </a:prstGeom>
          <a:noFill/>
        </p:spPr>
        <p:txBody>
          <a:bodyPr wrap="square" rtlCol="0">
            <a:spAutoFit/>
          </a:bodyPr>
          <a:lstStyle/>
          <a:p>
            <a:pPr defTabSz="1219170">
              <a:buClr>
                <a:srgbClr val="000000"/>
              </a:buClr>
            </a:pPr>
            <a:r>
              <a:rPr lang="en-US" sz="4267" kern="0" dirty="0" err="1">
                <a:solidFill>
                  <a:srgbClr val="392A4E">
                    <a:lumMod val="50000"/>
                  </a:srgbClr>
                </a:solidFill>
                <a:latin typeface="Cambria" panose="02040503050406030204" charset="0"/>
                <a:cs typeface="Cambria" panose="02040503050406030204" charset="0"/>
                <a:sym typeface="Arial" panose="020B0604020202020204"/>
              </a:rPr>
              <a:t>Yêu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cần</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đạt</a:t>
            </a:r>
            <a:endParaRPr lang="en-US" sz="4267" kern="0" dirty="0">
              <a:solidFill>
                <a:srgbClr val="392A4E">
                  <a:lumMod val="50000"/>
                </a:srgbClr>
              </a:solidFill>
              <a:latin typeface="Cambria" panose="02040503050406030204" charset="0"/>
              <a:cs typeface="Cambria" panose="02040503050406030204" charset="0"/>
              <a:sym typeface="Arial" panose="020B0604020202020204"/>
            </a:endParaRPr>
          </a:p>
        </p:txBody>
      </p:sp>
      <p:sp>
        <p:nvSpPr>
          <p:cNvPr id="4" name="Round Diagonal Corner Rectangle 3"/>
          <p:cNvSpPr/>
          <p:nvPr/>
        </p:nvSpPr>
        <p:spPr>
          <a:xfrm>
            <a:off x="2997200" y="1925320"/>
            <a:ext cx="6693747" cy="3317240"/>
          </a:xfrm>
          <a:prstGeom prst="round2DiagRect">
            <a:avLst>
              <a:gd name="adj1" fmla="val 50000"/>
              <a:gd name="adj2" fmla="val 0"/>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3600617" y="2300319"/>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cách viết bài văn hướng dẫn thực hiện một công việc.</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784" y="4624617"/>
            <a:ext cx="3113139" cy="2213787"/>
          </a:xfrm>
          <a:prstGeom prst="rect">
            <a:avLst/>
          </a:prstGeom>
        </p:spPr>
      </p:pic>
      <p:sp>
        <p:nvSpPr>
          <p:cNvPr id="2" name="Text Box 5">
            <a:extLst>
              <a:ext uri="{FF2B5EF4-FFF2-40B4-BE49-F238E27FC236}">
                <a16:creationId xmlns:a16="http://schemas.microsoft.com/office/drawing/2014/main" xmlns="" id="{899E1973-2C16-9A8B-5397-E686315C8F58}"/>
              </a:ext>
            </a:extLst>
          </p:cNvPr>
          <p:cNvSpPr txBox="1"/>
          <p:nvPr/>
        </p:nvSpPr>
        <p:spPr>
          <a:xfrm>
            <a:off x="3508036" y="3676029"/>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sử dụng câu văn đúng, hay và phù hợp với bài viết.</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xmlns="" id="{5EAC2353-2CE1-1F63-CDA0-9E2BFF0D2179}"/>
              </a:ext>
            </a:extLst>
          </p:cNvPr>
          <p:cNvPicPr>
            <a:picLocks noChangeAspect="1"/>
          </p:cNvPicPr>
          <p:nvPr/>
        </p:nvPicPr>
        <p:blipFill>
          <a:blip r:embed="rId3"/>
          <a:stretch>
            <a:fillRect/>
          </a:stretch>
        </p:blipFill>
        <p:spPr>
          <a:xfrm>
            <a:off x="4332514" y="1173322"/>
            <a:ext cx="5725885" cy="401338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 name="Text Box 8"/>
          <p:cNvSpPr txBox="1"/>
          <p:nvPr/>
        </p:nvSpPr>
        <p:spPr>
          <a:xfrm>
            <a:off x="2004969" y="4060272"/>
            <a:ext cx="8330268" cy="1323439"/>
          </a:xfrm>
          <a:prstGeom prst="rect">
            <a:avLst/>
          </a:prstGeom>
          <a:noFill/>
        </p:spPr>
        <p:txBody>
          <a:bodyPr wrap="square" rtlCol="0" anchor="t">
            <a:spAutoFit/>
          </a:bodyPr>
          <a:lstStyle/>
          <a:p>
            <a:pPr algn="ctr" defTabSz="1219170">
              <a:buClr>
                <a:srgbClr val="000000"/>
              </a:buClr>
            </a:pPr>
            <a:r>
              <a:rPr lang="vi-VN" sz="4000" b="1" kern="0" dirty="0">
                <a:solidFill>
                  <a:srgbClr val="FF0000"/>
                </a:solidFill>
                <a:latin typeface="+mj-lt"/>
                <a:cs typeface="Cambria" panose="02040503050406030204" charset="0"/>
                <a:sym typeface="+mn-ea"/>
              </a:rPr>
              <a:t>Đề bài:</a:t>
            </a:r>
            <a:r>
              <a:rPr lang="vi-VN" sz="4000" b="1" kern="0" dirty="0">
                <a:solidFill>
                  <a:srgbClr val="000000"/>
                </a:solidFill>
                <a:latin typeface="+mj-lt"/>
                <a:cs typeface="Cambria" panose="02040503050406030204" charset="0"/>
                <a:sym typeface="+mn-ea"/>
              </a:rPr>
              <a:t> Viết hướng dẫn các bước làm một đồ chơi em yêu thích.</a:t>
            </a:r>
            <a:endParaRPr lang="en-US" sz="4000" b="1" kern="0" dirty="0">
              <a:solidFill>
                <a:srgbClr val="000000"/>
              </a:solidFill>
              <a:latin typeface="+mj-lt"/>
              <a:cs typeface="Cambria" panose="02040503050406030204" charset="0"/>
              <a:sym typeface="+mn-ea"/>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Times New Roman" panose="02020603050405020304" pitchFamily="18" charset="0"/>
              <a:cs typeface="Times New Roman" panose="02020603050405020304" pitchFamily="18" charset="0"/>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Times New Roman" panose="02020603050405020304" pitchFamily="18" charset="0"/>
                <a:cs typeface="Times New Roman" panose="02020603050405020304" pitchFamily="18" charset="0"/>
                <a:sym typeface="Arial" panose="020B0604020202020204"/>
              </a:rPr>
              <a:t>2. </a:t>
            </a:r>
            <a:r>
              <a:rPr lang="en-US" sz="5400" b="1" kern="0" dirty="0" err="1">
                <a:solidFill>
                  <a:srgbClr val="002060"/>
                </a:solidFill>
                <a:latin typeface="Times New Roman" panose="02020603050405020304" pitchFamily="18" charset="0"/>
                <a:cs typeface="Times New Roman" panose="02020603050405020304" pitchFamily="18" charset="0"/>
                <a:sym typeface="Arial" panose="020B0604020202020204"/>
              </a:rPr>
              <a:t>Lập</a:t>
            </a:r>
            <a:r>
              <a:rPr lang="en-US" sz="5400" b="1"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5400" b="1" kern="0" dirty="0" err="1">
                <a:solidFill>
                  <a:srgbClr val="002060"/>
                </a:solidFill>
                <a:latin typeface="Times New Roman" panose="02020603050405020304" pitchFamily="18" charset="0"/>
                <a:cs typeface="Times New Roman" panose="02020603050405020304" pitchFamily="18" charset="0"/>
                <a:sym typeface="Arial" panose="020B0604020202020204"/>
              </a:rPr>
              <a:t>dàn</a:t>
            </a:r>
            <a:r>
              <a:rPr lang="en-US" sz="5400" b="1" kern="0" dirty="0">
                <a:solidFill>
                  <a:srgbClr val="002060"/>
                </a:solidFill>
                <a:latin typeface="Times New Roman" panose="02020603050405020304" pitchFamily="18" charset="0"/>
                <a:cs typeface="Times New Roman" panose="02020603050405020304" pitchFamily="18" charset="0"/>
                <a:sym typeface="Arial" panose="020B0604020202020204"/>
              </a:rPr>
              <a:t> ý</a:t>
            </a:r>
          </a:p>
        </p:txBody>
      </p:sp>
      <p:sp>
        <p:nvSpPr>
          <p:cNvPr id="2" name="TextBox 1">
            <a:extLst>
              <a:ext uri="{FF2B5EF4-FFF2-40B4-BE49-F238E27FC236}">
                <a16:creationId xmlns:a16="http://schemas.microsoft.com/office/drawing/2014/main" xmlns=""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cụ</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en-US" sz="44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B07FFD7E-A530-09D7-A860-81F2373C727D}"/>
              </a:ext>
            </a:extLst>
          </p:cNvPr>
          <p:cNvSpPr/>
          <p:nvPr/>
        </p:nvSpPr>
        <p:spPr>
          <a:xfrm>
            <a:off x="4439821" y="1451188"/>
            <a:ext cx="7537025" cy="52881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097CC05-482C-2DF0-0CA5-B60F00C83C40}"/>
              </a:ext>
            </a:extLst>
          </p:cNvPr>
          <p:cNvSpPr txBox="1"/>
          <p:nvPr/>
        </p:nvSpPr>
        <p:spPr>
          <a:xfrm>
            <a:off x="4855128" y="1971590"/>
            <a:ext cx="6914626" cy="2123658"/>
          </a:xfrm>
          <a:prstGeom prst="rect">
            <a:avLst/>
          </a:prstGeom>
          <a:noFill/>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Nêu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dụng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cụ</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cần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dùng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a:t>
            </a:r>
            <a:r>
              <a:rPr lang="en-US" sz="4400" b="1" dirty="0" err="1">
                <a:solidFill>
                  <a:srgbClr val="FF0000"/>
                </a:solidFill>
                <a:latin typeface="Times New Roman" panose="02020603050405020304" pitchFamily="18" charset="0"/>
                <a:cs typeface="Times New Roman" panose="02020603050405020304" pitchFamily="18" charset="0"/>
              </a:rPr>
              <a:t>V</a:t>
            </a:r>
            <a:r>
              <a:rPr lang="en-US" sz="4400" b="1" dirty="0" err="1" smtClean="0">
                <a:solidFill>
                  <a:srgbClr val="FF0000"/>
                </a:solidFill>
                <a:latin typeface="Times New Roman" panose="02020603050405020304" pitchFamily="18" charset="0"/>
                <a:cs typeface="Times New Roman" panose="02020603050405020304" pitchFamily="18" charset="0"/>
              </a:rPr>
              <a:t>í</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dụ</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kéo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kìm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dây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thép</a:t>
            </a:r>
            <a:r>
              <a:rPr lang="en-US" sz="4400" b="1" dirty="0">
                <a:solidFill>
                  <a:srgbClr val="FF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0430EE99-0C29-1B5B-E1AB-E36AEF9F22CD}"/>
              </a:ext>
            </a:extLst>
          </p:cNvPr>
          <p:cNvSpPr txBox="1"/>
          <p:nvPr/>
        </p:nvSpPr>
        <p:spPr>
          <a:xfrm>
            <a:off x="4838350" y="4503402"/>
            <a:ext cx="6948182" cy="1446550"/>
          </a:xfrm>
          <a:prstGeom prst="rect">
            <a:avLst/>
          </a:prstGeom>
          <a:noFill/>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Nêu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dụng</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cụ</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cần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sử</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dụng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a:t>
            </a:r>
            <a:r>
              <a:rPr lang="en-US" sz="4400" b="1" dirty="0" err="1">
                <a:solidFill>
                  <a:srgbClr val="FF0000"/>
                </a:solidFill>
                <a:latin typeface="Times New Roman" panose="02020603050405020304" pitchFamily="18" charset="0"/>
                <a:cs typeface="Times New Roman" panose="02020603050405020304" pitchFamily="18" charset="0"/>
              </a:rPr>
              <a:t>V</a:t>
            </a:r>
            <a:r>
              <a:rPr lang="en-US" sz="4400" b="1" dirty="0" err="1" smtClean="0">
                <a:solidFill>
                  <a:srgbClr val="FF0000"/>
                </a:solidFill>
                <a:latin typeface="Times New Roman" panose="02020603050405020304" pitchFamily="18" charset="0"/>
                <a:cs typeface="Times New Roman" panose="02020603050405020304" pitchFamily="18" charset="0"/>
              </a:rPr>
              <a:t>í</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dụ</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bìa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giấy</a:t>
            </a:r>
            <a:r>
              <a:rPr lang="en-US" sz="4400" b="1" dirty="0">
                <a:solidFill>
                  <a:srgbClr val="FF0000"/>
                </a:solidFill>
                <a:latin typeface="Times New Roman" panose="02020603050405020304" pitchFamily="18" charset="0"/>
                <a:cs typeface="Times New Roman" panose="02020603050405020304" pitchFamily="18" charset="0"/>
              </a:rPr>
              <a:t>,…</a:t>
            </a:r>
            <a:r>
              <a:rPr lang="en-US" sz="4400" b="1"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a:rPr>
              <a:t> ý</a:t>
            </a:r>
          </a:p>
        </p:txBody>
      </p:sp>
      <p:sp>
        <p:nvSpPr>
          <p:cNvPr id="2" name="TextBox 1">
            <a:extLst>
              <a:ext uri="{FF2B5EF4-FFF2-40B4-BE49-F238E27FC236}">
                <a16:creationId xmlns:a16="http://schemas.microsoft.com/office/drawing/2014/main" xmlns="" id="{70BA3FEE-1F85-601E-075D-9D05BEB3DC83}"/>
              </a:ext>
            </a:extLst>
          </p:cNvPr>
          <p:cNvSpPr txBox="1"/>
          <p:nvPr/>
        </p:nvSpPr>
        <p:spPr>
          <a:xfrm>
            <a:off x="584791" y="2615609"/>
            <a:ext cx="2711303"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Times New Roman" panose="02020603050405020304" pitchFamily="18" charset="0"/>
                <a:cs typeface="Times New Roman" panose="02020603050405020304" pitchFamily="18" charset="0"/>
              </a:rPr>
              <a:t>Hướng</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dẫn</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thực</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hiện</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lang="en-US" sz="4000" b="1" dirty="0">
                <a:solidFill>
                  <a:srgbClr val="392A4E"/>
                </a:solidFill>
                <a:latin typeface="Times New Roman" panose="02020603050405020304" pitchFamily="18" charset="0"/>
                <a:cs typeface="Times New Roman" panose="02020603050405020304" pitchFamily="18" charset="0"/>
              </a:rPr>
              <a:t>K</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ể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lại</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các</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bước</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làm</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đồ</a:t>
            </a:r>
            <a:r>
              <a:rPr kumimoji="0" lang="en-US" sz="4000" b="1" i="0" u="none" strike="noStrike" kern="1200" cap="none" spc="0" normalizeH="0" noProof="0" dirty="0">
                <a:ln>
                  <a:noFill/>
                </a:ln>
                <a:solidFill>
                  <a:srgbClr val="392A4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392A4E"/>
                </a:solidFill>
                <a:effectLst/>
                <a:uLnTx/>
                <a:uFillTx/>
                <a:latin typeface="Times New Roman" panose="02020603050405020304" pitchFamily="18" charset="0"/>
                <a:cs typeface="Times New Roman" panose="02020603050405020304" pitchFamily="18" charset="0"/>
              </a:rPr>
              <a:t>chơi</a:t>
            </a:r>
            <a:endParaRPr kumimoji="0" lang="en-US" sz="4000" b="1" i="0" u="none" strike="noStrike" kern="1200" cap="none" spc="0" normalizeH="0" baseline="0" noProof="0" dirty="0">
              <a:ln>
                <a:noFill/>
              </a:ln>
              <a:solidFill>
                <a:srgbClr val="392A4E"/>
              </a:solidFill>
              <a:effectLst/>
              <a:uLnTx/>
              <a:uFillTx/>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097CC05-482C-2DF0-0CA5-B60F00C83C40}"/>
              </a:ext>
            </a:extLst>
          </p:cNvPr>
          <p:cNvSpPr txBox="1"/>
          <p:nvPr/>
        </p:nvSpPr>
        <p:spPr>
          <a:xfrm>
            <a:off x="4710224" y="1754371"/>
            <a:ext cx="6220046" cy="2062103"/>
          </a:xfrm>
          <a:prstGeom prst="rect">
            <a:avLst/>
          </a:prstGeom>
          <a:noFill/>
        </p:spPr>
        <p:txBody>
          <a:bodyPr wrap="square" rtlCol="0">
            <a:spAutoFit/>
          </a:bodyPr>
          <a:lstStyle/>
          <a:p>
            <a:pPr lvl="0" algn="just"/>
            <a:endParaRPr lang="vi-VN" sz="3200" b="1" dirty="0">
              <a:solidFill>
                <a:srgbClr val="002060"/>
              </a:solidFill>
              <a:latin typeface="Times New Roman" panose="02020603050405020304" pitchFamily="18" charset="0"/>
              <a:cs typeface="Times New Roman" panose="02020603050405020304" pitchFamily="18" charset="0"/>
            </a:endParaRPr>
          </a:p>
          <a:p>
            <a:pPr lvl="0"/>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 Nêu các bước làm đồ chơi theo trình tự </a:t>
            </a:r>
            <a:r>
              <a:rPr lang="vi-VN" sz="3200" b="1" dirty="0" smtClean="0">
                <a:solidFill>
                  <a:srgbClr val="00206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V</a:t>
            </a:r>
            <a:r>
              <a:rPr lang="vi-VN" sz="3200" b="1" dirty="0" smtClean="0">
                <a:solidFill>
                  <a:srgbClr val="FF0000"/>
                </a:solidFill>
                <a:latin typeface="Times New Roman" panose="02020603050405020304" pitchFamily="18" charset="0"/>
                <a:cs typeface="Times New Roman" panose="02020603050405020304" pitchFamily="18" charset="0"/>
              </a:rPr>
              <a:t>í </a:t>
            </a:r>
            <a:r>
              <a:rPr lang="vi-VN" sz="3200" b="1" dirty="0">
                <a:solidFill>
                  <a:srgbClr val="FF0000"/>
                </a:solidFill>
                <a:latin typeface="Times New Roman" panose="02020603050405020304" pitchFamily="18" charset="0"/>
                <a:cs typeface="Times New Roman" panose="02020603050405020304" pitchFamily="18" charset="0"/>
              </a:rPr>
              <a:t>dụ: </a:t>
            </a:r>
            <a:r>
              <a:rPr lang="vi-VN" sz="3200" b="1" dirty="0" smtClean="0">
                <a:solidFill>
                  <a:srgbClr val="FF0000"/>
                </a:solidFill>
                <a:latin typeface="Times New Roman" panose="02020603050405020304" pitchFamily="18" charset="0"/>
                <a:cs typeface="Times New Roman" panose="02020603050405020304" pitchFamily="18" charset="0"/>
              </a:rPr>
              <a:t>1.Vẽ</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2.Cắt; 3.Dán</a:t>
            </a:r>
            <a:r>
              <a:rPr lang="vi-VN"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0430EE99-0C29-1B5B-E1AB-E36AEF9F22CD}"/>
              </a:ext>
            </a:extLst>
          </p:cNvPr>
          <p:cNvSpPr txBox="1"/>
          <p:nvPr/>
        </p:nvSpPr>
        <p:spPr>
          <a:xfrm>
            <a:off x="4710223" y="3678864"/>
            <a:ext cx="6220046" cy="1569660"/>
          </a:xfrm>
          <a:prstGeom prst="rect">
            <a:avLst/>
          </a:prstGeom>
          <a:noFill/>
        </p:spPr>
        <p:txBody>
          <a:bodyPr wrap="square" rtlCol="0">
            <a:spAutoFit/>
          </a:bodyPr>
          <a:lstStyle/>
          <a:p>
            <a:pPr lvl="0" algn="just"/>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xmlns="" id="{26068212-FD46-7B6D-8B09-CA939BD76D39}"/>
              </a:ext>
            </a:extLst>
          </p:cNvPr>
          <p:cNvSpPr txBox="1"/>
          <p:nvPr/>
        </p:nvSpPr>
        <p:spPr>
          <a:xfrm>
            <a:off x="4763386" y="5135524"/>
            <a:ext cx="6220046" cy="1077218"/>
          </a:xfrm>
          <a:prstGeom prst="rect">
            <a:avLst/>
          </a:prstGeom>
          <a:noFill/>
        </p:spPr>
        <p:txBody>
          <a:bodyPr wrap="square" rtlCol="0">
            <a:spAutoFit/>
          </a:bodyPr>
          <a:lstStyle/>
          <a:p>
            <a:pPr lvl="0" algn="just"/>
            <a:r>
              <a:rPr lang="en-US"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xmlns="" id="{9A70E6C4-9F2B-9196-E302-61CAF4C0B205}"/>
              </a:ext>
            </a:extLst>
          </p:cNvPr>
          <p:cNvSpPr txBox="1"/>
          <p:nvPr/>
        </p:nvSpPr>
        <p:spPr>
          <a:xfrm>
            <a:off x="3190897" y="1145465"/>
            <a:ext cx="7183718" cy="1446550"/>
          </a:xfrm>
          <a:prstGeom prst="rect">
            <a:avLst/>
          </a:prstGeom>
          <a:noFill/>
        </p:spPr>
        <p:txBody>
          <a:bodyPr wrap="square" rtlCol="0">
            <a:spAutoFit/>
          </a:bodyPr>
          <a:lstStyle/>
          <a:p>
            <a:pPr algn="ctr"/>
            <a:r>
              <a:rPr lang="nl-NL" sz="44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3. Viết hướng dẫn theo dàn ý đã lập</a:t>
            </a:r>
            <a:endPar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11735" y="917315"/>
            <a:ext cx="7933267" cy="230832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600"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xmlns="" id="{F304D3AE-E893-1238-0F03-2C6409A33364}"/>
              </a:ext>
            </a:extLst>
          </p:cNvPr>
          <p:cNvPicPr>
            <a:picLocks noChangeAspect="1"/>
          </p:cNvPicPr>
          <p:nvPr/>
        </p:nvPicPr>
        <p:blipFill>
          <a:blip r:embed="rId3"/>
          <a:stretch>
            <a:fillRect/>
          </a:stretch>
        </p:blipFill>
        <p:spPr>
          <a:xfrm>
            <a:off x="-433694" y="1541688"/>
            <a:ext cx="3822523" cy="4029805"/>
          </a:xfrm>
          <a:prstGeom prst="rect">
            <a:avLst/>
          </a:prstGeom>
        </p:spPr>
      </p:pic>
      <p:sp>
        <p:nvSpPr>
          <p:cNvPr id="6" name="Text Box 12"/>
          <p:cNvSpPr txBox="1"/>
          <p:nvPr/>
        </p:nvSpPr>
        <p:spPr>
          <a:xfrm>
            <a:off x="3087982" y="3846749"/>
            <a:ext cx="9025467"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en-US" sz="3733" kern="0" dirty="0" err="1" smtClean="0">
                <a:solidFill>
                  <a:srgbClr val="FFFFFF"/>
                </a:solidFill>
                <a:latin typeface="Cambria" panose="02040503050406030204" charset="0"/>
                <a:cs typeface="Cambria" panose="02040503050406030204" charset="0"/>
                <a:sym typeface="Arial" panose="020B0604020202020204"/>
              </a:rPr>
              <a:t>Có</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câu</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mở</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đầu</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để</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giới</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thiệu</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các</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làm</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đồ</a:t>
            </a:r>
            <a:r>
              <a:rPr lang="en-US" sz="3733" kern="0" dirty="0" smtClean="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ch</a:t>
            </a:r>
            <a:r>
              <a:rPr lang="vi-VN" sz="3733" kern="0" dirty="0" smtClean="0">
                <a:solidFill>
                  <a:srgbClr val="FFFFFF"/>
                </a:solidFill>
                <a:latin typeface="Cambria" panose="02040503050406030204" charset="0"/>
                <a:cs typeface="Cambria" panose="02040503050406030204" charset="0"/>
                <a:sym typeface="Arial" panose="020B0604020202020204"/>
              </a:rPr>
              <a:t>ơ</a:t>
            </a:r>
            <a:r>
              <a:rPr lang="en-US" sz="3733" kern="0" dirty="0" err="1" smtClean="0">
                <a:solidFill>
                  <a:srgbClr val="FFFFFF"/>
                </a:solidFill>
                <a:latin typeface="Cambria" panose="02040503050406030204" charset="0"/>
                <a:cs typeface="Cambria" panose="02040503050406030204" charset="0"/>
                <a:sym typeface="Arial" panose="020B0604020202020204"/>
              </a:rPr>
              <a:t>i</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Có</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câu</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kết</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để</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nêu</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cảm</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nhận</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của</a:t>
            </a:r>
            <a:r>
              <a:rPr lang="en-US" sz="3733" kern="0" dirty="0" smtClean="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em</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sau</a:t>
            </a:r>
            <a:r>
              <a:rPr lang="en-US" sz="3733" kern="0" dirty="0" smtClean="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khi</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đã</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smtClean="0">
                <a:solidFill>
                  <a:srgbClr val="FFFFFF"/>
                </a:solidFill>
                <a:latin typeface="Cambria" panose="02040503050406030204" charset="0"/>
                <a:cs typeface="Cambria" panose="02040503050406030204" charset="0"/>
                <a:sym typeface="Arial" panose="020B0604020202020204"/>
              </a:rPr>
              <a:t>h</a:t>
            </a:r>
            <a:r>
              <a:rPr lang="vi-VN" sz="3733" kern="0" dirty="0" smtClean="0">
                <a:solidFill>
                  <a:srgbClr val="FFFFFF"/>
                </a:solidFill>
                <a:latin typeface="Cambria" panose="02040503050406030204" charset="0"/>
                <a:cs typeface="Cambria" panose="02040503050406030204" charset="0"/>
                <a:sym typeface="Arial" panose="020B0604020202020204"/>
              </a:rPr>
              <a:t>ướn</a:t>
            </a:r>
            <a:r>
              <a:rPr lang="en-US" sz="3733" kern="0" dirty="0">
                <a:solidFill>
                  <a:srgbClr val="FFFFFF"/>
                </a:solidFill>
                <a:latin typeface="Cambria" panose="02040503050406030204" charset="0"/>
                <a:cs typeface="Cambria" panose="02040503050406030204" charset="0"/>
                <a:sym typeface="Arial" panose="020B0604020202020204"/>
              </a:rPr>
              <a:t>g </a:t>
            </a:r>
            <a:r>
              <a:rPr lang="en-US" sz="3733" kern="0" dirty="0" err="1" smtClean="0">
                <a:solidFill>
                  <a:srgbClr val="FFFFFF"/>
                </a:solidFill>
                <a:latin typeface="Cambria" panose="02040503050406030204" charset="0"/>
                <a:cs typeface="Cambria" panose="02040503050406030204" charset="0"/>
                <a:sym typeface="Arial" panose="020B0604020202020204"/>
              </a:rPr>
              <a:t>dẫn</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và</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làm</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thành</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công</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đồ</a:t>
            </a:r>
            <a:r>
              <a:rPr lang="en-US" sz="3733" kern="0" dirty="0">
                <a:solidFill>
                  <a:srgbClr val="FFFFFF"/>
                </a:solidFill>
                <a:latin typeface="Cambria" panose="02040503050406030204" charset="0"/>
                <a:cs typeface="Cambria" panose="02040503050406030204" charset="0"/>
                <a:sym typeface="Arial" panose="020B0604020202020204"/>
              </a:rPr>
              <a:t> </a:t>
            </a:r>
            <a:r>
              <a:rPr lang="en-US" sz="3733" kern="0" dirty="0" err="1" smtClean="0">
                <a:solidFill>
                  <a:srgbClr val="FFFFFF"/>
                </a:solidFill>
                <a:latin typeface="Cambria" panose="02040503050406030204" charset="0"/>
                <a:cs typeface="Cambria" panose="02040503050406030204" charset="0"/>
                <a:sym typeface="Arial" panose="020B0604020202020204"/>
              </a:rPr>
              <a:t>ch</a:t>
            </a:r>
            <a:r>
              <a:rPr lang="vi-VN" sz="3733" kern="0" dirty="0" smtClean="0">
                <a:solidFill>
                  <a:srgbClr val="FFFFFF"/>
                </a:solidFill>
                <a:latin typeface="Cambria" panose="02040503050406030204" charset="0"/>
                <a:cs typeface="Cambria" panose="02040503050406030204" charset="0"/>
                <a:sym typeface="Arial" panose="020B0604020202020204"/>
              </a:rPr>
              <a:t>ơ</a:t>
            </a:r>
            <a:r>
              <a:rPr lang="en-US" sz="3733" kern="0" dirty="0" err="1" smtClean="0">
                <a:solidFill>
                  <a:srgbClr val="FFFFFF"/>
                </a:solidFill>
                <a:latin typeface="Cambria" panose="02040503050406030204" charset="0"/>
                <a:cs typeface="Cambria" panose="02040503050406030204" charset="0"/>
                <a:sym typeface="Arial" panose="020B0604020202020204"/>
              </a:rPr>
              <a:t>i</a:t>
            </a:r>
            <a:endParaRPr lang="en-US" sz="3733"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954</TotalTime>
  <Words>407</Words>
  <Application>Microsoft Office PowerPoint</Application>
  <PresentationFormat>Widescreen</PresentationFormat>
  <Paragraphs>44</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맑은 고딕</vt:lpstr>
      <vt:lpstr>Arial</vt:lpstr>
      <vt:lpstr>Calibri</vt:lpstr>
      <vt:lpstr>Calibri Light</vt:lpstr>
      <vt:lpstr>Cambria</vt:lpstr>
      <vt:lpstr>Roboto Condensed Light</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account</cp:lastModifiedBy>
  <cp:revision>56</cp:revision>
  <dcterms:created xsi:type="dcterms:W3CDTF">2023-09-18T02:37:21Z</dcterms:created>
  <dcterms:modified xsi:type="dcterms:W3CDTF">2025-04-04T00:59:15Z</dcterms:modified>
  <cp:category>9Slide.vn</cp:category>
</cp:coreProperties>
</file>