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03" r:id="rId3"/>
  </p:sldMasterIdLst>
  <p:notesMasterIdLst>
    <p:notesMasterId r:id="rId10"/>
  </p:notesMasterIdLst>
  <p:sldIdLst>
    <p:sldId id="337" r:id="rId4"/>
    <p:sldId id="311" r:id="rId5"/>
    <p:sldId id="312" r:id="rId6"/>
    <p:sldId id="339" r:id="rId7"/>
    <p:sldId id="313" r:id="rId8"/>
    <p:sldId id="33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106" d="100"/>
          <a:sy n="106" d="100"/>
        </p:scale>
        <p:origin x="7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E36E1-440C-4222-A0E6-A6F7446769AC}"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CC501-B068-428E-BF74-817F3B8A0D68}" type="slidenum">
              <a:rPr lang="en-US" smtClean="0"/>
              <a:t>‹#›</a:t>
            </a:fld>
            <a:endParaRPr lang="en-US"/>
          </a:p>
        </p:txBody>
      </p:sp>
    </p:spTree>
    <p:extLst>
      <p:ext uri="{BB962C8B-B14F-4D97-AF65-F5344CB8AC3E}">
        <p14:creationId xmlns:p14="http://schemas.microsoft.com/office/powerpoint/2010/main" val="49948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4/13/2025</a:t>
            </a:fld>
            <a:endParaRPr lang="en-US"/>
          </a:p>
        </p:txBody>
      </p:sp>
      <p:sp>
        <p:nvSpPr>
          <p:cNvPr id="5" name="Footer Placeholder 4">
            <a:extLst>
              <a:ext uri="{FF2B5EF4-FFF2-40B4-BE49-F238E27FC236}">
                <a16:creationId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685624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4/13/2025</a:t>
            </a:fld>
            <a:endParaRPr lang="en-US"/>
          </a:p>
        </p:txBody>
      </p:sp>
      <p:sp>
        <p:nvSpPr>
          <p:cNvPr id="5" name="Footer Placeholder 4">
            <a:extLst>
              <a:ext uri="{FF2B5EF4-FFF2-40B4-BE49-F238E27FC236}">
                <a16:creationId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3228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4/13/2025</a:t>
            </a:fld>
            <a:endParaRPr lang="en-US"/>
          </a:p>
        </p:txBody>
      </p:sp>
      <p:sp>
        <p:nvSpPr>
          <p:cNvPr id="5" name="Footer Placeholder 4">
            <a:extLst>
              <a:ext uri="{FF2B5EF4-FFF2-40B4-BE49-F238E27FC236}">
                <a16:creationId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39544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4/13/2025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2378297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A1A8-2440-4F60-865B-9D27D25599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164D3C-9558-40F3-87F2-E82FB078FB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8D148-D258-4D63-85DF-FE6BC29D5FB1}"/>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4/13/2025</a:t>
            </a:fld>
            <a:endParaRPr lang="en-US"/>
          </a:p>
        </p:txBody>
      </p:sp>
      <p:sp>
        <p:nvSpPr>
          <p:cNvPr id="5" name="Footer Placeholder 4">
            <a:extLst>
              <a:ext uri="{FF2B5EF4-FFF2-40B4-BE49-F238E27FC236}">
                <a16:creationId xmlns:a16="http://schemas.microsoft.com/office/drawing/2014/main" id="{5E1CC134-959B-45A2-B4EF-77D33A37D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874FB-9FC4-4518-8FDF-71A4DA744B7B}"/>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908373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1322-EB6F-4805-B97C-CFCB85780E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9ECB18-A94A-4C4C-9E05-D0DFB32F2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8C3B1-5AB2-444B-A1E4-F8FBB4D05A0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4/13/2025</a:t>
            </a:fld>
            <a:endParaRPr lang="en-US"/>
          </a:p>
        </p:txBody>
      </p:sp>
      <p:sp>
        <p:nvSpPr>
          <p:cNvPr id="5" name="Footer Placeholder 4">
            <a:extLst>
              <a:ext uri="{FF2B5EF4-FFF2-40B4-BE49-F238E27FC236}">
                <a16:creationId xmlns:a16="http://schemas.microsoft.com/office/drawing/2014/main" id="{C374249C-DEC0-4AAF-A434-15F8E61E4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984B36-4100-4E67-88DE-AFC41D94B3EA}"/>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931886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12CC-1D0C-44DD-A73C-C009D1821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49C17-599F-401D-A964-6BC0B3CB4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65F039-C071-4B08-A92E-8B9438B50334}"/>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4/13/2025</a:t>
            </a:fld>
            <a:endParaRPr lang="en-US"/>
          </a:p>
        </p:txBody>
      </p:sp>
      <p:sp>
        <p:nvSpPr>
          <p:cNvPr id="5" name="Footer Placeholder 4">
            <a:extLst>
              <a:ext uri="{FF2B5EF4-FFF2-40B4-BE49-F238E27FC236}">
                <a16:creationId xmlns:a16="http://schemas.microsoft.com/office/drawing/2014/main" id="{ACE9F918-7F31-4467-9B42-48920F5BA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699E2E-6DA7-4B52-BF8D-2C239CE566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653116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0DC8-72E2-42BB-8F7A-A1BBB82267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E95C06-A8E4-413E-B10C-81B5D59916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CCB8E-6501-4CA2-9E8A-78896FD54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101E1-8ACC-4A87-9177-129ECD2BB68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4/13/2025</a:t>
            </a:fld>
            <a:endParaRPr lang="en-US"/>
          </a:p>
        </p:txBody>
      </p:sp>
      <p:sp>
        <p:nvSpPr>
          <p:cNvPr id="6" name="Footer Placeholder 5">
            <a:extLst>
              <a:ext uri="{FF2B5EF4-FFF2-40B4-BE49-F238E27FC236}">
                <a16:creationId xmlns:a16="http://schemas.microsoft.com/office/drawing/2014/main" id="{EAECA7AD-55AC-47FA-8D70-064D269D8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63D8E8-E80F-4403-9DC6-427A514066B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398469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0749-8B78-49C7-A31E-F6022BD3721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219DF-0A48-4AE4-AF72-D1DFC0F51E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353B92-7463-4D70-84B1-3F5A8C39A7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9129BB-68AF-4957-BF91-855EEB8E1A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C5CC7-56AE-447F-8C07-07E3BF816E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53C25E-A846-4F68-A5B1-9DD908B15AFD}"/>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4/13/2025</a:t>
            </a:fld>
            <a:endParaRPr lang="en-US"/>
          </a:p>
        </p:txBody>
      </p:sp>
      <p:sp>
        <p:nvSpPr>
          <p:cNvPr id="8" name="Footer Placeholder 7">
            <a:extLst>
              <a:ext uri="{FF2B5EF4-FFF2-40B4-BE49-F238E27FC236}">
                <a16:creationId xmlns:a16="http://schemas.microsoft.com/office/drawing/2014/main" id="{AB1A7430-1D83-4BD9-98B4-64F096146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1C7960-4765-4EE3-9122-82CC218FD7D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620964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0524-1A92-44BF-B4D6-980BFA63F1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B0E1A8-A3A3-4C4F-A37E-D38A252EF74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4/13/2025</a:t>
            </a:fld>
            <a:endParaRPr lang="en-US"/>
          </a:p>
        </p:txBody>
      </p:sp>
      <p:sp>
        <p:nvSpPr>
          <p:cNvPr id="4" name="Footer Placeholder 3">
            <a:extLst>
              <a:ext uri="{FF2B5EF4-FFF2-40B4-BE49-F238E27FC236}">
                <a16:creationId xmlns:a16="http://schemas.microsoft.com/office/drawing/2014/main" id="{46CCADBD-80BD-443E-B1A9-02A5CC105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77E73E-521B-4D69-B249-D774CAA8A754}"/>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532966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C6E5C-A330-47BB-A9A6-571C01E57179}"/>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4/13/2025</a:t>
            </a:fld>
            <a:endParaRPr lang="en-US"/>
          </a:p>
        </p:txBody>
      </p:sp>
      <p:sp>
        <p:nvSpPr>
          <p:cNvPr id="3" name="Footer Placeholder 2">
            <a:extLst>
              <a:ext uri="{FF2B5EF4-FFF2-40B4-BE49-F238E27FC236}">
                <a16:creationId xmlns:a16="http://schemas.microsoft.com/office/drawing/2014/main" id="{B995AA6D-B7A3-4370-BA01-94F9453BFE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59355A-387B-4AC0-B3A0-AF6307734C1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872009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4/13/2025</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962605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1533-79CA-42D5-A7BE-BC97756DA0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BC300-1FCA-4A5B-8B60-4EFBA98774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B048C-9CFC-46E4-BB4A-B36A4E4490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C30E9-CF1E-4746-9D2F-D7294D6877FB}"/>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4/13/2025</a:t>
            </a:fld>
            <a:endParaRPr lang="en-US"/>
          </a:p>
        </p:txBody>
      </p:sp>
      <p:sp>
        <p:nvSpPr>
          <p:cNvPr id="6" name="Footer Placeholder 5">
            <a:extLst>
              <a:ext uri="{FF2B5EF4-FFF2-40B4-BE49-F238E27FC236}">
                <a16:creationId xmlns:a16="http://schemas.microsoft.com/office/drawing/2014/main" id="{13F88BF8-2EDD-4769-BDC1-B2F509D6D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D07AF-0E0E-4495-948A-95B8D46A450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15207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F6EC-9043-4999-A396-8B7B2FF365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34225-1FDB-4B51-9A42-3CD77024FE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B34E5-BA40-43A1-888B-FE922FD12B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E99E3-0B80-4DE8-9E10-17CFC090DD0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4/13/2025</a:t>
            </a:fld>
            <a:endParaRPr lang="en-US"/>
          </a:p>
        </p:txBody>
      </p:sp>
      <p:sp>
        <p:nvSpPr>
          <p:cNvPr id="6" name="Footer Placeholder 5">
            <a:extLst>
              <a:ext uri="{FF2B5EF4-FFF2-40B4-BE49-F238E27FC236}">
                <a16:creationId xmlns:a16="http://schemas.microsoft.com/office/drawing/2014/main" id="{CBD973D1-4FA0-4229-AEAC-D8ED1E72B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C1FD37-34B5-466E-9B1D-FED3A23909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34191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96AA-6EC3-4804-BD8E-42B0E2DAFB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041B9-72E2-445F-8F25-5F7A09F36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F6B34-FD45-46E5-8EE4-4399F9E21E60}"/>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4/13/2025</a:t>
            </a:fld>
            <a:endParaRPr lang="en-US"/>
          </a:p>
        </p:txBody>
      </p:sp>
      <p:sp>
        <p:nvSpPr>
          <p:cNvPr id="5" name="Footer Placeholder 4">
            <a:extLst>
              <a:ext uri="{FF2B5EF4-FFF2-40B4-BE49-F238E27FC236}">
                <a16:creationId xmlns:a16="http://schemas.microsoft.com/office/drawing/2014/main" id="{A0519E55-A1B0-4210-B16D-6CCC1A155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1AB301-B20B-4872-B7C2-ED9D239C0A5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29979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B46B5-AAAB-4DA6-8F51-8AD562D0E7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3A760-C1F0-4B5F-B580-393C477567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74B3-9761-40CD-A5C7-4EC1E891C1E2}"/>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4/13/2025</a:t>
            </a:fld>
            <a:endParaRPr lang="en-US"/>
          </a:p>
        </p:txBody>
      </p:sp>
      <p:sp>
        <p:nvSpPr>
          <p:cNvPr id="5" name="Footer Placeholder 4">
            <a:extLst>
              <a:ext uri="{FF2B5EF4-FFF2-40B4-BE49-F238E27FC236}">
                <a16:creationId xmlns:a16="http://schemas.microsoft.com/office/drawing/2014/main" id="{2026C224-DCA1-42CA-B19C-FB6F5DD81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07A63E-B92A-40BE-AA68-F7DCBC6A6ED7}"/>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12866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4/13/2025</a:t>
            </a:fld>
            <a:endParaRPr lang="en-US"/>
          </a:p>
        </p:txBody>
      </p:sp>
      <p:sp>
        <p:nvSpPr>
          <p:cNvPr id="5" name="Footer Placeholder 4">
            <a:extLst>
              <a:ext uri="{FF2B5EF4-FFF2-40B4-BE49-F238E27FC236}">
                <a16:creationId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2483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4/13/2025</a:t>
            </a:fld>
            <a:endParaRPr lang="en-US"/>
          </a:p>
        </p:txBody>
      </p:sp>
      <p:sp>
        <p:nvSpPr>
          <p:cNvPr id="6" name="Footer Placeholder 5">
            <a:extLst>
              <a:ext uri="{FF2B5EF4-FFF2-40B4-BE49-F238E27FC236}">
                <a16:creationId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907323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4/13/2025</a:t>
            </a:fld>
            <a:endParaRPr lang="en-US"/>
          </a:p>
        </p:txBody>
      </p:sp>
      <p:sp>
        <p:nvSpPr>
          <p:cNvPr id="8" name="Footer Placeholder 7">
            <a:extLst>
              <a:ext uri="{FF2B5EF4-FFF2-40B4-BE49-F238E27FC236}">
                <a16:creationId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7256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4/13/2025</a:t>
            </a:fld>
            <a:endParaRPr lang="en-US"/>
          </a:p>
        </p:txBody>
      </p:sp>
      <p:sp>
        <p:nvSpPr>
          <p:cNvPr id="4" name="Footer Placeholder 3">
            <a:extLst>
              <a:ext uri="{FF2B5EF4-FFF2-40B4-BE49-F238E27FC236}">
                <a16:creationId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004742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4/13/2025</a:t>
            </a:fld>
            <a:endParaRPr lang="en-US"/>
          </a:p>
        </p:txBody>
      </p:sp>
      <p:sp>
        <p:nvSpPr>
          <p:cNvPr id="3" name="Footer Placeholder 2">
            <a:extLst>
              <a:ext uri="{FF2B5EF4-FFF2-40B4-BE49-F238E27FC236}">
                <a16:creationId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6636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4/13/2025</a:t>
            </a:fld>
            <a:endParaRPr lang="en-US"/>
          </a:p>
        </p:txBody>
      </p:sp>
      <p:sp>
        <p:nvSpPr>
          <p:cNvPr id="6" name="Footer Placeholder 5">
            <a:extLst>
              <a:ext uri="{FF2B5EF4-FFF2-40B4-BE49-F238E27FC236}">
                <a16:creationId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22317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4/13/2025</a:t>
            </a:fld>
            <a:endParaRPr lang="en-US"/>
          </a:p>
        </p:txBody>
      </p:sp>
      <p:sp>
        <p:nvSpPr>
          <p:cNvPr id="6" name="Footer Placeholder 5">
            <a:extLst>
              <a:ext uri="{FF2B5EF4-FFF2-40B4-BE49-F238E27FC236}">
                <a16:creationId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089926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556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DF08A705-005E-7A64-46C0-EDA8DE08CD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a:extLst>
              <a:ext uri="{FF2B5EF4-FFF2-40B4-BE49-F238E27FC236}">
                <a16:creationId xmlns:a16="http://schemas.microsoft.com/office/drawing/2014/main" id="{F776993C-5923-5332-9D5D-83EE2A78B1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476200" y="-436562"/>
            <a:ext cx="6858000" cy="6858000"/>
          </a:xfrm>
          <a:prstGeom prst="rect">
            <a:avLst/>
          </a:prstGeom>
        </p:spPr>
      </p:pic>
    </p:spTree>
    <p:extLst>
      <p:ext uri="{BB962C8B-B14F-4D97-AF65-F5344CB8AC3E}">
        <p14:creationId xmlns:p14="http://schemas.microsoft.com/office/powerpoint/2010/main" val="161640884"/>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15348DD9-443F-D3AE-24F3-8ECB00254F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7228" y="123924"/>
            <a:ext cx="1290097" cy="1290097"/>
          </a:xfrm>
          <a:prstGeom prst="rect">
            <a:avLst/>
          </a:prstGeom>
        </p:spPr>
      </p:pic>
    </p:spTree>
    <p:extLst>
      <p:ext uri="{BB962C8B-B14F-4D97-AF65-F5344CB8AC3E}">
        <p14:creationId xmlns:p14="http://schemas.microsoft.com/office/powerpoint/2010/main" val="137505323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ồng chiêng Tây Nguyên - Kiệt tác văn hóa của nhân dân | Resource | Câu lạc  bộ lữ hành Unesco Hà Nội - HUTC">
            <a:extLst>
              <a:ext uri="{FF2B5EF4-FFF2-40B4-BE49-F238E27FC236}">
                <a16:creationId xmlns:a16="http://schemas.microsoft.com/office/drawing/2014/main" id="{CBCB2817-7AC5-FA19-DD55-350265B3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CD8C0D2-4744-5E98-98F8-ED066A9E17A0}"/>
              </a:ext>
            </a:extLst>
          </p:cNvPr>
          <p:cNvSpPr/>
          <p:nvPr/>
        </p:nvSpPr>
        <p:spPr>
          <a:xfrm>
            <a:off x="342901" y="1030282"/>
            <a:ext cx="10638952" cy="5370518"/>
          </a:xfrm>
          <a:prstGeom prst="roundRect">
            <a:avLst/>
          </a:prstGeom>
          <a:solidFill>
            <a:schemeClr val="lt1">
              <a:alpha val="6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A63A2C6E-A627-2FDB-7A30-E3108A9451A3}"/>
              </a:ext>
            </a:extLst>
          </p:cNvPr>
          <p:cNvSpPr txBox="1"/>
          <p:nvPr/>
        </p:nvSpPr>
        <p:spPr>
          <a:xfrm>
            <a:off x="740191" y="900453"/>
            <a:ext cx="105562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Thứ</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ngày</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tháng</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năm</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a:t>
            </a:r>
            <a:endParaRPr kumimoji="0" lang="vi-VN"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endParaRPr>
          </a:p>
        </p:txBody>
      </p:sp>
      <p:pic>
        <p:nvPicPr>
          <p:cNvPr id="6" name="Picture 5">
            <a:extLst>
              <a:ext uri="{FF2B5EF4-FFF2-40B4-BE49-F238E27FC236}">
                <a16:creationId xmlns:a16="http://schemas.microsoft.com/office/drawing/2014/main" id="{E47A1E66-766F-FC56-1E9F-8E4FC97F24AB}"/>
              </a:ext>
            </a:extLst>
          </p:cNvPr>
          <p:cNvPicPr>
            <a:picLocks noChangeAspect="1"/>
          </p:cNvPicPr>
          <p:nvPr/>
        </p:nvPicPr>
        <p:blipFill>
          <a:blip r:embed="rId4"/>
          <a:stretch>
            <a:fillRect/>
          </a:stretch>
        </p:blipFill>
        <p:spPr>
          <a:xfrm>
            <a:off x="1832719" y="1187811"/>
            <a:ext cx="7748688" cy="1774090"/>
          </a:xfrm>
          <a:prstGeom prst="rect">
            <a:avLst/>
          </a:prstGeom>
        </p:spPr>
      </p:pic>
      <p:pic>
        <p:nvPicPr>
          <p:cNvPr id="7" name="Picture 6">
            <a:extLst>
              <a:ext uri="{FF2B5EF4-FFF2-40B4-BE49-F238E27FC236}">
                <a16:creationId xmlns:a16="http://schemas.microsoft.com/office/drawing/2014/main" id="{86442022-B9C8-1898-5185-88B14D2298CE}"/>
              </a:ext>
            </a:extLst>
          </p:cNvPr>
          <p:cNvPicPr>
            <a:picLocks noChangeAspect="1"/>
          </p:cNvPicPr>
          <p:nvPr/>
        </p:nvPicPr>
        <p:blipFill>
          <a:blip r:embed="rId5"/>
          <a:stretch>
            <a:fillRect/>
          </a:stretch>
        </p:blipFill>
        <p:spPr>
          <a:xfrm>
            <a:off x="4586742" y="2074856"/>
            <a:ext cx="2694666" cy="1603387"/>
          </a:xfrm>
          <a:prstGeom prst="rect">
            <a:avLst/>
          </a:prstGeom>
        </p:spPr>
      </p:pic>
      <p:pic>
        <p:nvPicPr>
          <p:cNvPr id="8" name="Picture 7">
            <a:extLst>
              <a:ext uri="{FF2B5EF4-FFF2-40B4-BE49-F238E27FC236}">
                <a16:creationId xmlns:a16="http://schemas.microsoft.com/office/drawing/2014/main" id="{9752A112-9265-9AE3-5142-828A74F36D38}"/>
              </a:ext>
            </a:extLst>
          </p:cNvPr>
          <p:cNvPicPr>
            <a:picLocks noChangeAspect="1"/>
          </p:cNvPicPr>
          <p:nvPr/>
        </p:nvPicPr>
        <p:blipFill>
          <a:blip r:embed="rId6"/>
          <a:stretch>
            <a:fillRect/>
          </a:stretch>
        </p:blipFill>
        <p:spPr>
          <a:xfrm>
            <a:off x="946991" y="1876425"/>
            <a:ext cx="10754276" cy="4730906"/>
          </a:xfrm>
          <a:prstGeom prst="rect">
            <a:avLst/>
          </a:prstGeom>
        </p:spPr>
      </p:pic>
      <p:sp>
        <p:nvSpPr>
          <p:cNvPr id="2" name="TextBox 1">
            <a:extLst>
              <a:ext uri="{FF2B5EF4-FFF2-40B4-BE49-F238E27FC236}">
                <a16:creationId xmlns:a16="http://schemas.microsoft.com/office/drawing/2014/main" id="{E603DDA8-54C2-4EDC-3259-1F6D65B83FD9}"/>
              </a:ext>
            </a:extLst>
          </p:cNvPr>
          <p:cNvSpPr txBox="1"/>
          <p:nvPr/>
        </p:nvSpPr>
        <p:spPr>
          <a:xfrm>
            <a:off x="117695" y="106952"/>
            <a:ext cx="2897109" cy="92333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dirty="0" err="1">
                <a:solidFill>
                  <a:schemeClr val="tx1"/>
                </a:solidFill>
                <a:latin typeface="Times New Roman" panose="02020603050405020304" pitchFamily="18" charset="0"/>
                <a:cs typeface="Times New Roman" panose="02020603050405020304" pitchFamily="18" charset="0"/>
              </a:rPr>
              <a:t>Họ</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tên</a:t>
            </a:r>
            <a:r>
              <a:rPr lang="en-US" dirty="0">
                <a:solidFill>
                  <a:schemeClr val="tx1"/>
                </a:solidFill>
                <a:latin typeface="Times New Roman" panose="02020603050405020304" pitchFamily="18" charset="0"/>
                <a:cs typeface="Times New Roman" panose="02020603050405020304" pitchFamily="18" charset="0"/>
              </a:rPr>
              <a:t>: Nguyễn Thu </a:t>
            </a:r>
            <a:r>
              <a:rPr lang="en-US" dirty="0" err="1">
                <a:solidFill>
                  <a:schemeClr val="tx1"/>
                </a:solidFill>
                <a:latin typeface="Times New Roman" panose="02020603050405020304" pitchFamily="18" charset="0"/>
                <a:cs typeface="Times New Roman" panose="02020603050405020304" pitchFamily="18" charset="0"/>
              </a:rPr>
              <a:t>Hiền</a:t>
            </a:r>
            <a:endParaRPr lang="en-US" dirty="0">
              <a:solidFill>
                <a:schemeClr val="tx1"/>
              </a:solidFill>
              <a:latin typeface="Times New Roman" panose="02020603050405020304" pitchFamily="18" charset="0"/>
              <a:cs typeface="Times New Roman" panose="02020603050405020304" pitchFamily="18" charset="0"/>
            </a:endParaRPr>
          </a:p>
          <a:p>
            <a:r>
              <a:rPr lang="en-US" dirty="0" err="1">
                <a:solidFill>
                  <a:schemeClr val="tx1"/>
                </a:solidFill>
                <a:latin typeface="Times New Roman" panose="02020603050405020304" pitchFamily="18" charset="0"/>
                <a:cs typeface="Times New Roman" panose="02020603050405020304" pitchFamily="18" charset="0"/>
              </a:rPr>
              <a:t>Năm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sinh</a:t>
            </a:r>
            <a:r>
              <a:rPr lang="en-US" dirty="0">
                <a:solidFill>
                  <a:schemeClr val="tx1"/>
                </a:solidFill>
                <a:latin typeface="Times New Roman" panose="02020603050405020304" pitchFamily="18" charset="0"/>
                <a:cs typeface="Times New Roman" panose="02020603050405020304" pitchFamily="18" charset="0"/>
              </a:rPr>
              <a:t>: 1999</a:t>
            </a:r>
          </a:p>
          <a:p>
            <a:r>
              <a:rPr lang="en-US" dirty="0">
                <a:solidFill>
                  <a:schemeClr val="tx1"/>
                </a:solidFill>
                <a:latin typeface="Times New Roman" panose="02020603050405020304" pitchFamily="18" charset="0"/>
                <a:cs typeface="Times New Roman" panose="02020603050405020304" pitchFamily="18" charset="0"/>
              </a:rPr>
              <a:t>Trường: </a:t>
            </a:r>
            <a:r>
              <a:rPr lang="en-US" dirty="0" err="1">
                <a:solidFill>
                  <a:schemeClr val="tx1"/>
                </a:solidFill>
                <a:latin typeface="Times New Roman" panose="02020603050405020304" pitchFamily="18" charset="0"/>
                <a:cs typeface="Times New Roman" panose="02020603050405020304" pitchFamily="18" charset="0"/>
              </a:rPr>
              <a:t>Tiểu</a:t>
            </a:r>
            <a:r>
              <a:rPr lang="en-US" dirty="0">
                <a:solidFill>
                  <a:schemeClr val="tx1"/>
                </a:solidFill>
                <a:latin typeface="Times New Roman" panose="02020603050405020304" pitchFamily="18" charset="0"/>
                <a:cs typeface="Times New Roman" panose="02020603050405020304" pitchFamily="18" charset="0"/>
              </a:rPr>
              <a:t> Học An Hồng</a:t>
            </a:r>
          </a:p>
        </p:txBody>
      </p:sp>
    </p:spTree>
    <p:extLst>
      <p:ext uri="{BB962C8B-B14F-4D97-AF65-F5344CB8AC3E}">
        <p14:creationId xmlns:p14="http://schemas.microsoft.com/office/powerpoint/2010/main" val="146689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7733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43B5B0E1-2843-43C8-9010-30A25F45CCA9}"/>
              </a:ext>
            </a:extLst>
          </p:cNvPr>
          <p:cNvSpPr/>
          <p:nvPr/>
        </p:nvSpPr>
        <p:spPr>
          <a:xfrm>
            <a:off x="561975" y="0"/>
            <a:ext cx="11210925" cy="2357658"/>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Đọc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thông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tin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1,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i="0" u="none" strike="noStrike" kern="1200" cap="none" spc="0" normalizeH="0" baseline="0" noProof="0" dirty="0">
                <a:ln>
                  <a:noFill/>
                </a:ln>
                <a:solidFill>
                  <a:srgbClr val="002060"/>
                </a:solidFill>
                <a:effectLst/>
                <a:uLnTx/>
                <a:uFillTx/>
                <a:latin typeface="Calibri" panose="020F0502020204030204"/>
                <a:ea typeface="+mn-ea"/>
                <a:cs typeface="+mn-cs"/>
              </a:rPr>
              <a:t>Kể tên một số dân tộc là chủ nhân của Không gian văn hóa Cồng chiêng Tây Nguyên.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dịp</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mà</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đồng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bào</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Tây</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Nguyên</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sử</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dụng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chiêng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3" name="TextBox 4">
            <a:extLst>
              <a:ext uri="{FF2B5EF4-FFF2-40B4-BE49-F238E27FC236}">
                <a16:creationId xmlns:a16="http://schemas.microsoft.com/office/drawing/2014/main" id="{99E3FEE7-FA27-BDFE-646C-F4480CA65188}"/>
              </a:ext>
            </a:extLst>
          </p:cNvPr>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8" name="Picture 7">
            <a:extLst>
              <a:ext uri="{FF2B5EF4-FFF2-40B4-BE49-F238E27FC236}">
                <a16:creationId xmlns:a16="http://schemas.microsoft.com/office/drawing/2014/main" id="{D4F87699-2B33-0EB3-E6AC-AABEE147CDE3}"/>
              </a:ext>
            </a:extLst>
          </p:cNvPr>
          <p:cNvPicPr>
            <a:picLocks noChangeAspect="1"/>
          </p:cNvPicPr>
          <p:nvPr/>
        </p:nvPicPr>
        <p:blipFill>
          <a:blip r:embed="rId3"/>
          <a:stretch>
            <a:fillRect/>
          </a:stretch>
        </p:blipFill>
        <p:spPr>
          <a:xfrm>
            <a:off x="3543299" y="2566987"/>
            <a:ext cx="5114925" cy="3979661"/>
          </a:xfrm>
          <a:prstGeom prst="rect">
            <a:avLst/>
          </a:prstGeom>
        </p:spPr>
      </p:pic>
    </p:spTree>
    <p:extLst>
      <p:ext uri="{BB962C8B-B14F-4D97-AF65-F5344CB8AC3E}">
        <p14:creationId xmlns:p14="http://schemas.microsoft.com/office/powerpoint/2010/main" val="49950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6096000" y="0"/>
            <a:ext cx="5950050" cy="2890944"/>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44546A">
                    <a:lumMod val="75000"/>
                  </a:srgbClr>
                </a:solidFill>
                <a:latin typeface="Calibri" panose="020F0502020204030204"/>
              </a:rPr>
              <a:t>Những dân tộc là chủ nhân của Không gian văn hóa Cồng chiêng Tây Nguyên là: Ê Đê, Gia Rai, Ba Na, Mạ, Xơ Đăng, Cơ Ho, Mnông,…</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10" name="Picture 3">
            <a:extLst>
              <a:ext uri="{FF2B5EF4-FFF2-40B4-BE49-F238E27FC236}">
                <a16:creationId xmlns:a16="http://schemas.microsoft.com/office/drawing/2014/main" id="{2F53B246-AC23-5E62-FD6F-464F4086537B}"/>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a:extLst>
              <a:ext uri="{FF2B5EF4-FFF2-40B4-BE49-F238E27FC236}">
                <a16:creationId xmlns:a16="http://schemas.microsoft.com/office/drawing/2014/main" id="{5164830C-909D-A700-8AB4-87BE2EB79500}"/>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2" name="Picture 1">
            <a:extLst>
              <a:ext uri="{FF2B5EF4-FFF2-40B4-BE49-F238E27FC236}">
                <a16:creationId xmlns:a16="http://schemas.microsoft.com/office/drawing/2014/main" id="{02393A83-95E3-8B7D-9FA2-3AF12D61BD4C}"/>
              </a:ext>
            </a:extLst>
          </p:cNvPr>
          <p:cNvPicPr>
            <a:picLocks noChangeAspect="1"/>
          </p:cNvPicPr>
          <p:nvPr/>
        </p:nvPicPr>
        <p:blipFill>
          <a:blip r:embed="rId4"/>
          <a:stretch>
            <a:fillRect/>
          </a:stretch>
        </p:blipFill>
        <p:spPr>
          <a:xfrm>
            <a:off x="333375" y="2383763"/>
            <a:ext cx="5554792" cy="3778911"/>
          </a:xfrm>
          <a:prstGeom prst="rect">
            <a:avLst/>
          </a:prstGeom>
        </p:spPr>
      </p:pic>
    </p:spTree>
    <p:extLst>
      <p:ext uri="{BB962C8B-B14F-4D97-AF65-F5344CB8AC3E}">
        <p14:creationId xmlns:p14="http://schemas.microsoft.com/office/powerpoint/2010/main" val="3168334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6029325" y="171450"/>
            <a:ext cx="6016725" cy="2952750"/>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44546A">
                    <a:lumMod val="75000"/>
                  </a:srgbClr>
                </a:solidFill>
                <a:latin typeface="Calibri" panose="020F0502020204030204"/>
              </a:rPr>
              <a:t>Cồng chiêng thường được sử dụng trong các nghi lễ, ngày hội và sinh hoạt cộng đồng của đồng bào Tây Nguyên, như: lễ Mừng lúa mới, lễ Thổi tai cho trẻ sơ sinh, lễ Trưởng thành.....</a:t>
            </a:r>
            <a:endParaRPr kumimoji="0" lang="en-US" sz="32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10" name="Picture 3">
            <a:extLst>
              <a:ext uri="{FF2B5EF4-FFF2-40B4-BE49-F238E27FC236}">
                <a16:creationId xmlns:a16="http://schemas.microsoft.com/office/drawing/2014/main" id="{2F53B246-AC23-5E62-FD6F-464F4086537B}"/>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a:extLst>
              <a:ext uri="{FF2B5EF4-FFF2-40B4-BE49-F238E27FC236}">
                <a16:creationId xmlns:a16="http://schemas.microsoft.com/office/drawing/2014/main" id="{5164830C-909D-A700-8AB4-87BE2EB79500}"/>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3" name="Picture 2">
            <a:extLst>
              <a:ext uri="{FF2B5EF4-FFF2-40B4-BE49-F238E27FC236}">
                <a16:creationId xmlns:a16="http://schemas.microsoft.com/office/drawing/2014/main" id="{1690EA0F-D5EC-CBBD-D8ED-5E403488D2E7}"/>
              </a:ext>
            </a:extLst>
          </p:cNvPr>
          <p:cNvPicPr>
            <a:picLocks noChangeAspect="1"/>
          </p:cNvPicPr>
          <p:nvPr/>
        </p:nvPicPr>
        <p:blipFill>
          <a:blip r:embed="rId4"/>
          <a:stretch>
            <a:fillRect/>
          </a:stretch>
        </p:blipFill>
        <p:spPr>
          <a:xfrm>
            <a:off x="590550" y="3039665"/>
            <a:ext cx="5429250" cy="3370659"/>
          </a:xfrm>
          <a:prstGeom prst="rect">
            <a:avLst/>
          </a:prstGeom>
        </p:spPr>
      </p:pic>
    </p:spTree>
    <p:extLst>
      <p:ext uri="{BB962C8B-B14F-4D97-AF65-F5344CB8AC3E}">
        <p14:creationId xmlns:p14="http://schemas.microsoft.com/office/powerpoint/2010/main" val="211298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304800" y="210359"/>
            <a:ext cx="11769825" cy="2066116"/>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600" b="1" dirty="0">
                <a:solidFill>
                  <a:srgbClr val="44546A">
                    <a:lumMod val="75000"/>
                  </a:srgbClr>
                </a:solidFill>
                <a:latin typeface="Calibri" panose="020F0502020204030204"/>
              </a:rPr>
              <a:t>   </a:t>
            </a:r>
            <a:r>
              <a:rPr lang="vi-VN" sz="2600" b="1" dirty="0">
                <a:solidFill>
                  <a:srgbClr val="44546A">
                    <a:lumMod val="75000"/>
                  </a:srgbClr>
                </a:solidFill>
                <a:latin typeface="Calibri" panose="020F0502020204030204"/>
              </a:rPr>
              <a:t>Mừng lúa mới là lễ hội truyền thống của một số dân tộc ở Tây Nguyên, sau khi đã xong mùa vụ nhằm tạ ơn thần linh, tổ tiên đã ban cho một năm mưa thuận gió hòa, mùa màng tươi tốt. Đánh cồng chiêng là hoạt động không thể thiếu trong lễ cúng Mừng lúa mới, dân làng tập trung cùng đánh cồng chiêng, nhảy múa, ăn uống, trao đổi kinh nghiệm và chúc nhau sức khỏe, vụ mùa mới bội thu.</a:t>
            </a:r>
            <a:endParaRPr kumimoji="0" lang="en-US" sz="26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2" name="Picture 1">
            <a:extLst>
              <a:ext uri="{FF2B5EF4-FFF2-40B4-BE49-F238E27FC236}">
                <a16:creationId xmlns:a16="http://schemas.microsoft.com/office/drawing/2014/main" id="{F71935CB-796B-91FC-6922-6F44F6BBF3D5}"/>
              </a:ext>
            </a:extLst>
          </p:cNvPr>
          <p:cNvPicPr>
            <a:picLocks noChangeAspect="1"/>
          </p:cNvPicPr>
          <p:nvPr/>
        </p:nvPicPr>
        <p:blipFill>
          <a:blip r:embed="rId3"/>
          <a:stretch>
            <a:fillRect/>
          </a:stretch>
        </p:blipFill>
        <p:spPr>
          <a:xfrm>
            <a:off x="295275" y="2518976"/>
            <a:ext cx="4834763" cy="4015174"/>
          </a:xfrm>
          <a:prstGeom prst="rect">
            <a:avLst/>
          </a:prstGeom>
        </p:spPr>
      </p:pic>
      <p:pic>
        <p:nvPicPr>
          <p:cNvPr id="3" name="Picture 2">
            <a:extLst>
              <a:ext uri="{FF2B5EF4-FFF2-40B4-BE49-F238E27FC236}">
                <a16:creationId xmlns:a16="http://schemas.microsoft.com/office/drawing/2014/main" id="{6D653A66-2DC1-67A4-4A46-CAA88C111032}"/>
              </a:ext>
            </a:extLst>
          </p:cNvPr>
          <p:cNvPicPr>
            <a:picLocks noChangeAspect="1"/>
          </p:cNvPicPr>
          <p:nvPr/>
        </p:nvPicPr>
        <p:blipFill>
          <a:blip r:embed="rId4"/>
          <a:stretch>
            <a:fillRect/>
          </a:stretch>
        </p:blipFill>
        <p:spPr>
          <a:xfrm>
            <a:off x="5476875" y="2543175"/>
            <a:ext cx="6000749" cy="3986212"/>
          </a:xfrm>
          <a:prstGeom prst="rect">
            <a:avLst/>
          </a:prstGeom>
        </p:spPr>
      </p:pic>
    </p:spTree>
    <p:extLst>
      <p:ext uri="{BB962C8B-B14F-4D97-AF65-F5344CB8AC3E}">
        <p14:creationId xmlns:p14="http://schemas.microsoft.com/office/powerpoint/2010/main" val="262234401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078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1994A42-7B95-C320-22D7-4BBCE4B05976}"/>
              </a:ext>
            </a:extLst>
          </p:cNvPr>
          <p:cNvPicPr>
            <a:picLocks noChangeAspect="1"/>
          </p:cNvPicPr>
          <p:nvPr/>
        </p:nvPicPr>
        <p:blipFill>
          <a:blip r:embed="rId3"/>
          <a:stretch>
            <a:fillRect/>
          </a:stretch>
        </p:blipFill>
        <p:spPr>
          <a:xfrm>
            <a:off x="685799" y="2286000"/>
            <a:ext cx="4200525" cy="2735868"/>
          </a:xfrm>
          <a:prstGeom prst="rect">
            <a:avLst/>
          </a:prstGeom>
        </p:spPr>
      </p:pic>
      <p:pic>
        <p:nvPicPr>
          <p:cNvPr id="5" name="Picture 4">
            <a:extLst>
              <a:ext uri="{FF2B5EF4-FFF2-40B4-BE49-F238E27FC236}">
                <a16:creationId xmlns:a16="http://schemas.microsoft.com/office/drawing/2014/main" id="{D7FFB21E-EFCB-2B44-F7A6-B7792042599C}"/>
              </a:ext>
            </a:extLst>
          </p:cNvPr>
          <p:cNvPicPr>
            <a:picLocks noChangeAspect="1"/>
          </p:cNvPicPr>
          <p:nvPr/>
        </p:nvPicPr>
        <p:blipFill>
          <a:blip r:embed="rId4"/>
          <a:stretch>
            <a:fillRect/>
          </a:stretch>
        </p:blipFill>
        <p:spPr>
          <a:xfrm>
            <a:off x="5210567" y="1657350"/>
            <a:ext cx="6479497" cy="3905250"/>
          </a:xfrm>
          <a:prstGeom prst="rect">
            <a:avLst/>
          </a:prstGeom>
        </p:spPr>
      </p:pic>
    </p:spTree>
    <p:extLst>
      <p:ext uri="{BB962C8B-B14F-4D97-AF65-F5344CB8AC3E}">
        <p14:creationId xmlns:p14="http://schemas.microsoft.com/office/powerpoint/2010/main" val="1073754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340</Words>
  <Application>Microsoft Office PowerPoint</Application>
  <PresentationFormat>Widescreen</PresentationFormat>
  <Paragraphs>13</Paragraphs>
  <Slides>6</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vt:i4>
      </vt:variant>
    </vt:vector>
  </HeadingPairs>
  <TitlesOfParts>
    <vt:vector size="13" baseType="lpstr">
      <vt:lpstr>Arial</vt:lpstr>
      <vt:lpstr>Calibri</vt:lpstr>
      <vt:lpstr>Calibri Light</vt:lpstr>
      <vt:lpstr>Times New Roman</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Hiếu</cp:lastModifiedBy>
  <cp:revision>39</cp:revision>
  <dcterms:created xsi:type="dcterms:W3CDTF">2024-01-21T07:06:39Z</dcterms:created>
  <dcterms:modified xsi:type="dcterms:W3CDTF">2025-04-13T13:41:28Z</dcterms:modified>
</cp:coreProperties>
</file>