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78" r:id="rId2"/>
    <p:sldId id="260" r:id="rId3"/>
    <p:sldId id="357" r:id="rId4"/>
    <p:sldId id="257" r:id="rId5"/>
    <p:sldId id="315" r:id="rId6"/>
    <p:sldId id="379" r:id="rId7"/>
    <p:sldId id="258" r:id="rId8"/>
    <p:sldId id="380" r:id="rId9"/>
    <p:sldId id="261" r:id="rId10"/>
    <p:sldId id="310" r:id="rId11"/>
    <p:sldId id="313"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4FF"/>
    <a:srgbClr val="FAD2D4"/>
    <a:srgbClr val="F7B7BA"/>
    <a:srgbClr val="EADCF4"/>
    <a:srgbClr val="DFC9EF"/>
    <a:srgbClr val="F1777C"/>
    <a:srgbClr val="E6E6E6"/>
    <a:srgbClr val="FFEDB3"/>
    <a:srgbClr val="C5F0FF"/>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1026" autoAdjust="0"/>
  </p:normalViewPr>
  <p:slideViewPr>
    <p:cSldViewPr snapToGrid="0">
      <p:cViewPr varScale="1">
        <p:scale>
          <a:sx n="67" d="100"/>
          <a:sy n="67" d="100"/>
        </p:scale>
        <p:origin x="738"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F477-9A84-488D-BF0D-43D232C1935D}"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5C273-540C-45E7-99D4-C1D11C869608}" type="slidenum">
              <a:rPr lang="en-US" smtClean="0"/>
              <a:t>‹#›</a:t>
            </a:fld>
            <a:endParaRPr lang="en-US"/>
          </a:p>
        </p:txBody>
      </p:sp>
    </p:spTree>
    <p:extLst>
      <p:ext uri="{BB962C8B-B14F-4D97-AF65-F5344CB8AC3E}">
        <p14:creationId xmlns:p14="http://schemas.microsoft.com/office/powerpoint/2010/main" val="207053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C809D-69BD-4B1F-86DA-CC299C03C7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92E86-AE00-D515-0B60-668C30A99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6382BC-2C7C-D4DB-651A-B9B3DF8A98AD}"/>
              </a:ext>
            </a:extLst>
          </p:cNvPr>
          <p:cNvSpPr>
            <a:spLocks noGrp="1"/>
          </p:cNvSpPr>
          <p:nvPr>
            <p:ph type="dt" sz="half" idx="10"/>
          </p:nvPr>
        </p:nvSpPr>
        <p:spPr/>
        <p:txBody>
          <a:bodyPr/>
          <a:lstStyle/>
          <a:p>
            <a:fld id="{0CFB8CB6-23FD-43DB-B893-40EEDEB006E7}" type="datetimeFigureOut">
              <a:rPr lang="en-US" smtClean="0"/>
              <a:t>11/4/2025</a:t>
            </a:fld>
            <a:endParaRPr lang="en-US"/>
          </a:p>
        </p:txBody>
      </p:sp>
      <p:sp>
        <p:nvSpPr>
          <p:cNvPr id="5" name="Footer Placeholder 4">
            <a:extLst>
              <a:ext uri="{FF2B5EF4-FFF2-40B4-BE49-F238E27FC236}">
                <a16:creationId xmlns:a16="http://schemas.microsoft.com/office/drawing/2014/main" id="{8711BE02-E709-07F3-8041-CAA394E3D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180AB-A972-2A3C-ABA7-4E2EE4B7F20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021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542A-5FF0-A6AD-2418-91F27E41BD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4053C-F3DA-EB3B-F2F4-55CA23EEE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348C8-68C0-FAC9-3BCB-C9F7A4CE3640}"/>
              </a:ext>
            </a:extLst>
          </p:cNvPr>
          <p:cNvSpPr>
            <a:spLocks noGrp="1"/>
          </p:cNvSpPr>
          <p:nvPr>
            <p:ph type="dt" sz="half" idx="10"/>
          </p:nvPr>
        </p:nvSpPr>
        <p:spPr/>
        <p:txBody>
          <a:bodyPr/>
          <a:lstStyle/>
          <a:p>
            <a:fld id="{0CFB8CB6-23FD-43DB-B893-40EEDEB006E7}" type="datetimeFigureOut">
              <a:rPr lang="en-US" smtClean="0"/>
              <a:t>11/4/2025</a:t>
            </a:fld>
            <a:endParaRPr lang="en-US"/>
          </a:p>
        </p:txBody>
      </p:sp>
      <p:sp>
        <p:nvSpPr>
          <p:cNvPr id="5" name="Footer Placeholder 4">
            <a:extLst>
              <a:ext uri="{FF2B5EF4-FFF2-40B4-BE49-F238E27FC236}">
                <a16:creationId xmlns:a16="http://schemas.microsoft.com/office/drawing/2014/main" id="{CEA1CE56-B3D7-B300-D660-93793CF58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324B8-FD76-7BC4-A631-1ADE38D9B308}"/>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3311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259E5-EB74-7940-09C7-6E4FB1F927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53CABF-B5EF-1961-3319-ECDFCB5F5C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62E71-8B02-58FD-7162-75D4128043B9}"/>
              </a:ext>
            </a:extLst>
          </p:cNvPr>
          <p:cNvSpPr>
            <a:spLocks noGrp="1"/>
          </p:cNvSpPr>
          <p:nvPr>
            <p:ph type="dt" sz="half" idx="10"/>
          </p:nvPr>
        </p:nvSpPr>
        <p:spPr/>
        <p:txBody>
          <a:bodyPr/>
          <a:lstStyle/>
          <a:p>
            <a:fld id="{0CFB8CB6-23FD-43DB-B893-40EEDEB006E7}" type="datetimeFigureOut">
              <a:rPr lang="en-US" smtClean="0"/>
              <a:t>11/4/2025</a:t>
            </a:fld>
            <a:endParaRPr lang="en-US"/>
          </a:p>
        </p:txBody>
      </p:sp>
      <p:sp>
        <p:nvSpPr>
          <p:cNvPr id="5" name="Footer Placeholder 4">
            <a:extLst>
              <a:ext uri="{FF2B5EF4-FFF2-40B4-BE49-F238E27FC236}">
                <a16:creationId xmlns:a16="http://schemas.microsoft.com/office/drawing/2014/main" id="{7EC0481A-A301-9755-2E1F-B8928D533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F1F57-0F5D-995D-A57C-E14F85FEBDFB}"/>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418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BA0B-93F7-555C-18CC-4FA0C7C3A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97CB46-4378-6225-678F-75F75DEB8C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D173B-A868-2C2F-0CE0-71EE697F2B85}"/>
              </a:ext>
            </a:extLst>
          </p:cNvPr>
          <p:cNvSpPr>
            <a:spLocks noGrp="1"/>
          </p:cNvSpPr>
          <p:nvPr>
            <p:ph type="dt" sz="half" idx="10"/>
          </p:nvPr>
        </p:nvSpPr>
        <p:spPr/>
        <p:txBody>
          <a:bodyPr/>
          <a:lstStyle/>
          <a:p>
            <a:fld id="{0CFB8CB6-23FD-43DB-B893-40EEDEB006E7}" type="datetimeFigureOut">
              <a:rPr lang="en-US" smtClean="0"/>
              <a:t>11/4/2025</a:t>
            </a:fld>
            <a:endParaRPr lang="en-US"/>
          </a:p>
        </p:txBody>
      </p:sp>
      <p:sp>
        <p:nvSpPr>
          <p:cNvPr id="5" name="Footer Placeholder 4">
            <a:extLst>
              <a:ext uri="{FF2B5EF4-FFF2-40B4-BE49-F238E27FC236}">
                <a16:creationId xmlns:a16="http://schemas.microsoft.com/office/drawing/2014/main" id="{76875B71-53EE-0D1E-D3A4-CD24F9B41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149D-B992-9A84-A854-3C047849702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487226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C225-8E86-EA92-CE62-9CD40F884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A11A7-EA53-431C-3E29-05B5D3D38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22628-0375-E1DD-A5E2-E1DA51D3784A}"/>
              </a:ext>
            </a:extLst>
          </p:cNvPr>
          <p:cNvSpPr>
            <a:spLocks noGrp="1"/>
          </p:cNvSpPr>
          <p:nvPr>
            <p:ph type="dt" sz="half" idx="10"/>
          </p:nvPr>
        </p:nvSpPr>
        <p:spPr/>
        <p:txBody>
          <a:bodyPr/>
          <a:lstStyle/>
          <a:p>
            <a:fld id="{0CFB8CB6-23FD-43DB-B893-40EEDEB006E7}" type="datetimeFigureOut">
              <a:rPr lang="en-US" smtClean="0"/>
              <a:t>11/4/2025</a:t>
            </a:fld>
            <a:endParaRPr lang="en-US"/>
          </a:p>
        </p:txBody>
      </p:sp>
      <p:sp>
        <p:nvSpPr>
          <p:cNvPr id="5" name="Footer Placeholder 4">
            <a:extLst>
              <a:ext uri="{FF2B5EF4-FFF2-40B4-BE49-F238E27FC236}">
                <a16:creationId xmlns:a16="http://schemas.microsoft.com/office/drawing/2014/main" id="{8CE2F968-1C34-62B8-B6D8-D3B8DE32F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20334-EBDA-A3A6-586F-69E638E3BE6D}"/>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33079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8B1E-1E1F-14B5-5142-7215AAC44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E0999-41FE-ACFD-2B82-EDFBA750F8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6A884-BE02-8C04-4983-C3667360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CC9E10-FBA8-8882-C715-5A61D0D49F6B}"/>
              </a:ext>
            </a:extLst>
          </p:cNvPr>
          <p:cNvSpPr>
            <a:spLocks noGrp="1"/>
          </p:cNvSpPr>
          <p:nvPr>
            <p:ph type="dt" sz="half" idx="10"/>
          </p:nvPr>
        </p:nvSpPr>
        <p:spPr/>
        <p:txBody>
          <a:bodyPr/>
          <a:lstStyle/>
          <a:p>
            <a:fld id="{0CFB8CB6-23FD-43DB-B893-40EEDEB006E7}" type="datetimeFigureOut">
              <a:rPr lang="en-US" smtClean="0"/>
              <a:t>11/4/2025</a:t>
            </a:fld>
            <a:endParaRPr lang="en-US"/>
          </a:p>
        </p:txBody>
      </p:sp>
      <p:sp>
        <p:nvSpPr>
          <p:cNvPr id="6" name="Footer Placeholder 5">
            <a:extLst>
              <a:ext uri="{FF2B5EF4-FFF2-40B4-BE49-F238E27FC236}">
                <a16:creationId xmlns:a16="http://schemas.microsoft.com/office/drawing/2014/main" id="{CAA4CED5-DA95-11C2-199A-B7BB4289C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0E837-CE7C-E722-F8EB-78229BE7293C}"/>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86629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01F-1766-E174-E29B-1CA8A7C2AC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129DA5-07C0-5CEE-4A4B-594A95E4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9DB91-17DA-7B69-5DE3-0BB2EB80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3AE767-C508-6C78-B474-243F39D0F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0277C5-281D-AD1F-4F15-DC9ABD829B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8EFAE-696A-2515-7747-595E761C50B0}"/>
              </a:ext>
            </a:extLst>
          </p:cNvPr>
          <p:cNvSpPr>
            <a:spLocks noGrp="1"/>
          </p:cNvSpPr>
          <p:nvPr>
            <p:ph type="dt" sz="half" idx="10"/>
          </p:nvPr>
        </p:nvSpPr>
        <p:spPr/>
        <p:txBody>
          <a:bodyPr/>
          <a:lstStyle/>
          <a:p>
            <a:fld id="{0CFB8CB6-23FD-43DB-B893-40EEDEB006E7}" type="datetimeFigureOut">
              <a:rPr lang="en-US" smtClean="0"/>
              <a:t>11/4/2025</a:t>
            </a:fld>
            <a:endParaRPr lang="en-US"/>
          </a:p>
        </p:txBody>
      </p:sp>
      <p:sp>
        <p:nvSpPr>
          <p:cNvPr id="8" name="Footer Placeholder 7">
            <a:extLst>
              <a:ext uri="{FF2B5EF4-FFF2-40B4-BE49-F238E27FC236}">
                <a16:creationId xmlns:a16="http://schemas.microsoft.com/office/drawing/2014/main" id="{44B37DF1-1A5B-441A-9AD3-595BD4448D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FAA8D-6C0A-B4E3-6D01-AFD5EEC67951}"/>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16824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C023-F230-1A39-BDFE-747BC9F043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6DCD4-08B4-61B6-0BA2-E10515116A2C}"/>
              </a:ext>
            </a:extLst>
          </p:cNvPr>
          <p:cNvSpPr>
            <a:spLocks noGrp="1"/>
          </p:cNvSpPr>
          <p:nvPr>
            <p:ph type="dt" sz="half" idx="10"/>
          </p:nvPr>
        </p:nvSpPr>
        <p:spPr/>
        <p:txBody>
          <a:bodyPr/>
          <a:lstStyle/>
          <a:p>
            <a:fld id="{0CFB8CB6-23FD-43DB-B893-40EEDEB006E7}" type="datetimeFigureOut">
              <a:rPr lang="en-US" smtClean="0"/>
              <a:t>11/4/2025</a:t>
            </a:fld>
            <a:endParaRPr lang="en-US"/>
          </a:p>
        </p:txBody>
      </p:sp>
      <p:sp>
        <p:nvSpPr>
          <p:cNvPr id="4" name="Footer Placeholder 3">
            <a:extLst>
              <a:ext uri="{FF2B5EF4-FFF2-40B4-BE49-F238E27FC236}">
                <a16:creationId xmlns:a16="http://schemas.microsoft.com/office/drawing/2014/main" id="{B3DEB362-5558-B1D7-2D4F-54D20FF995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5E2C86-8220-7E4A-AF8D-9ECB9BCBF39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5946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95412-0C0A-6802-7AA1-9854D71E22C7}"/>
              </a:ext>
            </a:extLst>
          </p:cNvPr>
          <p:cNvSpPr>
            <a:spLocks noGrp="1"/>
          </p:cNvSpPr>
          <p:nvPr>
            <p:ph type="dt" sz="half" idx="10"/>
          </p:nvPr>
        </p:nvSpPr>
        <p:spPr/>
        <p:txBody>
          <a:bodyPr/>
          <a:lstStyle/>
          <a:p>
            <a:fld id="{0CFB8CB6-23FD-43DB-B893-40EEDEB006E7}" type="datetimeFigureOut">
              <a:rPr lang="en-US" smtClean="0"/>
              <a:t>11/4/2025</a:t>
            </a:fld>
            <a:endParaRPr lang="en-US"/>
          </a:p>
        </p:txBody>
      </p:sp>
      <p:sp>
        <p:nvSpPr>
          <p:cNvPr id="3" name="Footer Placeholder 2">
            <a:extLst>
              <a:ext uri="{FF2B5EF4-FFF2-40B4-BE49-F238E27FC236}">
                <a16:creationId xmlns:a16="http://schemas.microsoft.com/office/drawing/2014/main" id="{2F2BCDC2-02A3-42CB-C166-526103C55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7A6A6-BC6A-91CA-6F99-857E60DCCCA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61568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22AA-AEDB-E818-8A31-56B85190C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99D53-4847-037C-ED8F-2E653D1D7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71AD58-034E-A16A-6BC9-5AC46D1DA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CAF2D-448C-731D-D459-9BB7DB32A2DD}"/>
              </a:ext>
            </a:extLst>
          </p:cNvPr>
          <p:cNvSpPr>
            <a:spLocks noGrp="1"/>
          </p:cNvSpPr>
          <p:nvPr>
            <p:ph type="dt" sz="half" idx="10"/>
          </p:nvPr>
        </p:nvSpPr>
        <p:spPr/>
        <p:txBody>
          <a:bodyPr/>
          <a:lstStyle/>
          <a:p>
            <a:fld id="{0CFB8CB6-23FD-43DB-B893-40EEDEB006E7}" type="datetimeFigureOut">
              <a:rPr lang="en-US" smtClean="0"/>
              <a:t>11/4/2025</a:t>
            </a:fld>
            <a:endParaRPr lang="en-US"/>
          </a:p>
        </p:txBody>
      </p:sp>
      <p:sp>
        <p:nvSpPr>
          <p:cNvPr id="6" name="Footer Placeholder 5">
            <a:extLst>
              <a:ext uri="{FF2B5EF4-FFF2-40B4-BE49-F238E27FC236}">
                <a16:creationId xmlns:a16="http://schemas.microsoft.com/office/drawing/2014/main" id="{2094658B-14DB-4690-7751-FB60060C7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E014F-322C-D0C0-1BC2-58B2EF23C2D4}"/>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33640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5DB9-4AE1-0C05-B325-0430AA0AFF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18A95E-311E-60B6-DA2C-691D0C8B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7412EE-CE4F-ACE5-165D-ADBF42DA6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34117-71F1-7B00-D970-3507DE4C5BF2}"/>
              </a:ext>
            </a:extLst>
          </p:cNvPr>
          <p:cNvSpPr>
            <a:spLocks noGrp="1"/>
          </p:cNvSpPr>
          <p:nvPr>
            <p:ph type="dt" sz="half" idx="10"/>
          </p:nvPr>
        </p:nvSpPr>
        <p:spPr/>
        <p:txBody>
          <a:bodyPr/>
          <a:lstStyle/>
          <a:p>
            <a:fld id="{0CFB8CB6-23FD-43DB-B893-40EEDEB006E7}" type="datetimeFigureOut">
              <a:rPr lang="en-US" smtClean="0"/>
              <a:t>11/4/2025</a:t>
            </a:fld>
            <a:endParaRPr lang="en-US"/>
          </a:p>
        </p:txBody>
      </p:sp>
      <p:sp>
        <p:nvSpPr>
          <p:cNvPr id="6" name="Footer Placeholder 5">
            <a:extLst>
              <a:ext uri="{FF2B5EF4-FFF2-40B4-BE49-F238E27FC236}">
                <a16:creationId xmlns:a16="http://schemas.microsoft.com/office/drawing/2014/main" id="{A2FCCA97-D4C1-FDDF-413B-F850F7DC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A17C-0CE8-3738-778B-CC0D32EADB37}"/>
              </a:ext>
            </a:extLst>
          </p:cNvPr>
          <p:cNvSpPr>
            <a:spLocks noGrp="1"/>
          </p:cNvSpPr>
          <p:nvPr>
            <p:ph type="sldNum" sz="quarter" idx="12"/>
          </p:nvPr>
        </p:nvSpPr>
        <p:spPr/>
        <p:txBody>
          <a:bodyPr/>
          <a:lstStyle/>
          <a:p>
            <a:fld id="{8983C643-7456-4CDF-AD89-F5BBA0059401}" type="slidenum">
              <a:rPr lang="en-US" smtClean="0"/>
              <a:t>‹#›</a:t>
            </a:fld>
            <a:endParaRPr lang="en-US"/>
          </a:p>
        </p:txBody>
      </p:sp>
    </p:spTree>
    <p:extLst>
      <p:ext uri="{BB962C8B-B14F-4D97-AF65-F5344CB8AC3E}">
        <p14:creationId xmlns:p14="http://schemas.microsoft.com/office/powerpoint/2010/main" val="273073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C67EB6-BAE9-BC85-2749-0B245D96F1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8EFBA3BF-21D5-60BA-EA7F-536816AA77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124F52-7F8B-D017-4764-B106B4351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B491-F5D8-7B9B-57BF-5907778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B8CB6-23FD-43DB-B893-40EEDEB006E7}" type="datetimeFigureOut">
              <a:rPr lang="en-US" smtClean="0"/>
              <a:t>11/4/2025</a:t>
            </a:fld>
            <a:endParaRPr lang="en-US"/>
          </a:p>
        </p:txBody>
      </p:sp>
      <p:sp>
        <p:nvSpPr>
          <p:cNvPr id="5" name="Footer Placeholder 4">
            <a:extLst>
              <a:ext uri="{FF2B5EF4-FFF2-40B4-BE49-F238E27FC236}">
                <a16:creationId xmlns:a16="http://schemas.microsoft.com/office/drawing/2014/main" id="{9D05B077-7EF6-BFBE-2FF7-C57F19BD1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C8E46D-E3E6-7FB9-2CBB-BCB25E8F5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3C643-7456-4CDF-AD89-F5BBA0059401}" type="slidenum">
              <a:rPr lang="en-US" smtClean="0"/>
              <a:t>‹#›</a:t>
            </a:fld>
            <a:endParaRPr lang="en-US"/>
          </a:p>
        </p:txBody>
      </p:sp>
    </p:spTree>
    <p:extLst>
      <p:ext uri="{BB962C8B-B14F-4D97-AF65-F5344CB8AC3E}">
        <p14:creationId xmlns:p14="http://schemas.microsoft.com/office/powerpoint/2010/main" val="274417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300" b="0" i="0" u="none" strike="noStrike" kern="1200" cap="none" spc="0" normalizeH="0" baseline="0" noProof="0" dirty="0">
              <a:ln>
                <a:solidFill>
                  <a:srgbClr val="70AD47">
                    <a:lumMod val="50000"/>
                  </a:srgbClr>
                </a:solidFill>
              </a:ln>
              <a:solidFill>
                <a:srgbClr val="00B0F0"/>
              </a:solidFill>
              <a:effectLst/>
              <a:uLnTx/>
              <a:uFillTx/>
              <a:latin typeface="SVN-Gretoon" panose="02040603050506020204" pitchFamily="18" charset="0"/>
              <a:ea typeface="+mn-ea"/>
              <a:cs typeface="+mn-cs"/>
            </a:endParaRPr>
          </a:p>
        </p:txBody>
      </p:sp>
      <p:pic>
        <p:nvPicPr>
          <p:cNvPr id="5" name="Picture 4">
            <a:extLst>
              <a:ext uri="{FF2B5EF4-FFF2-40B4-BE49-F238E27FC236}">
                <a16:creationId xmlns:a16="http://schemas.microsoft.com/office/drawing/2014/main" id="{3F9D34B3-39D2-1670-E753-7F799B94F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108" y="562022"/>
            <a:ext cx="6815124" cy="5749567"/>
          </a:xfrm>
          <a:prstGeom prst="rect">
            <a:avLst/>
          </a:prstGeom>
        </p:spPr>
      </p:pic>
    </p:spTree>
    <p:extLst>
      <p:ext uri="{BB962C8B-B14F-4D97-AF65-F5344CB8AC3E}">
        <p14:creationId xmlns:p14="http://schemas.microsoft.com/office/powerpoint/2010/main" val="15022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kids in graduation gowns&#10;&#10;Description automatically generated">
            <a:extLst>
              <a:ext uri="{FF2B5EF4-FFF2-40B4-BE49-F238E27FC236}">
                <a16:creationId xmlns:a16="http://schemas.microsoft.com/office/drawing/2014/main" id="{2391A542-EB31-0E54-14E7-C56A2A7ABEF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294703" cy="7563678"/>
          </a:xfrm>
          <a:prstGeom prst="rect">
            <a:avLst/>
          </a:prstGeom>
        </p:spPr>
      </p:pic>
      <p:sp>
        <p:nvSpPr>
          <p:cNvPr id="5" name="TextBox 4">
            <a:extLst>
              <a:ext uri="{FF2B5EF4-FFF2-40B4-BE49-F238E27FC236}">
                <a16:creationId xmlns:a16="http://schemas.microsoft.com/office/drawing/2014/main" id="{25778FD2-F662-A89D-7C6B-17DCAF0C2A7C}"/>
              </a:ext>
            </a:extLst>
          </p:cNvPr>
          <p:cNvSpPr txBox="1"/>
          <p:nvPr/>
        </p:nvSpPr>
        <p:spPr>
          <a:xfrm>
            <a:off x="2498993" y="567640"/>
            <a:ext cx="7194014" cy="3785652"/>
          </a:xfrm>
          <a:prstGeom prst="rect">
            <a:avLst/>
          </a:prstGeom>
          <a:noFill/>
        </p:spPr>
        <p:txBody>
          <a:bodyPr wrap="square" rtlCol="0">
            <a:spAutoFit/>
          </a:bodyPr>
          <a:lstStyle/>
          <a:p>
            <a:pPr algn="ctr"/>
            <a:r>
              <a:rPr lang="en-US" sz="6000" dirty="0">
                <a:solidFill>
                  <a:schemeClr val="bg1"/>
                </a:solidFill>
                <a:latin typeface="Cambria" panose="02040503050406030204" pitchFamily="18" charset="0"/>
                <a:ea typeface="Cambria" panose="02040503050406030204" pitchFamily="18" charset="0"/>
              </a:rPr>
              <a:t>C</a:t>
            </a:r>
            <a:r>
              <a:rPr lang="vi-VN" sz="6000" dirty="0">
                <a:solidFill>
                  <a:schemeClr val="bg1"/>
                </a:solidFill>
                <a:latin typeface="Cambria" panose="02040503050406030204" pitchFamily="18" charset="0"/>
                <a:ea typeface="Cambria" panose="02040503050406030204" pitchFamily="18" charset="0"/>
              </a:rPr>
              <a:t>hia sẻ: Những điểm cần lưu ý để viết bài văn tả người đúng yêu cầu.</a:t>
            </a:r>
            <a:endParaRPr lang="en-US" sz="6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7515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762" y="2121"/>
            <a:ext cx="12190476" cy="6853756"/>
          </a:xfrm>
          <a:prstGeom prst="rect">
            <a:avLst/>
          </a:prstGeom>
        </p:spPr>
      </p:pic>
      <p:sp>
        <p:nvSpPr>
          <p:cNvPr id="2" name="Rectangle: Rounded Corners 1">
            <a:extLst>
              <a:ext uri="{FF2B5EF4-FFF2-40B4-BE49-F238E27FC236}">
                <a16:creationId xmlns:a16="http://schemas.microsoft.com/office/drawing/2014/main" id="{23570CAB-052F-ED11-3051-6BF2215D31CC}"/>
              </a:ext>
            </a:extLst>
          </p:cNvPr>
          <p:cNvSpPr/>
          <p:nvPr/>
        </p:nvSpPr>
        <p:spPr>
          <a:xfrm>
            <a:off x="4572000" y="1066800"/>
            <a:ext cx="6620935" cy="5063604"/>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mbria" panose="02040503050406030204" pitchFamily="18" charset="0"/>
              <a:ea typeface="Cambria" panose="02040503050406030204" pitchFamily="18" charset="0"/>
            </a:endParaRPr>
          </a:p>
        </p:txBody>
      </p:sp>
      <p:pic>
        <p:nvPicPr>
          <p:cNvPr id="10" name="Picture 9" descr="A cartoon character with different expressions&#10;&#10;Description automatically generated">
            <a:extLst>
              <a:ext uri="{FF2B5EF4-FFF2-40B4-BE49-F238E27FC236}">
                <a16:creationId xmlns:a16="http://schemas.microsoft.com/office/drawing/2014/main" id="{D76A0764-939D-EBB4-42D1-7471CAF175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9155" b="74889" l="27750" r="49168">
                        <a14:foregroundMark x1="27750" y1="39426" x2="29575" y2="39749"/>
                        <a14:foregroundMark x1="39857" y1="60736" x2="42491" y2="60776"/>
                        <a14:foregroundMark x1="42491" y1="60776" x2="42491" y2="60736"/>
                        <a14:foregroundMark x1="37361" y1="48767" x2="37546" y2="49656"/>
                        <a14:foregroundMark x1="49099" y1="49414" x2="48521" y2="57016"/>
                        <a14:foregroundMark x1="40481" y1="62273" x2="41567" y2="64577"/>
                        <a14:foregroundMark x1="49168" y1="56490" x2="49030" y2="56894"/>
                        <a14:backgroundMark x1="49653" y1="49009" x2="49653" y2="55924"/>
                        <a14:backgroundMark x1="49653" y1="49535" x2="49653" y2="50991"/>
                        <a14:backgroundMark x1="49584" y1="49778" x2="49723" y2="51314"/>
                      </a14:backgroundRemoval>
                    </a14:imgEffect>
                  </a14:imgLayer>
                </a14:imgProps>
              </a:ext>
              <a:ext uri="{28A0092B-C50C-407E-A947-70E740481C1C}">
                <a14:useLocalDpi xmlns:a14="http://schemas.microsoft.com/office/drawing/2010/main" val="0"/>
              </a:ext>
            </a:extLst>
          </a:blip>
          <a:srcRect l="26514" t="23460" r="48498" b="19319"/>
          <a:stretch/>
        </p:blipFill>
        <p:spPr>
          <a:xfrm>
            <a:off x="73624" y="864751"/>
            <a:ext cx="4668117" cy="6108516"/>
          </a:xfrm>
          <a:prstGeom prst="rect">
            <a:avLst/>
          </a:prstGeom>
        </p:spPr>
      </p:pic>
      <p:grpSp>
        <p:nvGrpSpPr>
          <p:cNvPr id="24" name="Group 23">
            <a:extLst>
              <a:ext uri="{FF2B5EF4-FFF2-40B4-BE49-F238E27FC236}">
                <a16:creationId xmlns:a16="http://schemas.microsoft.com/office/drawing/2014/main" id="{8A64A751-B316-E315-964F-C8B97DC52C0B}"/>
              </a:ext>
            </a:extLst>
          </p:cNvPr>
          <p:cNvGrpSpPr/>
          <p:nvPr/>
        </p:nvGrpSpPr>
        <p:grpSpPr>
          <a:xfrm>
            <a:off x="4893875" y="1631216"/>
            <a:ext cx="5821087" cy="933766"/>
            <a:chOff x="4893875" y="1631216"/>
            <a:chExt cx="5821087" cy="933766"/>
          </a:xfrm>
        </p:grpSpPr>
        <p:sp>
          <p:nvSpPr>
            <p:cNvPr id="13" name="TextBox 12">
              <a:extLst>
                <a:ext uri="{FF2B5EF4-FFF2-40B4-BE49-F238E27FC236}">
                  <a16:creationId xmlns:a16="http://schemas.microsoft.com/office/drawing/2014/main" id="{0CA66157-0220-FFF1-21C0-0EA70F89306C}"/>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11" name="Freeform 7">
              <a:extLst>
                <a:ext uri="{FF2B5EF4-FFF2-40B4-BE49-F238E27FC236}">
                  <a16:creationId xmlns:a16="http://schemas.microsoft.com/office/drawing/2014/main" id="{20A7CDEB-8C89-FC15-F15B-74DBDEEB0F70}"/>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5" name="Group 24">
            <a:extLst>
              <a:ext uri="{FF2B5EF4-FFF2-40B4-BE49-F238E27FC236}">
                <a16:creationId xmlns:a16="http://schemas.microsoft.com/office/drawing/2014/main" id="{EC596F1C-0A0E-DA6E-A82D-731F9E0C6564}"/>
              </a:ext>
            </a:extLst>
          </p:cNvPr>
          <p:cNvGrpSpPr/>
          <p:nvPr/>
        </p:nvGrpSpPr>
        <p:grpSpPr>
          <a:xfrm>
            <a:off x="4893875" y="2706622"/>
            <a:ext cx="5821087" cy="933766"/>
            <a:chOff x="4893875" y="1631216"/>
            <a:chExt cx="5821087" cy="933766"/>
          </a:xfrm>
        </p:grpSpPr>
        <p:sp>
          <p:nvSpPr>
            <p:cNvPr id="26" name="TextBox 25">
              <a:extLst>
                <a:ext uri="{FF2B5EF4-FFF2-40B4-BE49-F238E27FC236}">
                  <a16:creationId xmlns:a16="http://schemas.microsoft.com/office/drawing/2014/main" id="{4F04A6DF-FDDA-D7FE-AC39-331D8F2561EF}"/>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27" name="Freeform 7">
              <a:extLst>
                <a:ext uri="{FF2B5EF4-FFF2-40B4-BE49-F238E27FC236}">
                  <a16:creationId xmlns:a16="http://schemas.microsoft.com/office/drawing/2014/main" id="{54EC4611-1EF9-EC81-80F7-71496C240DE6}"/>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28" name="Group 27">
            <a:extLst>
              <a:ext uri="{FF2B5EF4-FFF2-40B4-BE49-F238E27FC236}">
                <a16:creationId xmlns:a16="http://schemas.microsoft.com/office/drawing/2014/main" id="{D5B00AA6-B016-B2B3-32AC-2EC4ADD41713}"/>
              </a:ext>
            </a:extLst>
          </p:cNvPr>
          <p:cNvGrpSpPr/>
          <p:nvPr/>
        </p:nvGrpSpPr>
        <p:grpSpPr>
          <a:xfrm>
            <a:off x="4893875" y="3782028"/>
            <a:ext cx="5821087" cy="933766"/>
            <a:chOff x="4893875" y="1631216"/>
            <a:chExt cx="5821087" cy="933766"/>
          </a:xfrm>
        </p:grpSpPr>
        <p:sp>
          <p:nvSpPr>
            <p:cNvPr id="29" name="TextBox 28">
              <a:extLst>
                <a:ext uri="{FF2B5EF4-FFF2-40B4-BE49-F238E27FC236}">
                  <a16:creationId xmlns:a16="http://schemas.microsoft.com/office/drawing/2014/main" id="{40AF7B32-8D65-9C83-AC26-9A8E7CDCD7AD}"/>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0" name="Freeform 7">
              <a:extLst>
                <a:ext uri="{FF2B5EF4-FFF2-40B4-BE49-F238E27FC236}">
                  <a16:creationId xmlns:a16="http://schemas.microsoft.com/office/drawing/2014/main" id="{015476C8-FDED-EC35-4799-1DAAE820559C}"/>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grpSp>
        <p:nvGrpSpPr>
          <p:cNvPr id="31" name="Group 30">
            <a:extLst>
              <a:ext uri="{FF2B5EF4-FFF2-40B4-BE49-F238E27FC236}">
                <a16:creationId xmlns:a16="http://schemas.microsoft.com/office/drawing/2014/main" id="{7985398C-3F8E-71F7-0DBF-51230A30AE70}"/>
              </a:ext>
            </a:extLst>
          </p:cNvPr>
          <p:cNvGrpSpPr/>
          <p:nvPr/>
        </p:nvGrpSpPr>
        <p:grpSpPr>
          <a:xfrm>
            <a:off x="4893875" y="4857434"/>
            <a:ext cx="5821087" cy="933766"/>
            <a:chOff x="4893875" y="1631216"/>
            <a:chExt cx="5821087" cy="933766"/>
          </a:xfrm>
        </p:grpSpPr>
        <p:sp>
          <p:nvSpPr>
            <p:cNvPr id="32" name="TextBox 31">
              <a:extLst>
                <a:ext uri="{FF2B5EF4-FFF2-40B4-BE49-F238E27FC236}">
                  <a16:creationId xmlns:a16="http://schemas.microsoft.com/office/drawing/2014/main" id="{3BBD0C6D-C0A1-FC97-0912-A08908045DBE}"/>
                </a:ext>
              </a:extLst>
            </p:cNvPr>
            <p:cNvSpPr txBox="1"/>
            <p:nvPr/>
          </p:nvSpPr>
          <p:spPr>
            <a:xfrm>
              <a:off x="5866737" y="1631216"/>
              <a:ext cx="4848225" cy="707886"/>
            </a:xfrm>
            <a:prstGeom prst="rect">
              <a:avLst/>
            </a:prstGeom>
            <a:noFill/>
          </p:spPr>
          <p:txBody>
            <a:bodyPr wrap="square" rtlCol="0">
              <a:spAutoFit/>
            </a:bodyPr>
            <a:lstStyle/>
            <a:p>
              <a:r>
                <a:rPr lang="en-US" sz="4000" dirty="0">
                  <a:solidFill>
                    <a:srgbClr val="0594FF"/>
                  </a:solidFill>
                  <a:latin typeface="Cambria" panose="02040503050406030204" pitchFamily="18" charset="0"/>
                  <a:ea typeface="Cambria" panose="02040503050406030204" pitchFamily="18" charset="0"/>
                </a:rPr>
                <a:t>GV </a:t>
              </a:r>
              <a:r>
                <a:rPr lang="en-US" sz="4000" dirty="0" err="1">
                  <a:solidFill>
                    <a:srgbClr val="0594FF"/>
                  </a:solidFill>
                  <a:latin typeface="Cambria" panose="02040503050406030204" pitchFamily="18" charset="0"/>
                  <a:ea typeface="Cambria" panose="02040503050406030204" pitchFamily="18" charset="0"/>
                </a:rPr>
                <a:t>ghi</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dặn</a:t>
              </a:r>
              <a:r>
                <a:rPr lang="en-US" sz="4000" dirty="0">
                  <a:solidFill>
                    <a:srgbClr val="0594FF"/>
                  </a:solidFill>
                  <a:latin typeface="Cambria" panose="02040503050406030204" pitchFamily="18" charset="0"/>
                  <a:ea typeface="Cambria" panose="02040503050406030204" pitchFamily="18" charset="0"/>
                </a:rPr>
                <a:t> </a:t>
              </a:r>
              <a:r>
                <a:rPr lang="en-US" sz="4000" dirty="0" err="1">
                  <a:solidFill>
                    <a:srgbClr val="0594FF"/>
                  </a:solidFill>
                  <a:latin typeface="Cambria" panose="02040503050406030204" pitchFamily="18" charset="0"/>
                  <a:ea typeface="Cambria" panose="02040503050406030204" pitchFamily="18" charset="0"/>
                </a:rPr>
                <a:t>dò</a:t>
              </a:r>
              <a:r>
                <a:rPr lang="en-US" sz="4000" dirty="0">
                  <a:solidFill>
                    <a:srgbClr val="0594FF"/>
                  </a:solidFill>
                  <a:latin typeface="Cambria" panose="02040503050406030204" pitchFamily="18" charset="0"/>
                  <a:ea typeface="Cambria" panose="02040503050406030204" pitchFamily="18" charset="0"/>
                </a:rPr>
                <a:t> ở </a:t>
              </a:r>
              <a:r>
                <a:rPr lang="en-US" sz="4000" dirty="0" err="1">
                  <a:solidFill>
                    <a:srgbClr val="0594FF"/>
                  </a:solidFill>
                  <a:latin typeface="Cambria" panose="02040503050406030204" pitchFamily="18" charset="0"/>
                  <a:ea typeface="Cambria" panose="02040503050406030204" pitchFamily="18" charset="0"/>
                </a:rPr>
                <a:t>đây</a:t>
              </a:r>
              <a:endParaRPr lang="en-US" sz="4000" dirty="0">
                <a:solidFill>
                  <a:srgbClr val="0594FF"/>
                </a:solidFill>
                <a:latin typeface="Cambria" panose="02040503050406030204" pitchFamily="18" charset="0"/>
                <a:ea typeface="Cambria" panose="02040503050406030204" pitchFamily="18" charset="0"/>
              </a:endParaRPr>
            </a:p>
          </p:txBody>
        </p:sp>
        <p:sp>
          <p:nvSpPr>
            <p:cNvPr id="33" name="Freeform 7">
              <a:extLst>
                <a:ext uri="{FF2B5EF4-FFF2-40B4-BE49-F238E27FC236}">
                  <a16:creationId xmlns:a16="http://schemas.microsoft.com/office/drawing/2014/main" id="{DCF8CFF4-3D93-9C08-D295-5BCC1E949651}"/>
                </a:ext>
              </a:extLst>
            </p:cNvPr>
            <p:cNvSpPr/>
            <p:nvPr/>
          </p:nvSpPr>
          <p:spPr>
            <a:xfrm>
              <a:off x="4893875" y="1664275"/>
              <a:ext cx="972862" cy="900707"/>
            </a:xfrm>
            <a:custGeom>
              <a:avLst/>
              <a:gdLst/>
              <a:ahLst/>
              <a:cxnLst/>
              <a:rect l="l" t="t" r="r" b="b"/>
              <a:pathLst>
                <a:path w="1209927" h="1120190">
                  <a:moveTo>
                    <a:pt x="0" y="0"/>
                  </a:moveTo>
                  <a:lnTo>
                    <a:pt x="1209927" y="0"/>
                  </a:lnTo>
                  <a:lnTo>
                    <a:pt x="1209927" y="1120190"/>
                  </a:lnTo>
                  <a:lnTo>
                    <a:pt x="0" y="1120190"/>
                  </a:lnTo>
                  <a:lnTo>
                    <a:pt x="0" y="0"/>
                  </a:lnTo>
                  <a:close/>
                </a:path>
              </a:pathLst>
            </a:custGeom>
            <a:blipFill>
              <a:blip r:embed="rId5"/>
              <a:stretch>
                <a:fillRect/>
              </a:stretch>
            </a:blipFill>
          </p:spPr>
          <p:txBody>
            <a:bodyPr/>
            <a:lstStyle/>
            <a:p>
              <a:endParaRPr lang="en-US" sz="1400">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79BD6D7-EE79-2EEB-9DC1-EC5880D02381}"/>
              </a:ext>
            </a:extLst>
          </p:cNvPr>
          <p:cNvPicPr>
            <a:picLocks noChangeAspect="1"/>
          </p:cNvPicPr>
          <p:nvPr/>
        </p:nvPicPr>
        <p:blipFill>
          <a:blip r:embed="rId6"/>
          <a:stretch>
            <a:fillRect/>
          </a:stretch>
        </p:blipFill>
        <p:spPr>
          <a:xfrm>
            <a:off x="5785651" y="0"/>
            <a:ext cx="4523624" cy="1633870"/>
          </a:xfrm>
          <a:prstGeom prst="rect">
            <a:avLst/>
          </a:prstGeom>
        </p:spPr>
      </p:pic>
    </p:spTree>
    <p:extLst>
      <p:ext uri="{BB962C8B-B14F-4D97-AF65-F5344CB8AC3E}">
        <p14:creationId xmlns:p14="http://schemas.microsoft.com/office/powerpoint/2010/main" val="227374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875F6FEB-03A1-6355-7205-AE70CB395A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 b="9"/>
          <a:stretch/>
        </p:blipFill>
        <p:spPr>
          <a:xfrm>
            <a:off x="20" y="1282"/>
            <a:ext cx="12191980" cy="6856718"/>
          </a:xfrm>
          <a:prstGeom prst="rect">
            <a:avLst/>
          </a:prstGeom>
        </p:spPr>
      </p:pic>
      <p:sp>
        <p:nvSpPr>
          <p:cNvPr id="2" name="Freeform 6">
            <a:extLst>
              <a:ext uri="{FF2B5EF4-FFF2-40B4-BE49-F238E27FC236}">
                <a16:creationId xmlns:a16="http://schemas.microsoft.com/office/drawing/2014/main" id="{14FB7EC0-D07D-AFBA-D077-D66CE6A66785}"/>
              </a:ext>
            </a:extLst>
          </p:cNvPr>
          <p:cNvSpPr/>
          <p:nvPr/>
        </p:nvSpPr>
        <p:spPr>
          <a:xfrm>
            <a:off x="1496403" y="1843496"/>
            <a:ext cx="4379088" cy="4652417"/>
          </a:xfrm>
          <a:custGeom>
            <a:avLst/>
            <a:gdLst/>
            <a:ahLst/>
            <a:cxnLst/>
            <a:rect l="l" t="t" r="r" b="b"/>
            <a:pathLst>
              <a:path w="4255467" h="4521080">
                <a:moveTo>
                  <a:pt x="0" y="0"/>
                </a:moveTo>
                <a:lnTo>
                  <a:pt x="4255467" y="0"/>
                </a:lnTo>
                <a:lnTo>
                  <a:pt x="4255467" y="4521080"/>
                </a:lnTo>
                <a:lnTo>
                  <a:pt x="0" y="4521080"/>
                </a:lnTo>
                <a:lnTo>
                  <a:pt x="0" y="0"/>
                </a:lnTo>
                <a:close/>
              </a:path>
            </a:pathLst>
          </a:custGeom>
          <a:blipFill>
            <a:blip r:embed="rId3"/>
            <a:stretch>
              <a:fillRect/>
            </a:stretch>
          </a:blipFill>
        </p:spPr>
        <p:txBody>
          <a:bodyPr/>
          <a:lstStyle/>
          <a:p>
            <a:endParaRPr lang="en-US"/>
          </a:p>
        </p:txBody>
      </p:sp>
      <p:sp>
        <p:nvSpPr>
          <p:cNvPr id="3" name="Freeform 7">
            <a:extLst>
              <a:ext uri="{FF2B5EF4-FFF2-40B4-BE49-F238E27FC236}">
                <a16:creationId xmlns:a16="http://schemas.microsoft.com/office/drawing/2014/main" id="{8A9A0B3A-3CEF-D309-8BE4-1ACA9541CA82}"/>
              </a:ext>
            </a:extLst>
          </p:cNvPr>
          <p:cNvSpPr/>
          <p:nvPr/>
        </p:nvSpPr>
        <p:spPr>
          <a:xfrm>
            <a:off x="6316511" y="1982274"/>
            <a:ext cx="3456139" cy="4374860"/>
          </a:xfrm>
          <a:custGeom>
            <a:avLst/>
            <a:gdLst/>
            <a:ahLst/>
            <a:cxnLst/>
            <a:rect l="l" t="t" r="r" b="b"/>
            <a:pathLst>
              <a:path w="3358572" h="4251357">
                <a:moveTo>
                  <a:pt x="0" y="0"/>
                </a:moveTo>
                <a:lnTo>
                  <a:pt x="3358571" y="0"/>
                </a:lnTo>
                <a:lnTo>
                  <a:pt x="3358571" y="4251357"/>
                </a:lnTo>
                <a:lnTo>
                  <a:pt x="0" y="4251357"/>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id="{CC00D27E-AF44-9BBA-85B9-4CE418B28DC5}"/>
              </a:ext>
            </a:extLst>
          </p:cNvPr>
          <p:cNvPicPr>
            <a:picLocks noChangeAspect="1"/>
          </p:cNvPicPr>
          <p:nvPr/>
        </p:nvPicPr>
        <p:blipFill>
          <a:blip r:embed="rId5"/>
          <a:stretch>
            <a:fillRect/>
          </a:stretch>
        </p:blipFill>
        <p:spPr>
          <a:xfrm>
            <a:off x="245327" y="669827"/>
            <a:ext cx="12192000" cy="1370091"/>
          </a:xfrm>
          <a:prstGeom prst="rect">
            <a:avLst/>
          </a:prstGeom>
        </p:spPr>
      </p:pic>
    </p:spTree>
    <p:extLst>
      <p:ext uri="{BB962C8B-B14F-4D97-AF65-F5344CB8AC3E}">
        <p14:creationId xmlns:p14="http://schemas.microsoft.com/office/powerpoint/2010/main" val="2919467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assroom with desks and chairs&#10;&#10;Description automatically generated">
            <a:extLst>
              <a:ext uri="{FF2B5EF4-FFF2-40B4-BE49-F238E27FC236}">
                <a16:creationId xmlns:a16="http://schemas.microsoft.com/office/drawing/2014/main" id="{F6B3DBFD-9511-016F-4B92-F22F389FD655}"/>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2860" b="2114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A5AD69C-1910-1E0F-80BE-B13F06C5D735}"/>
              </a:ext>
            </a:extLst>
          </p:cNvPr>
          <p:cNvSpPr txBox="1"/>
          <p:nvPr/>
        </p:nvSpPr>
        <p:spPr>
          <a:xfrm>
            <a:off x="2397512" y="1277113"/>
            <a:ext cx="7574023" cy="2123658"/>
          </a:xfrm>
          <a:prstGeom prst="rect">
            <a:avLst/>
          </a:prstGeom>
          <a:noFill/>
        </p:spPr>
        <p:txBody>
          <a:bodyPr wrap="square" rtlCol="0">
            <a:spAutoFit/>
          </a:bodyPr>
          <a:lstStyle/>
          <a:p>
            <a:pPr algn="ctr"/>
            <a:r>
              <a:rPr lang="en-US" sz="4400" b="1" dirty="0">
                <a:solidFill>
                  <a:schemeClr val="bg1"/>
                </a:solidFill>
                <a:latin typeface="Cambria" panose="02040503050406030204" pitchFamily="18" charset="0"/>
                <a:ea typeface="Cambria" panose="02040503050406030204" pitchFamily="18" charset="0"/>
              </a:rPr>
              <a:t>N</a:t>
            </a:r>
            <a:r>
              <a:rPr lang="vi-VN" sz="4400" b="1" dirty="0">
                <a:solidFill>
                  <a:schemeClr val="bg1"/>
                </a:solidFill>
                <a:latin typeface="Cambria" panose="02040503050406030204" pitchFamily="18" charset="0"/>
                <a:ea typeface="Cambria" panose="02040503050406030204" pitchFamily="18" charset="0"/>
              </a:rPr>
              <a:t>hắc lại những đặc điểm cần lưu ý khi quan sát chuẩn bị viết bài văn tả người.</a:t>
            </a:r>
            <a:endParaRPr lang="en-US" sz="44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5879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rtoon landscape with mountains and trees&#10;&#10;Description automatically generated">
            <a:extLst>
              <a:ext uri="{FF2B5EF4-FFF2-40B4-BE49-F238E27FC236}">
                <a16:creationId xmlns:a16="http://schemas.microsoft.com/office/drawing/2014/main" id="{C5521AE0-1CDA-E24C-78B9-E7AD01BBA86F}"/>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8" name="Rectangle: Rounded Corners 7">
            <a:extLst>
              <a:ext uri="{FF2B5EF4-FFF2-40B4-BE49-F238E27FC236}">
                <a16:creationId xmlns:a16="http://schemas.microsoft.com/office/drawing/2014/main" id="{14EC6187-76AA-85BA-F755-B1DB741DD122}"/>
              </a:ext>
            </a:extLst>
          </p:cNvPr>
          <p:cNvSpPr/>
          <p:nvPr/>
        </p:nvSpPr>
        <p:spPr>
          <a:xfrm>
            <a:off x="585788" y="633412"/>
            <a:ext cx="11158538" cy="5735857"/>
          </a:xfrm>
          <a:prstGeom prst="roundRect">
            <a:avLst/>
          </a:prstGeom>
          <a:solidFill>
            <a:schemeClr val="bg1">
              <a:alpha val="7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A8C833-0BB3-E556-7179-D0517FCF1EB7}"/>
              </a:ext>
            </a:extLst>
          </p:cNvPr>
          <p:cNvPicPr>
            <a:picLocks noChangeAspect="1"/>
          </p:cNvPicPr>
          <p:nvPr/>
        </p:nvPicPr>
        <p:blipFill>
          <a:blip r:embed="rId3"/>
          <a:stretch>
            <a:fillRect/>
          </a:stretch>
        </p:blipFill>
        <p:spPr>
          <a:xfrm>
            <a:off x="1793846" y="633412"/>
            <a:ext cx="8742422" cy="1457070"/>
          </a:xfrm>
          <a:prstGeom prst="rect">
            <a:avLst/>
          </a:prstGeom>
        </p:spPr>
      </p:pic>
      <p:pic>
        <p:nvPicPr>
          <p:cNvPr id="11" name="Picture 10">
            <a:extLst>
              <a:ext uri="{FF2B5EF4-FFF2-40B4-BE49-F238E27FC236}">
                <a16:creationId xmlns:a16="http://schemas.microsoft.com/office/drawing/2014/main" id="{67F01B4D-48DE-3A56-8ED0-A6996522840A}"/>
              </a:ext>
            </a:extLst>
          </p:cNvPr>
          <p:cNvPicPr>
            <a:picLocks noChangeAspect="1"/>
          </p:cNvPicPr>
          <p:nvPr/>
        </p:nvPicPr>
        <p:blipFill>
          <a:blip r:embed="rId4"/>
          <a:stretch>
            <a:fillRect/>
          </a:stretch>
        </p:blipFill>
        <p:spPr>
          <a:xfrm>
            <a:off x="1601603" y="2108283"/>
            <a:ext cx="9699810" cy="2786113"/>
          </a:xfrm>
          <a:prstGeom prst="rect">
            <a:avLst/>
          </a:prstGeom>
        </p:spPr>
      </p:pic>
    </p:spTree>
    <p:extLst>
      <p:ext uri="{BB962C8B-B14F-4D97-AF65-F5344CB8AC3E}">
        <p14:creationId xmlns:p14="http://schemas.microsoft.com/office/powerpoint/2010/main" val="3345688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D48B80-908E-1D32-0A62-96DFB5D36AB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7820" b="7820"/>
          <a:stretch/>
        </p:blipFill>
        <p:spPr>
          <a:xfrm>
            <a:off x="-1504" y="1282"/>
            <a:ext cx="12191980" cy="6856718"/>
          </a:xfrm>
          <a:prstGeom prst="rect">
            <a:avLst/>
          </a:prstGeom>
        </p:spPr>
      </p:pic>
      <p:grpSp>
        <p:nvGrpSpPr>
          <p:cNvPr id="39" name="Group 38">
            <a:extLst>
              <a:ext uri="{FF2B5EF4-FFF2-40B4-BE49-F238E27FC236}">
                <a16:creationId xmlns:a16="http://schemas.microsoft.com/office/drawing/2014/main" id="{A77972EE-191F-9D0E-D803-48599B95BA30}"/>
              </a:ext>
            </a:extLst>
          </p:cNvPr>
          <p:cNvGrpSpPr/>
          <p:nvPr/>
        </p:nvGrpSpPr>
        <p:grpSpPr>
          <a:xfrm>
            <a:off x="546671" y="904596"/>
            <a:ext cx="8149857" cy="5317784"/>
            <a:chOff x="548185" y="171232"/>
            <a:chExt cx="8149857" cy="3317208"/>
          </a:xfrm>
        </p:grpSpPr>
        <p:sp>
          <p:nvSpPr>
            <p:cNvPr id="4" name="Rectangle: Rounded Corners 3">
              <a:extLst>
                <a:ext uri="{FF2B5EF4-FFF2-40B4-BE49-F238E27FC236}">
                  <a16:creationId xmlns:a16="http://schemas.microsoft.com/office/drawing/2014/main" id="{3CC09762-2B8B-E16D-2504-FDF08BC1D533}"/>
                </a:ext>
              </a:extLst>
            </p:cNvPr>
            <p:cNvSpPr/>
            <p:nvPr/>
          </p:nvSpPr>
          <p:spPr>
            <a:xfrm>
              <a:off x="548185" y="171232"/>
              <a:ext cx="8149857" cy="3317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TextBox 8">
              <a:extLst>
                <a:ext uri="{FF2B5EF4-FFF2-40B4-BE49-F238E27FC236}">
                  <a16:creationId xmlns:a16="http://schemas.microsoft.com/office/drawing/2014/main" id="{1A60CF98-B32B-4F62-3E0A-85750DA100F6}"/>
                </a:ext>
              </a:extLst>
            </p:cNvPr>
            <p:cNvSpPr txBox="1"/>
            <p:nvPr/>
          </p:nvSpPr>
          <p:spPr>
            <a:xfrm>
              <a:off x="862361" y="284618"/>
              <a:ext cx="7618271" cy="3014236"/>
            </a:xfrm>
            <a:prstGeom prst="rect">
              <a:avLst/>
            </a:prstGeom>
            <a:noFill/>
          </p:spPr>
          <p:txBody>
            <a:bodyPr wrap="square" rtlCol="0">
              <a:spAutoFit/>
            </a:bodyPr>
            <a:lstStyle/>
            <a:p>
              <a:pPr algn="just"/>
              <a:r>
                <a:rPr lang="vi-VN" sz="4400" b="0"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thân trong gia đình em</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 </a:t>
              </a:r>
              <a:r>
                <a:rPr lang="vi-VN" sz="4400" b="1" i="0" u="none" strike="noStrike" dirty="0">
                  <a:solidFill>
                    <a:srgbClr val="008000"/>
                  </a:solidFill>
                  <a:effectLst/>
                  <a:latin typeface="Cambria" panose="02040503050406030204" pitchFamily="18" charset="0"/>
                  <a:ea typeface="Cambria" panose="02040503050406030204" pitchFamily="18" charset="0"/>
                </a:rPr>
                <a:t>Viết bài văn tả một người đã để lại cho em những ấn tượng tốt đẹp</a:t>
              </a:r>
              <a:endParaRPr lang="vi-VN" sz="4400" b="0" i="0" dirty="0">
                <a:solidFill>
                  <a:srgbClr val="000000"/>
                </a:solidFill>
                <a:effectLst/>
                <a:latin typeface="Cambria" panose="02040503050406030204" pitchFamily="18" charset="0"/>
                <a:ea typeface="Cambria" panose="02040503050406030204" pitchFamily="18" charset="0"/>
              </a:endParaRPr>
            </a:p>
          </p:txBody>
        </p:sp>
      </p:grpSp>
      <p:sp>
        <p:nvSpPr>
          <p:cNvPr id="2" name="Freeform 5">
            <a:extLst>
              <a:ext uri="{FF2B5EF4-FFF2-40B4-BE49-F238E27FC236}">
                <a16:creationId xmlns:a16="http://schemas.microsoft.com/office/drawing/2014/main" id="{6AE36044-D558-8D87-8F42-43C47FEF3878}"/>
              </a:ext>
            </a:extLst>
          </p:cNvPr>
          <p:cNvSpPr/>
          <p:nvPr/>
        </p:nvSpPr>
        <p:spPr>
          <a:xfrm>
            <a:off x="9113967" y="1082767"/>
            <a:ext cx="2880954" cy="5690772"/>
          </a:xfrm>
          <a:custGeom>
            <a:avLst/>
            <a:gdLst/>
            <a:ahLst/>
            <a:cxnLst/>
            <a:rect l="l" t="t" r="r" b="b"/>
            <a:pathLst>
              <a:path w="2880954" h="5690772">
                <a:moveTo>
                  <a:pt x="0" y="0"/>
                </a:moveTo>
                <a:lnTo>
                  <a:pt x="2880954" y="0"/>
                </a:lnTo>
                <a:lnTo>
                  <a:pt x="2880954" y="5690772"/>
                </a:lnTo>
                <a:lnTo>
                  <a:pt x="0" y="5690772"/>
                </a:lnTo>
                <a:lnTo>
                  <a:pt x="0" y="0"/>
                </a:lnTo>
                <a:close/>
              </a:path>
            </a:pathLst>
          </a:custGeom>
          <a:blipFill>
            <a:blip r:embed="rId3"/>
            <a:stretch>
              <a:fillRect/>
            </a:stretch>
          </a:blipFill>
        </p:spPr>
        <p:txBody>
          <a:bodyPr/>
          <a:lstStyle/>
          <a:p>
            <a:endParaRPr lang="en-US" dirty="0"/>
          </a:p>
        </p:txBody>
      </p:sp>
    </p:spTree>
    <p:extLst>
      <p:ext uri="{BB962C8B-B14F-4D97-AF65-F5344CB8AC3E}">
        <p14:creationId xmlns:p14="http://schemas.microsoft.com/office/powerpoint/2010/main" val="325034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3300702" y="183161"/>
            <a:ext cx="5397249"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69F637-E33A-70C3-8108-04E8C7CA94B2}"/>
                </a:ext>
              </a:extLst>
            </p:cNvPr>
            <p:cNvSpPr txBox="1"/>
            <p:nvPr/>
          </p:nvSpPr>
          <p:spPr>
            <a:xfrm>
              <a:off x="1794861" y="364049"/>
              <a:ext cx="8472488" cy="1415081"/>
            </a:xfrm>
            <a:prstGeom prst="rect">
              <a:avLst/>
            </a:prstGeom>
            <a:noFill/>
          </p:spPr>
          <p:txBody>
            <a:bodyPr wrap="square" rtlCol="0">
              <a:spAutoFit/>
            </a:bodyPr>
            <a:lstStyle/>
            <a:p>
              <a:pPr algn="ctr"/>
              <a:r>
                <a:rPr lang="en-US" sz="5400" dirty="0">
                  <a:solidFill>
                    <a:srgbClr val="FF0000"/>
                  </a:solidFill>
                  <a:latin typeface="Cambria" panose="02040503050406030204" pitchFamily="18" charset="0"/>
                  <a:ea typeface="Cambria" panose="02040503050406030204" pitchFamily="18" charset="0"/>
                </a:rPr>
                <a:t>1. </a:t>
              </a:r>
              <a:r>
                <a:rPr lang="en-US" sz="5400" dirty="0" err="1">
                  <a:solidFill>
                    <a:srgbClr val="FF0000"/>
                  </a:solidFill>
                  <a:latin typeface="Cambria" panose="02040503050406030204" pitchFamily="18" charset="0"/>
                  <a:ea typeface="Cambria" panose="02040503050406030204" pitchFamily="18" charset="0"/>
                </a:rPr>
                <a:t>Lập</a:t>
              </a:r>
              <a:r>
                <a:rPr lang="en-US" sz="5400" dirty="0">
                  <a:solidFill>
                    <a:srgbClr val="FF0000"/>
                  </a:solidFill>
                  <a:latin typeface="Cambria" panose="02040503050406030204" pitchFamily="18" charset="0"/>
                  <a:ea typeface="Cambria" panose="02040503050406030204" pitchFamily="18" charset="0"/>
                </a:rPr>
                <a:t> </a:t>
              </a:r>
              <a:r>
                <a:rPr lang="en-US" sz="5400" dirty="0" err="1">
                  <a:solidFill>
                    <a:srgbClr val="FF0000"/>
                  </a:solidFill>
                  <a:latin typeface="Cambria" panose="02040503050406030204" pitchFamily="18" charset="0"/>
                  <a:ea typeface="Cambria" panose="02040503050406030204" pitchFamily="18" charset="0"/>
                </a:rPr>
                <a:t>dàn</a:t>
              </a:r>
              <a:r>
                <a:rPr lang="en-US" sz="5400" dirty="0">
                  <a:solidFill>
                    <a:srgbClr val="FF0000"/>
                  </a:solidFill>
                  <a:latin typeface="Cambria" panose="02040503050406030204" pitchFamily="18" charset="0"/>
                  <a:ea typeface="Cambria" panose="02040503050406030204" pitchFamily="18" charset="0"/>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389969" y="2386361"/>
            <a:ext cx="8006577" cy="3416320"/>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 Dựa vào kết quả quan sát trong hoạt động Viết ở Bài 3, lập dàn ý cho đề bài em đã chọn.</a:t>
            </a:r>
          </a:p>
          <a:p>
            <a:pPr algn="just"/>
            <a:r>
              <a:rPr lang="vi-VN" sz="3600" dirty="0">
                <a:latin typeface="Cambria" panose="02040503050406030204" pitchFamily="18" charset="0"/>
                <a:ea typeface="Cambria" panose="02040503050406030204" pitchFamily="18" charset="0"/>
              </a:rPr>
              <a:t>– Xác định trình tự tả (tả lần lượt ngoại hình, hoạt động,... hoặc kết hợp, đan xen giữa tả ngoại hình với hoạt động,...).</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294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lowchart: Punched Tape 2">
            <a:extLst>
              <a:ext uri="{FF2B5EF4-FFF2-40B4-BE49-F238E27FC236}">
                <a16:creationId xmlns:a16="http://schemas.microsoft.com/office/drawing/2014/main" id="{1BBC18E2-38FB-1F00-A3F1-68DCD373FE7B}"/>
              </a:ext>
            </a:extLst>
          </p:cNvPr>
          <p:cNvSpPr/>
          <p:nvPr/>
        </p:nvSpPr>
        <p:spPr>
          <a:xfrm>
            <a:off x="880946" y="71367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Mở</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FC9CF02E-4157-5DBC-BF97-FDCC83F7E89D}"/>
              </a:ext>
            </a:extLst>
          </p:cNvPr>
          <p:cNvSpPr/>
          <p:nvPr/>
        </p:nvSpPr>
        <p:spPr>
          <a:xfrm>
            <a:off x="2888166" y="434898"/>
            <a:ext cx="8173844" cy="14273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Giới thiệu về người được tả (tên gọi, mối quan hệ của em với người đó,...) theo cách mở bài trực tiếp hoặc gián tiếp.</a:t>
            </a:r>
          </a:p>
        </p:txBody>
      </p:sp>
      <p:sp>
        <p:nvSpPr>
          <p:cNvPr id="5" name="Flowchart: Punched Tape 4">
            <a:extLst>
              <a:ext uri="{FF2B5EF4-FFF2-40B4-BE49-F238E27FC236}">
                <a16:creationId xmlns:a16="http://schemas.microsoft.com/office/drawing/2014/main" id="{31B0A2D4-417F-D196-A930-EB5A32C66F21}"/>
              </a:ext>
            </a:extLst>
          </p:cNvPr>
          <p:cNvSpPr/>
          <p:nvPr/>
        </p:nvSpPr>
        <p:spPr>
          <a:xfrm>
            <a:off x="613318" y="3066585"/>
            <a:ext cx="1795346" cy="825190"/>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CF29AD2-7EB9-B263-B00B-844699584688}"/>
              </a:ext>
            </a:extLst>
          </p:cNvPr>
          <p:cNvSpPr/>
          <p:nvPr/>
        </p:nvSpPr>
        <p:spPr>
          <a:xfrm>
            <a:off x="2854711" y="2497873"/>
            <a:ext cx="8530683" cy="22302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ngắn gọn những đặc điểm của người được tả:</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Ngoại hình (tầm vóc, dáng người, nước da, gương mặt, trang phục,...)</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Hoạt động (việc làm, cử chỉ, lời nói, cách ứng xử,...)</a:t>
            </a:r>
          </a:p>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Sở trường, sở thích hoặc tính tình.</a:t>
            </a:r>
          </a:p>
        </p:txBody>
      </p:sp>
      <p:sp>
        <p:nvSpPr>
          <p:cNvPr id="7" name="Flowchart: Punched Tape 6">
            <a:extLst>
              <a:ext uri="{FF2B5EF4-FFF2-40B4-BE49-F238E27FC236}">
                <a16:creationId xmlns:a16="http://schemas.microsoft.com/office/drawing/2014/main" id="{B3430B61-845B-02D3-B373-6B45217C77ED}"/>
              </a:ext>
            </a:extLst>
          </p:cNvPr>
          <p:cNvSpPr/>
          <p:nvPr/>
        </p:nvSpPr>
        <p:spPr>
          <a:xfrm>
            <a:off x="925550" y="5374888"/>
            <a:ext cx="1594625" cy="825190"/>
          </a:xfrm>
          <a:prstGeom prst="flowChartPunchedTap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Kết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bài</a:t>
            </a:r>
            <a:endParaRPr lang="en-US" sz="3200" dirty="0">
              <a:solidFill>
                <a:srgbClr val="00206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55282D6E-088A-A3A8-2141-C086E3D08C64}"/>
              </a:ext>
            </a:extLst>
          </p:cNvPr>
          <p:cNvSpPr/>
          <p:nvPr/>
        </p:nvSpPr>
        <p:spPr>
          <a:xfrm>
            <a:off x="2899316" y="5140710"/>
            <a:ext cx="8173844" cy="117087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Nêu nhận xét hoặc cảm nghĩ về người được tả theo cách kết bài mở rộng hoặc không mở rộng.</a:t>
            </a:r>
          </a:p>
        </p:txBody>
      </p:sp>
    </p:spTree>
    <p:extLst>
      <p:ext uri="{BB962C8B-B14F-4D97-AF65-F5344CB8AC3E}">
        <p14:creationId xmlns:p14="http://schemas.microsoft.com/office/powerpoint/2010/main" val="338262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bench in a park&#10;&#10;Description automatically generated">
            <a:extLst>
              <a:ext uri="{FF2B5EF4-FFF2-40B4-BE49-F238E27FC236}">
                <a16:creationId xmlns:a16="http://schemas.microsoft.com/office/drawing/2014/main" id="{7339F486-E6D2-2F3A-B69F-3890BFA0E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244"/>
            <a:ext cx="12188952" cy="8119478"/>
          </a:xfrm>
          <a:prstGeom prst="rect">
            <a:avLst/>
          </a:prstGeom>
        </p:spPr>
      </p:pic>
      <p:sp>
        <p:nvSpPr>
          <p:cNvPr id="22" name="Rectangle: Rounded Corners 21">
            <a:extLst>
              <a:ext uri="{FF2B5EF4-FFF2-40B4-BE49-F238E27FC236}">
                <a16:creationId xmlns:a16="http://schemas.microsoft.com/office/drawing/2014/main" id="{9199B54E-F128-3614-5A77-DF6AF55C12E9}"/>
              </a:ext>
            </a:extLst>
          </p:cNvPr>
          <p:cNvSpPr/>
          <p:nvPr/>
        </p:nvSpPr>
        <p:spPr>
          <a:xfrm>
            <a:off x="412597" y="87683"/>
            <a:ext cx="11366806" cy="6682634"/>
          </a:xfrm>
          <a:custGeom>
            <a:avLst/>
            <a:gdLst>
              <a:gd name="connsiteX0" fmla="*/ 0 w 11366806"/>
              <a:gd name="connsiteY0" fmla="*/ 1113795 h 6682634"/>
              <a:gd name="connsiteX1" fmla="*/ 1113795 w 11366806"/>
              <a:gd name="connsiteY1" fmla="*/ 0 h 6682634"/>
              <a:gd name="connsiteX2" fmla="*/ 1593604 w 11366806"/>
              <a:gd name="connsiteY2" fmla="*/ 0 h 6682634"/>
              <a:gd name="connsiteX3" fmla="*/ 1982021 w 11366806"/>
              <a:gd name="connsiteY3" fmla="*/ 0 h 6682634"/>
              <a:gd name="connsiteX4" fmla="*/ 2553222 w 11366806"/>
              <a:gd name="connsiteY4" fmla="*/ 0 h 6682634"/>
              <a:gd name="connsiteX5" fmla="*/ 2850246 w 11366806"/>
              <a:gd name="connsiteY5" fmla="*/ 0 h 6682634"/>
              <a:gd name="connsiteX6" fmla="*/ 3147271 w 11366806"/>
              <a:gd name="connsiteY6" fmla="*/ 0 h 6682634"/>
              <a:gd name="connsiteX7" fmla="*/ 3535687 w 11366806"/>
              <a:gd name="connsiteY7" fmla="*/ 0 h 6682634"/>
              <a:gd name="connsiteX8" fmla="*/ 4289673 w 11366806"/>
              <a:gd name="connsiteY8" fmla="*/ 0 h 6682634"/>
              <a:gd name="connsiteX9" fmla="*/ 5043658 w 11366806"/>
              <a:gd name="connsiteY9" fmla="*/ 0 h 6682634"/>
              <a:gd name="connsiteX10" fmla="*/ 5432075 w 11366806"/>
              <a:gd name="connsiteY10" fmla="*/ 0 h 6682634"/>
              <a:gd name="connsiteX11" fmla="*/ 5911883 w 11366806"/>
              <a:gd name="connsiteY11" fmla="*/ 0 h 6682634"/>
              <a:gd name="connsiteX12" fmla="*/ 6665869 w 11366806"/>
              <a:gd name="connsiteY12" fmla="*/ 0 h 6682634"/>
              <a:gd name="connsiteX13" fmla="*/ 7054285 w 11366806"/>
              <a:gd name="connsiteY13" fmla="*/ 0 h 6682634"/>
              <a:gd name="connsiteX14" fmla="*/ 7351310 w 11366806"/>
              <a:gd name="connsiteY14" fmla="*/ 0 h 6682634"/>
              <a:gd name="connsiteX15" fmla="*/ 8105295 w 11366806"/>
              <a:gd name="connsiteY15" fmla="*/ 0 h 6682634"/>
              <a:gd name="connsiteX16" fmla="*/ 8493712 w 11366806"/>
              <a:gd name="connsiteY16" fmla="*/ 0 h 6682634"/>
              <a:gd name="connsiteX17" fmla="*/ 9156305 w 11366806"/>
              <a:gd name="connsiteY17" fmla="*/ 0 h 6682634"/>
              <a:gd name="connsiteX18" fmla="*/ 9727506 w 11366806"/>
              <a:gd name="connsiteY18" fmla="*/ 0 h 6682634"/>
              <a:gd name="connsiteX19" fmla="*/ 10253011 w 11366806"/>
              <a:gd name="connsiteY19" fmla="*/ 0 h 6682634"/>
              <a:gd name="connsiteX20" fmla="*/ 11366806 w 11366806"/>
              <a:gd name="connsiteY20" fmla="*/ 1113795 h 6682634"/>
              <a:gd name="connsiteX21" fmla="*/ 11366806 w 11366806"/>
              <a:gd name="connsiteY21" fmla="*/ 1715226 h 6682634"/>
              <a:gd name="connsiteX22" fmla="*/ 11366806 w 11366806"/>
              <a:gd name="connsiteY22" fmla="*/ 2138455 h 6682634"/>
              <a:gd name="connsiteX23" fmla="*/ 11366806 w 11366806"/>
              <a:gd name="connsiteY23" fmla="*/ 2695336 h 6682634"/>
              <a:gd name="connsiteX24" fmla="*/ 11366806 w 11366806"/>
              <a:gd name="connsiteY24" fmla="*/ 3163115 h 6682634"/>
              <a:gd name="connsiteX25" fmla="*/ 11366806 w 11366806"/>
              <a:gd name="connsiteY25" fmla="*/ 3719996 h 6682634"/>
              <a:gd name="connsiteX26" fmla="*/ 11366806 w 11366806"/>
              <a:gd name="connsiteY26" fmla="*/ 4232326 h 6682634"/>
              <a:gd name="connsiteX27" fmla="*/ 11366806 w 11366806"/>
              <a:gd name="connsiteY27" fmla="*/ 4789206 h 6682634"/>
              <a:gd name="connsiteX28" fmla="*/ 11366806 w 11366806"/>
              <a:gd name="connsiteY28" fmla="*/ 5568839 h 6682634"/>
              <a:gd name="connsiteX29" fmla="*/ 10253011 w 11366806"/>
              <a:gd name="connsiteY29" fmla="*/ 6682634 h 6682634"/>
              <a:gd name="connsiteX30" fmla="*/ 9864594 w 11366806"/>
              <a:gd name="connsiteY30" fmla="*/ 6682634 h 6682634"/>
              <a:gd name="connsiteX31" fmla="*/ 9384785 w 11366806"/>
              <a:gd name="connsiteY31" fmla="*/ 6682634 h 6682634"/>
              <a:gd name="connsiteX32" fmla="*/ 8630800 w 11366806"/>
              <a:gd name="connsiteY32" fmla="*/ 6682634 h 6682634"/>
              <a:gd name="connsiteX33" fmla="*/ 7968207 w 11366806"/>
              <a:gd name="connsiteY33" fmla="*/ 6682634 h 6682634"/>
              <a:gd name="connsiteX34" fmla="*/ 7397006 w 11366806"/>
              <a:gd name="connsiteY34" fmla="*/ 6682634 h 6682634"/>
              <a:gd name="connsiteX35" fmla="*/ 6917197 w 11366806"/>
              <a:gd name="connsiteY35" fmla="*/ 6682634 h 6682634"/>
              <a:gd name="connsiteX36" fmla="*/ 6528780 w 11366806"/>
              <a:gd name="connsiteY36" fmla="*/ 6682634 h 6682634"/>
              <a:gd name="connsiteX37" fmla="*/ 5866187 w 11366806"/>
              <a:gd name="connsiteY37" fmla="*/ 6682634 h 6682634"/>
              <a:gd name="connsiteX38" fmla="*/ 5569163 w 11366806"/>
              <a:gd name="connsiteY38" fmla="*/ 6682634 h 6682634"/>
              <a:gd name="connsiteX39" fmla="*/ 5272138 w 11366806"/>
              <a:gd name="connsiteY39" fmla="*/ 6682634 h 6682634"/>
              <a:gd name="connsiteX40" fmla="*/ 4792329 w 11366806"/>
              <a:gd name="connsiteY40" fmla="*/ 6682634 h 6682634"/>
              <a:gd name="connsiteX41" fmla="*/ 4312521 w 11366806"/>
              <a:gd name="connsiteY41" fmla="*/ 6682634 h 6682634"/>
              <a:gd name="connsiteX42" fmla="*/ 3832712 w 11366806"/>
              <a:gd name="connsiteY42" fmla="*/ 6682634 h 6682634"/>
              <a:gd name="connsiteX43" fmla="*/ 3444295 w 11366806"/>
              <a:gd name="connsiteY43" fmla="*/ 6682634 h 6682634"/>
              <a:gd name="connsiteX44" fmla="*/ 2781702 w 11366806"/>
              <a:gd name="connsiteY44" fmla="*/ 6682634 h 6682634"/>
              <a:gd name="connsiteX45" fmla="*/ 2484677 w 11366806"/>
              <a:gd name="connsiteY45" fmla="*/ 6682634 h 6682634"/>
              <a:gd name="connsiteX46" fmla="*/ 2187653 w 11366806"/>
              <a:gd name="connsiteY46" fmla="*/ 6682634 h 6682634"/>
              <a:gd name="connsiteX47" fmla="*/ 1799236 w 11366806"/>
              <a:gd name="connsiteY47" fmla="*/ 6682634 h 6682634"/>
              <a:gd name="connsiteX48" fmla="*/ 1113795 w 11366806"/>
              <a:gd name="connsiteY48" fmla="*/ 6682634 h 6682634"/>
              <a:gd name="connsiteX49" fmla="*/ 0 w 11366806"/>
              <a:gd name="connsiteY49" fmla="*/ 5568839 h 6682634"/>
              <a:gd name="connsiteX50" fmla="*/ 0 w 11366806"/>
              <a:gd name="connsiteY50" fmla="*/ 5011959 h 6682634"/>
              <a:gd name="connsiteX51" fmla="*/ 0 w 11366806"/>
              <a:gd name="connsiteY51" fmla="*/ 4499628 h 6682634"/>
              <a:gd name="connsiteX52" fmla="*/ 0 w 11366806"/>
              <a:gd name="connsiteY52" fmla="*/ 3898198 h 6682634"/>
              <a:gd name="connsiteX53" fmla="*/ 0 w 11366806"/>
              <a:gd name="connsiteY53" fmla="*/ 3296767 h 6682634"/>
              <a:gd name="connsiteX54" fmla="*/ 0 w 11366806"/>
              <a:gd name="connsiteY54" fmla="*/ 2695336 h 6682634"/>
              <a:gd name="connsiteX55" fmla="*/ 0 w 11366806"/>
              <a:gd name="connsiteY55" fmla="*/ 2093905 h 6682634"/>
              <a:gd name="connsiteX56" fmla="*/ 0 w 11366806"/>
              <a:gd name="connsiteY56" fmla="*/ 1113795 h 6682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66806" h="6682634" fill="none" extrusionOk="0">
                <a:moveTo>
                  <a:pt x="0" y="1113795"/>
                </a:moveTo>
                <a:cubicBezTo>
                  <a:pt x="6973" y="422892"/>
                  <a:pt x="645967" y="-62802"/>
                  <a:pt x="1113795" y="0"/>
                </a:cubicBezTo>
                <a:cubicBezTo>
                  <a:pt x="1252982" y="-2036"/>
                  <a:pt x="1358022" y="39210"/>
                  <a:pt x="1593604" y="0"/>
                </a:cubicBezTo>
                <a:cubicBezTo>
                  <a:pt x="1829186" y="-39210"/>
                  <a:pt x="1866792" y="43566"/>
                  <a:pt x="1982021" y="0"/>
                </a:cubicBezTo>
                <a:cubicBezTo>
                  <a:pt x="2097250" y="-43566"/>
                  <a:pt x="2314482" y="6349"/>
                  <a:pt x="2553222" y="0"/>
                </a:cubicBezTo>
                <a:cubicBezTo>
                  <a:pt x="2791962" y="-6349"/>
                  <a:pt x="2712009" y="9507"/>
                  <a:pt x="2850246" y="0"/>
                </a:cubicBezTo>
                <a:cubicBezTo>
                  <a:pt x="2988483" y="-9507"/>
                  <a:pt x="3057149" y="16916"/>
                  <a:pt x="3147271" y="0"/>
                </a:cubicBezTo>
                <a:cubicBezTo>
                  <a:pt x="3237393" y="-16916"/>
                  <a:pt x="3396993" y="37690"/>
                  <a:pt x="3535687" y="0"/>
                </a:cubicBezTo>
                <a:cubicBezTo>
                  <a:pt x="3674381" y="-37690"/>
                  <a:pt x="4035152" y="63710"/>
                  <a:pt x="4289673" y="0"/>
                </a:cubicBezTo>
                <a:cubicBezTo>
                  <a:pt x="4544194" y="-63710"/>
                  <a:pt x="4682143" y="64357"/>
                  <a:pt x="5043658" y="0"/>
                </a:cubicBezTo>
                <a:cubicBezTo>
                  <a:pt x="5405174" y="-64357"/>
                  <a:pt x="5343905" y="6573"/>
                  <a:pt x="5432075" y="0"/>
                </a:cubicBezTo>
                <a:cubicBezTo>
                  <a:pt x="5520245" y="-6573"/>
                  <a:pt x="5764140" y="6853"/>
                  <a:pt x="5911883" y="0"/>
                </a:cubicBezTo>
                <a:cubicBezTo>
                  <a:pt x="6059626" y="-6853"/>
                  <a:pt x="6356901" y="60648"/>
                  <a:pt x="6665869" y="0"/>
                </a:cubicBezTo>
                <a:cubicBezTo>
                  <a:pt x="6974837" y="-60648"/>
                  <a:pt x="6871587" y="45053"/>
                  <a:pt x="7054285" y="0"/>
                </a:cubicBezTo>
                <a:cubicBezTo>
                  <a:pt x="7236983" y="-45053"/>
                  <a:pt x="7244748" y="29893"/>
                  <a:pt x="7351310" y="0"/>
                </a:cubicBezTo>
                <a:cubicBezTo>
                  <a:pt x="7457872" y="-29893"/>
                  <a:pt x="7745538" y="79587"/>
                  <a:pt x="8105295" y="0"/>
                </a:cubicBezTo>
                <a:cubicBezTo>
                  <a:pt x="8465053" y="-79587"/>
                  <a:pt x="8387433" y="36015"/>
                  <a:pt x="8493712" y="0"/>
                </a:cubicBezTo>
                <a:cubicBezTo>
                  <a:pt x="8599991" y="-36015"/>
                  <a:pt x="8962594" y="7620"/>
                  <a:pt x="9156305" y="0"/>
                </a:cubicBezTo>
                <a:cubicBezTo>
                  <a:pt x="9350016" y="-7620"/>
                  <a:pt x="9471722" y="26484"/>
                  <a:pt x="9727506" y="0"/>
                </a:cubicBezTo>
                <a:cubicBezTo>
                  <a:pt x="9983290" y="-26484"/>
                  <a:pt x="10034290" y="11588"/>
                  <a:pt x="10253011" y="0"/>
                </a:cubicBezTo>
                <a:cubicBezTo>
                  <a:pt x="10860902" y="63742"/>
                  <a:pt x="11541772" y="527285"/>
                  <a:pt x="11366806" y="1113795"/>
                </a:cubicBezTo>
                <a:cubicBezTo>
                  <a:pt x="11401250" y="1254866"/>
                  <a:pt x="11306060" y="1548467"/>
                  <a:pt x="11366806" y="1715226"/>
                </a:cubicBezTo>
                <a:cubicBezTo>
                  <a:pt x="11427552" y="1881985"/>
                  <a:pt x="11356824" y="1975057"/>
                  <a:pt x="11366806" y="2138455"/>
                </a:cubicBezTo>
                <a:cubicBezTo>
                  <a:pt x="11376788" y="2301853"/>
                  <a:pt x="11346733" y="2486227"/>
                  <a:pt x="11366806" y="2695336"/>
                </a:cubicBezTo>
                <a:cubicBezTo>
                  <a:pt x="11386879" y="2904445"/>
                  <a:pt x="11319547" y="2987858"/>
                  <a:pt x="11366806" y="3163115"/>
                </a:cubicBezTo>
                <a:cubicBezTo>
                  <a:pt x="11414065" y="3338372"/>
                  <a:pt x="11303711" y="3479645"/>
                  <a:pt x="11366806" y="3719996"/>
                </a:cubicBezTo>
                <a:cubicBezTo>
                  <a:pt x="11429901" y="3960347"/>
                  <a:pt x="11343710" y="4107457"/>
                  <a:pt x="11366806" y="4232326"/>
                </a:cubicBezTo>
                <a:cubicBezTo>
                  <a:pt x="11389902" y="4357195"/>
                  <a:pt x="11339464" y="4554839"/>
                  <a:pt x="11366806" y="4789206"/>
                </a:cubicBezTo>
                <a:cubicBezTo>
                  <a:pt x="11394148" y="5023573"/>
                  <a:pt x="11301257" y="5381050"/>
                  <a:pt x="11366806" y="5568839"/>
                </a:cubicBezTo>
                <a:cubicBezTo>
                  <a:pt x="11414724" y="6308429"/>
                  <a:pt x="10958888" y="6701396"/>
                  <a:pt x="10253011" y="6682634"/>
                </a:cubicBezTo>
                <a:cubicBezTo>
                  <a:pt x="10102550" y="6717649"/>
                  <a:pt x="10044345" y="6642950"/>
                  <a:pt x="9864594" y="6682634"/>
                </a:cubicBezTo>
                <a:cubicBezTo>
                  <a:pt x="9684843" y="6722318"/>
                  <a:pt x="9572701" y="6625831"/>
                  <a:pt x="9384785" y="6682634"/>
                </a:cubicBezTo>
                <a:cubicBezTo>
                  <a:pt x="9196869" y="6739437"/>
                  <a:pt x="8905292" y="6630552"/>
                  <a:pt x="8630800" y="6682634"/>
                </a:cubicBezTo>
                <a:cubicBezTo>
                  <a:pt x="8356308" y="6734716"/>
                  <a:pt x="8183338" y="6680585"/>
                  <a:pt x="7968207" y="6682634"/>
                </a:cubicBezTo>
                <a:cubicBezTo>
                  <a:pt x="7753076" y="6684683"/>
                  <a:pt x="7534553" y="6643631"/>
                  <a:pt x="7397006" y="6682634"/>
                </a:cubicBezTo>
                <a:cubicBezTo>
                  <a:pt x="7259459" y="6721637"/>
                  <a:pt x="7069638" y="6651292"/>
                  <a:pt x="6917197" y="6682634"/>
                </a:cubicBezTo>
                <a:cubicBezTo>
                  <a:pt x="6764756" y="6713976"/>
                  <a:pt x="6699983" y="6643964"/>
                  <a:pt x="6528780" y="6682634"/>
                </a:cubicBezTo>
                <a:cubicBezTo>
                  <a:pt x="6357577" y="6721304"/>
                  <a:pt x="6156959" y="6611804"/>
                  <a:pt x="5866187" y="6682634"/>
                </a:cubicBezTo>
                <a:cubicBezTo>
                  <a:pt x="5575415" y="6753464"/>
                  <a:pt x="5701194" y="6673690"/>
                  <a:pt x="5569163" y="6682634"/>
                </a:cubicBezTo>
                <a:cubicBezTo>
                  <a:pt x="5437132" y="6691578"/>
                  <a:pt x="5341175" y="6657572"/>
                  <a:pt x="5272138" y="6682634"/>
                </a:cubicBezTo>
                <a:cubicBezTo>
                  <a:pt x="5203101" y="6707696"/>
                  <a:pt x="4936198" y="6648054"/>
                  <a:pt x="4792329" y="6682634"/>
                </a:cubicBezTo>
                <a:cubicBezTo>
                  <a:pt x="4648460" y="6717214"/>
                  <a:pt x="4426383" y="6662116"/>
                  <a:pt x="4312521" y="6682634"/>
                </a:cubicBezTo>
                <a:cubicBezTo>
                  <a:pt x="4198659" y="6703152"/>
                  <a:pt x="4004958" y="6641654"/>
                  <a:pt x="3832712" y="6682634"/>
                </a:cubicBezTo>
                <a:cubicBezTo>
                  <a:pt x="3660466" y="6723614"/>
                  <a:pt x="3531598" y="6653626"/>
                  <a:pt x="3444295" y="6682634"/>
                </a:cubicBezTo>
                <a:cubicBezTo>
                  <a:pt x="3356992" y="6711642"/>
                  <a:pt x="2989779" y="6652791"/>
                  <a:pt x="2781702" y="6682634"/>
                </a:cubicBezTo>
                <a:cubicBezTo>
                  <a:pt x="2573625" y="6712477"/>
                  <a:pt x="2633061" y="6682590"/>
                  <a:pt x="2484677" y="6682634"/>
                </a:cubicBezTo>
                <a:cubicBezTo>
                  <a:pt x="2336294" y="6682678"/>
                  <a:pt x="2300865" y="6665959"/>
                  <a:pt x="2187653" y="6682634"/>
                </a:cubicBezTo>
                <a:cubicBezTo>
                  <a:pt x="2074441" y="6699309"/>
                  <a:pt x="1956944" y="6662206"/>
                  <a:pt x="1799236" y="6682634"/>
                </a:cubicBezTo>
                <a:cubicBezTo>
                  <a:pt x="1641528" y="6703062"/>
                  <a:pt x="1422937" y="6644703"/>
                  <a:pt x="1113795" y="6682634"/>
                </a:cubicBezTo>
                <a:cubicBezTo>
                  <a:pt x="402336" y="6608234"/>
                  <a:pt x="180491" y="6160348"/>
                  <a:pt x="0" y="5568839"/>
                </a:cubicBezTo>
                <a:cubicBezTo>
                  <a:pt x="-54874" y="5313695"/>
                  <a:pt x="38551" y="5287952"/>
                  <a:pt x="0" y="5011959"/>
                </a:cubicBezTo>
                <a:cubicBezTo>
                  <a:pt x="-38551" y="4735966"/>
                  <a:pt x="9506" y="4715383"/>
                  <a:pt x="0" y="4499628"/>
                </a:cubicBezTo>
                <a:cubicBezTo>
                  <a:pt x="-9506" y="4283873"/>
                  <a:pt x="21169" y="4196147"/>
                  <a:pt x="0" y="3898198"/>
                </a:cubicBezTo>
                <a:cubicBezTo>
                  <a:pt x="-21169" y="3600249"/>
                  <a:pt x="47098" y="3459345"/>
                  <a:pt x="0" y="3296767"/>
                </a:cubicBezTo>
                <a:cubicBezTo>
                  <a:pt x="-47098" y="3134189"/>
                  <a:pt x="60621" y="2848489"/>
                  <a:pt x="0" y="2695336"/>
                </a:cubicBezTo>
                <a:cubicBezTo>
                  <a:pt x="-60621" y="2542183"/>
                  <a:pt x="29587" y="2315109"/>
                  <a:pt x="0" y="2093905"/>
                </a:cubicBezTo>
                <a:cubicBezTo>
                  <a:pt x="-29587" y="1872701"/>
                  <a:pt x="10389" y="1333517"/>
                  <a:pt x="0" y="1113795"/>
                </a:cubicBezTo>
                <a:close/>
              </a:path>
              <a:path w="11366806" h="6682634" stroke="0" extrusionOk="0">
                <a:moveTo>
                  <a:pt x="0" y="1113795"/>
                </a:moveTo>
                <a:cubicBezTo>
                  <a:pt x="3935" y="448586"/>
                  <a:pt x="475948" y="98410"/>
                  <a:pt x="1113795" y="0"/>
                </a:cubicBezTo>
                <a:cubicBezTo>
                  <a:pt x="1266437" y="-44876"/>
                  <a:pt x="1328064" y="32897"/>
                  <a:pt x="1502212" y="0"/>
                </a:cubicBezTo>
                <a:cubicBezTo>
                  <a:pt x="1676360" y="-32897"/>
                  <a:pt x="1781547" y="45033"/>
                  <a:pt x="1982021" y="0"/>
                </a:cubicBezTo>
                <a:cubicBezTo>
                  <a:pt x="2182495" y="-45033"/>
                  <a:pt x="2350805" y="36240"/>
                  <a:pt x="2461829" y="0"/>
                </a:cubicBezTo>
                <a:cubicBezTo>
                  <a:pt x="2572853" y="-36240"/>
                  <a:pt x="2862627" y="63282"/>
                  <a:pt x="3124423" y="0"/>
                </a:cubicBezTo>
                <a:cubicBezTo>
                  <a:pt x="3386219" y="-63282"/>
                  <a:pt x="3342555" y="8285"/>
                  <a:pt x="3421447" y="0"/>
                </a:cubicBezTo>
                <a:cubicBezTo>
                  <a:pt x="3500339" y="-8285"/>
                  <a:pt x="3775047" y="46550"/>
                  <a:pt x="3901256" y="0"/>
                </a:cubicBezTo>
                <a:cubicBezTo>
                  <a:pt x="4027465" y="-46550"/>
                  <a:pt x="4332092" y="55260"/>
                  <a:pt x="4655241" y="0"/>
                </a:cubicBezTo>
                <a:cubicBezTo>
                  <a:pt x="4978390" y="-55260"/>
                  <a:pt x="4871615" y="9352"/>
                  <a:pt x="4952266" y="0"/>
                </a:cubicBezTo>
                <a:cubicBezTo>
                  <a:pt x="5032918" y="-9352"/>
                  <a:pt x="5192569" y="25815"/>
                  <a:pt x="5340682" y="0"/>
                </a:cubicBezTo>
                <a:cubicBezTo>
                  <a:pt x="5488795" y="-25815"/>
                  <a:pt x="5672340" y="14366"/>
                  <a:pt x="5820491" y="0"/>
                </a:cubicBezTo>
                <a:cubicBezTo>
                  <a:pt x="5968642" y="-14366"/>
                  <a:pt x="6338813" y="86405"/>
                  <a:pt x="6574477" y="0"/>
                </a:cubicBezTo>
                <a:cubicBezTo>
                  <a:pt x="6810141" y="-86405"/>
                  <a:pt x="6784132" y="33520"/>
                  <a:pt x="6871501" y="0"/>
                </a:cubicBezTo>
                <a:cubicBezTo>
                  <a:pt x="6958870" y="-33520"/>
                  <a:pt x="7319994" y="27135"/>
                  <a:pt x="7442702" y="0"/>
                </a:cubicBezTo>
                <a:cubicBezTo>
                  <a:pt x="7565410" y="-27135"/>
                  <a:pt x="7646208" y="11499"/>
                  <a:pt x="7739727" y="0"/>
                </a:cubicBezTo>
                <a:cubicBezTo>
                  <a:pt x="7833247" y="-11499"/>
                  <a:pt x="7942757" y="1193"/>
                  <a:pt x="8128143" y="0"/>
                </a:cubicBezTo>
                <a:cubicBezTo>
                  <a:pt x="8313529" y="-1193"/>
                  <a:pt x="8326915" y="243"/>
                  <a:pt x="8425168" y="0"/>
                </a:cubicBezTo>
                <a:cubicBezTo>
                  <a:pt x="8523421" y="-243"/>
                  <a:pt x="8611063" y="10109"/>
                  <a:pt x="8722192" y="0"/>
                </a:cubicBezTo>
                <a:cubicBezTo>
                  <a:pt x="8833321" y="-10109"/>
                  <a:pt x="9052029" y="30718"/>
                  <a:pt x="9202001" y="0"/>
                </a:cubicBezTo>
                <a:cubicBezTo>
                  <a:pt x="9351973" y="-30718"/>
                  <a:pt x="9974722" y="3078"/>
                  <a:pt x="10253011" y="0"/>
                </a:cubicBezTo>
                <a:cubicBezTo>
                  <a:pt x="10983384" y="139369"/>
                  <a:pt x="11293179" y="528154"/>
                  <a:pt x="11366806" y="1113795"/>
                </a:cubicBezTo>
                <a:cubicBezTo>
                  <a:pt x="11402865" y="1280832"/>
                  <a:pt x="11360793" y="1361281"/>
                  <a:pt x="11366806" y="1581575"/>
                </a:cubicBezTo>
                <a:cubicBezTo>
                  <a:pt x="11372819" y="1801869"/>
                  <a:pt x="11317690" y="1936322"/>
                  <a:pt x="11366806" y="2093905"/>
                </a:cubicBezTo>
                <a:cubicBezTo>
                  <a:pt x="11415922" y="2251488"/>
                  <a:pt x="11317943" y="2498814"/>
                  <a:pt x="11366806" y="2739886"/>
                </a:cubicBezTo>
                <a:cubicBezTo>
                  <a:pt x="11415669" y="2980958"/>
                  <a:pt x="11348613" y="3079403"/>
                  <a:pt x="11366806" y="3252216"/>
                </a:cubicBezTo>
                <a:cubicBezTo>
                  <a:pt x="11384999" y="3425029"/>
                  <a:pt x="11331316" y="3604818"/>
                  <a:pt x="11366806" y="3809097"/>
                </a:cubicBezTo>
                <a:cubicBezTo>
                  <a:pt x="11402296" y="4013376"/>
                  <a:pt x="11350679" y="4119177"/>
                  <a:pt x="11366806" y="4232326"/>
                </a:cubicBezTo>
                <a:cubicBezTo>
                  <a:pt x="11382933" y="4345475"/>
                  <a:pt x="11336866" y="4575679"/>
                  <a:pt x="11366806" y="4833757"/>
                </a:cubicBezTo>
                <a:cubicBezTo>
                  <a:pt x="11396746" y="5091835"/>
                  <a:pt x="11295286" y="5231362"/>
                  <a:pt x="11366806" y="5568839"/>
                </a:cubicBezTo>
                <a:cubicBezTo>
                  <a:pt x="11458182" y="6247637"/>
                  <a:pt x="10821025" y="6533576"/>
                  <a:pt x="10253011" y="6682634"/>
                </a:cubicBezTo>
                <a:cubicBezTo>
                  <a:pt x="10116115" y="6726199"/>
                  <a:pt x="9937766" y="6669655"/>
                  <a:pt x="9773202" y="6682634"/>
                </a:cubicBezTo>
                <a:cubicBezTo>
                  <a:pt x="9608638" y="6695613"/>
                  <a:pt x="9259216" y="6610552"/>
                  <a:pt x="9019217" y="6682634"/>
                </a:cubicBezTo>
                <a:cubicBezTo>
                  <a:pt x="8779219" y="6754716"/>
                  <a:pt x="8639889" y="6657504"/>
                  <a:pt x="8448016" y="6682634"/>
                </a:cubicBezTo>
                <a:cubicBezTo>
                  <a:pt x="8256143" y="6707764"/>
                  <a:pt x="7978370" y="6636969"/>
                  <a:pt x="7785423" y="6682634"/>
                </a:cubicBezTo>
                <a:cubicBezTo>
                  <a:pt x="7592476" y="6728299"/>
                  <a:pt x="7561981" y="6674933"/>
                  <a:pt x="7397006" y="6682634"/>
                </a:cubicBezTo>
                <a:cubicBezTo>
                  <a:pt x="7232031" y="6690335"/>
                  <a:pt x="7184249" y="6670803"/>
                  <a:pt x="7099981" y="6682634"/>
                </a:cubicBezTo>
                <a:cubicBezTo>
                  <a:pt x="7015713" y="6694465"/>
                  <a:pt x="6906689" y="6655297"/>
                  <a:pt x="6802957" y="6682634"/>
                </a:cubicBezTo>
                <a:cubicBezTo>
                  <a:pt x="6699225" y="6709971"/>
                  <a:pt x="6224208" y="6631415"/>
                  <a:pt x="6048972" y="6682634"/>
                </a:cubicBezTo>
                <a:cubicBezTo>
                  <a:pt x="5873736" y="6733853"/>
                  <a:pt x="5789244" y="6631147"/>
                  <a:pt x="5569163" y="6682634"/>
                </a:cubicBezTo>
                <a:cubicBezTo>
                  <a:pt x="5349082" y="6734121"/>
                  <a:pt x="5208284" y="6634041"/>
                  <a:pt x="5089354" y="6682634"/>
                </a:cubicBezTo>
                <a:cubicBezTo>
                  <a:pt x="4970424" y="6731227"/>
                  <a:pt x="4693124" y="6669262"/>
                  <a:pt x="4518153" y="6682634"/>
                </a:cubicBezTo>
                <a:cubicBezTo>
                  <a:pt x="4343182" y="6696006"/>
                  <a:pt x="4213139" y="6620188"/>
                  <a:pt x="3946952" y="6682634"/>
                </a:cubicBezTo>
                <a:cubicBezTo>
                  <a:pt x="3680765" y="6745080"/>
                  <a:pt x="3778524" y="6666995"/>
                  <a:pt x="3649927" y="6682634"/>
                </a:cubicBezTo>
                <a:cubicBezTo>
                  <a:pt x="3521330" y="6698273"/>
                  <a:pt x="3144150" y="6648507"/>
                  <a:pt x="2987334" y="6682634"/>
                </a:cubicBezTo>
                <a:cubicBezTo>
                  <a:pt x="2830518" y="6716761"/>
                  <a:pt x="2485830" y="6679961"/>
                  <a:pt x="2233349" y="6682634"/>
                </a:cubicBezTo>
                <a:cubicBezTo>
                  <a:pt x="1980869" y="6685307"/>
                  <a:pt x="1905720" y="6652153"/>
                  <a:pt x="1753540" y="6682634"/>
                </a:cubicBezTo>
                <a:cubicBezTo>
                  <a:pt x="1601360" y="6713115"/>
                  <a:pt x="1265194" y="6675118"/>
                  <a:pt x="1113795" y="6682634"/>
                </a:cubicBezTo>
                <a:cubicBezTo>
                  <a:pt x="461816" y="6725723"/>
                  <a:pt x="-73781" y="6181610"/>
                  <a:pt x="0" y="5568839"/>
                </a:cubicBezTo>
                <a:cubicBezTo>
                  <a:pt x="-23576" y="5433228"/>
                  <a:pt x="51069" y="5215009"/>
                  <a:pt x="0" y="5101059"/>
                </a:cubicBezTo>
                <a:cubicBezTo>
                  <a:pt x="-51069" y="4987109"/>
                  <a:pt x="37549" y="4691078"/>
                  <a:pt x="0" y="4455078"/>
                </a:cubicBezTo>
                <a:cubicBezTo>
                  <a:pt x="-37549" y="4219078"/>
                  <a:pt x="2948" y="4175779"/>
                  <a:pt x="0" y="3942748"/>
                </a:cubicBezTo>
                <a:cubicBezTo>
                  <a:pt x="-2948" y="3709717"/>
                  <a:pt x="70516" y="3617041"/>
                  <a:pt x="0" y="3341317"/>
                </a:cubicBezTo>
                <a:cubicBezTo>
                  <a:pt x="-70516" y="3065593"/>
                  <a:pt x="28996" y="2850988"/>
                  <a:pt x="0" y="2695336"/>
                </a:cubicBezTo>
                <a:cubicBezTo>
                  <a:pt x="-28996" y="2539684"/>
                  <a:pt x="34497" y="2402670"/>
                  <a:pt x="0" y="2272106"/>
                </a:cubicBezTo>
                <a:cubicBezTo>
                  <a:pt x="-34497" y="2141542"/>
                  <a:pt x="13837" y="2055687"/>
                  <a:pt x="0" y="1848877"/>
                </a:cubicBezTo>
                <a:cubicBezTo>
                  <a:pt x="-13837" y="1642067"/>
                  <a:pt x="36536" y="1472020"/>
                  <a:pt x="0" y="1113795"/>
                </a:cubicBezTo>
                <a:close/>
              </a:path>
            </a:pathLst>
          </a:custGeom>
          <a:solidFill>
            <a:schemeClr val="bg1"/>
          </a:solidFill>
          <a:ln w="38100">
            <a:solidFill>
              <a:srgbClr val="00B050"/>
            </a:solidFill>
            <a:extLst>
              <a:ext uri="{C807C97D-BFC1-408E-A445-0C87EB9F89A2}">
                <ask:lineSketchStyleProps xmlns:ask="http://schemas.microsoft.com/office/drawing/2018/sketchyshapes" xmlns="" sd="217501720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C32631-A95B-B3BE-7988-B0EEA2850A22}"/>
              </a:ext>
            </a:extLst>
          </p:cNvPr>
          <p:cNvSpPr txBox="1"/>
          <p:nvPr/>
        </p:nvSpPr>
        <p:spPr>
          <a:xfrm>
            <a:off x="758283" y="89210"/>
            <a:ext cx="10716322" cy="6740307"/>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Mở bài: </a:t>
            </a:r>
            <a:r>
              <a:rPr lang="vi-VN" sz="2400" b="0" i="0" dirty="0">
                <a:solidFill>
                  <a:srgbClr val="000000"/>
                </a:solidFill>
                <a:effectLst/>
                <a:latin typeface="Cambria" panose="02040503050406030204" pitchFamily="18" charset="0"/>
                <a:ea typeface="Cambria" panose="02040503050406030204" pitchFamily="18" charset="0"/>
              </a:rPr>
              <a:t>Trong gia đình, em yêu thương mẹ nhất. Mẹ yêu thương và dành nhiều tình cảm, sự dịu dàng cho em. Mẹ là nguồn động viên rất lớn cho em hàng ngày.</a:t>
            </a:r>
          </a:p>
          <a:p>
            <a:pPr algn="just"/>
            <a:r>
              <a:rPr lang="vi-VN" sz="2400" b="0" i="1" dirty="0">
                <a:solidFill>
                  <a:srgbClr val="000000"/>
                </a:solidFill>
                <a:effectLst/>
                <a:latin typeface="Cambria" panose="02040503050406030204" pitchFamily="18" charset="0"/>
                <a:ea typeface="Cambria" panose="02040503050406030204" pitchFamily="18" charset="0"/>
              </a:rPr>
              <a:t>Thân bài:</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 Ngoại hình: dù mẹ em đã 35 tuổi nhưng mẹ vẫn trẻ trung và xinh đẹp, dáng người mẹ nhỏ, cao dỏng; da của mẹ trắng hồng, thi thoảng có xuất hiện một vài nếp nhăn nhỏ ở khoé mắt, khoé miệng; trên má mẹ xuất hiện một vài chấm tàn nhang; mẹ có gương mặt tròn phúc hậu, mái tóc cắt ngang vai, xoăn nhẹ; đôi mắt mẹ đen và lấp lánh như vì sao.</a:t>
            </a:r>
          </a:p>
          <a:p>
            <a:pPr algn="just"/>
            <a:r>
              <a:rPr lang="vi-VN" sz="2400" b="0" i="0" dirty="0">
                <a:solidFill>
                  <a:srgbClr val="000000"/>
                </a:solidFill>
                <a:effectLst/>
                <a:latin typeface="Cambria" panose="02040503050406030204" pitchFamily="18" charset="0"/>
                <a:ea typeface="Cambria" panose="02040503050406030204" pitchFamily="18" charset="0"/>
              </a:rPr>
              <a:t>+ Hoạt động: Mẹ em làm việc ở công ti, mẹ đi làm từ sáng tới tối mới về nhà để nấu cơm, dọn dẹp; tính mẹ hiền và cởi mở, mẹ luôn nhẹ nhàng với cả gia đình, không quát mắng nặng lời với em; mẹ luôn giúp đỡ mọi người xung quanh những lúc có công việc, chuyện khó khăn.</a:t>
            </a:r>
          </a:p>
          <a:p>
            <a:pPr algn="just"/>
            <a:r>
              <a:rPr lang="vi-VN" sz="2400" b="0" i="0" dirty="0">
                <a:solidFill>
                  <a:srgbClr val="000000"/>
                </a:solidFill>
                <a:effectLst/>
                <a:latin typeface="Cambria" panose="02040503050406030204" pitchFamily="18" charset="0"/>
                <a:ea typeface="Cambria" panose="02040503050406030204" pitchFamily="18" charset="0"/>
              </a:rPr>
              <a:t>+ Sở trường, tính tình: Mẹ em rất thích nấu ăn dù thời gian không có nhiều, mẹ em nấu ăn rất ngon; lúc rảnh, mẹ thường kể chuyện và cùng em xem phim. </a:t>
            </a:r>
          </a:p>
          <a:p>
            <a:pPr algn="just"/>
            <a:r>
              <a:rPr lang="vi-VN" sz="2400" b="0" i="1" dirty="0">
                <a:solidFill>
                  <a:srgbClr val="000000"/>
                </a:solidFill>
                <a:effectLst/>
                <a:latin typeface="Cambria" panose="02040503050406030204" pitchFamily="18" charset="0"/>
                <a:ea typeface="Cambria" panose="02040503050406030204" pitchFamily="18" charset="0"/>
              </a:rPr>
              <a:t>Kết bài: </a:t>
            </a:r>
            <a:r>
              <a:rPr lang="vi-VN" sz="2400" b="0" i="0" dirty="0">
                <a:solidFill>
                  <a:srgbClr val="000000"/>
                </a:solidFill>
                <a:effectLst/>
                <a:latin typeface="Cambria" panose="02040503050406030204" pitchFamily="18" charset="0"/>
                <a:ea typeface="Cambria" panose="02040503050406030204" pitchFamily="18" charset="0"/>
              </a:rPr>
              <a:t>Mẹ ân cần và là người giúp gia đình luôn hạnh phúc, hoà thuận. Em nghĩ gia đình khó có thể đẹp hơn, vui hơn mỗi ngày nếu không nhờ có mẹ. Em yêu mẹ rất nhiều. Em sẽ cố gắng học tập thật tốt để mẹ vui mỗi ngày.</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4557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Hình ảnh 6" descr="A landscape with a river and houses&#10;&#10;Description automatically generated">
            <a:extLst>
              <a:ext uri="{FF2B5EF4-FFF2-40B4-BE49-F238E27FC236}">
                <a16:creationId xmlns:a16="http://schemas.microsoft.com/office/drawing/2014/main" id="{0D8308D0-400C-1FFE-4BD5-48D314A0B06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grpSp>
        <p:nvGrpSpPr>
          <p:cNvPr id="18" name="Group 17">
            <a:extLst>
              <a:ext uri="{FF2B5EF4-FFF2-40B4-BE49-F238E27FC236}">
                <a16:creationId xmlns:a16="http://schemas.microsoft.com/office/drawing/2014/main" id="{F9FAA39C-047A-116E-9082-637C94FB4170}"/>
              </a:ext>
            </a:extLst>
          </p:cNvPr>
          <p:cNvGrpSpPr/>
          <p:nvPr/>
        </p:nvGrpSpPr>
        <p:grpSpPr>
          <a:xfrm>
            <a:off x="2475572" y="183161"/>
            <a:ext cx="8274204" cy="1132683"/>
            <a:chOff x="1159668" y="272371"/>
            <a:chExt cx="9872664" cy="1735932"/>
          </a:xfrm>
        </p:grpSpPr>
        <p:sp>
          <p:nvSpPr>
            <p:cNvPr id="3" name="Rectangle: Rounded Corners 2">
              <a:extLst>
                <a:ext uri="{FF2B5EF4-FFF2-40B4-BE49-F238E27FC236}">
                  <a16:creationId xmlns:a16="http://schemas.microsoft.com/office/drawing/2014/main" id="{5E359F07-8AF0-25E9-74A8-2204EC3011C8}"/>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C669F637-E33A-70C3-8108-04E8C7CA94B2}"/>
                </a:ext>
              </a:extLst>
            </p:cNvPr>
            <p:cNvSpPr txBox="1"/>
            <p:nvPr/>
          </p:nvSpPr>
          <p:spPr>
            <a:xfrm>
              <a:off x="1509266" y="364049"/>
              <a:ext cx="8758084" cy="12735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Góp</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chỉnh</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sửa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ý.</a:t>
              </a:r>
            </a:p>
          </p:txBody>
        </p:sp>
      </p:grpSp>
      <p:sp>
        <p:nvSpPr>
          <p:cNvPr id="11" name="Rectangle: Rounded Corners 10">
            <a:extLst>
              <a:ext uri="{FF2B5EF4-FFF2-40B4-BE49-F238E27FC236}">
                <a16:creationId xmlns:a16="http://schemas.microsoft.com/office/drawing/2014/main" id="{260D47B7-A23C-EDDC-9087-3C03A851A332}"/>
              </a:ext>
            </a:extLst>
          </p:cNvPr>
          <p:cNvSpPr/>
          <p:nvPr/>
        </p:nvSpPr>
        <p:spPr>
          <a:xfrm>
            <a:off x="373856" y="1728440"/>
            <a:ext cx="11444288" cy="4972398"/>
          </a:xfrm>
          <a:prstGeom prst="roundRect">
            <a:avLst>
              <a:gd name="adj" fmla="val 33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12F86B2-F07E-671C-13BB-57D6D5DBF2A3}"/>
              </a:ext>
            </a:extLst>
          </p:cNvPr>
          <p:cNvPicPr>
            <a:picLocks noChangeAspect="1"/>
          </p:cNvPicPr>
          <p:nvPr/>
        </p:nvPicPr>
        <p:blipFill>
          <a:blip r:embed="rId3"/>
          <a:stretch>
            <a:fillRect/>
          </a:stretch>
        </p:blipFill>
        <p:spPr>
          <a:xfrm flipH="1">
            <a:off x="371735" y="3553190"/>
            <a:ext cx="3166156" cy="3304810"/>
          </a:xfrm>
          <a:prstGeom prst="rect">
            <a:avLst/>
          </a:prstGeom>
        </p:spPr>
      </p:pic>
      <p:sp>
        <p:nvSpPr>
          <p:cNvPr id="5" name="TextBox 4">
            <a:extLst>
              <a:ext uri="{FF2B5EF4-FFF2-40B4-BE49-F238E27FC236}">
                <a16:creationId xmlns:a16="http://schemas.microsoft.com/office/drawing/2014/main" id="{53D56CB8-2366-767A-A7E5-AB94037565B6}"/>
              </a:ext>
            </a:extLst>
          </p:cNvPr>
          <p:cNvSpPr txBox="1"/>
          <p:nvPr/>
        </p:nvSpPr>
        <p:spPr>
          <a:xfrm>
            <a:off x="3289608" y="1996069"/>
            <a:ext cx="8006577" cy="4524315"/>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G:</a:t>
            </a:r>
          </a:p>
          <a:p>
            <a:pPr lvl="0" algn="just"/>
            <a:r>
              <a:rPr lang="vi-VN" sz="3600" dirty="0">
                <a:solidFill>
                  <a:prstClr val="black"/>
                </a:solidFill>
                <a:latin typeface="Cambria" panose="02040503050406030204" pitchFamily="18" charset="0"/>
                <a:ea typeface="Cambria" panose="02040503050406030204" pitchFamily="18" charset="0"/>
              </a:rPr>
              <a:t>– Lựa chọn được chi tiết về ngoại hình, hoạt động, sở trường,... thể hiện những nét riêng, giúp phân biệt người được tả với những người khác.</a:t>
            </a:r>
          </a:p>
          <a:p>
            <a:pPr lvl="0" algn="just"/>
            <a:r>
              <a:rPr lang="vi-VN" sz="3600" dirty="0">
                <a:solidFill>
                  <a:prstClr val="black"/>
                </a:solidFill>
                <a:latin typeface="Cambria" panose="02040503050406030204" pitchFamily="18" charset="0"/>
                <a:ea typeface="Cambria" panose="02040503050406030204" pitchFamily="18" charset="0"/>
              </a:rPr>
              <a:t>– Có những dẫn chứng cụ thể (hoạt động, sở trường,...) thể hiện được tính cách, phẩm chất của người được tả.</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950960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house with flowers and trees&#10;&#10;Description automatically generated">
            <a:extLst>
              <a:ext uri="{FF2B5EF4-FFF2-40B4-BE49-F238E27FC236}">
                <a16:creationId xmlns:a16="http://schemas.microsoft.com/office/drawing/2014/main" id="{E497AB45-387B-DD5C-7A3A-D69175BA0B5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
        <p:nvSpPr>
          <p:cNvPr id="4" name="Rectangle: Rounded Corners 3">
            <a:extLst>
              <a:ext uri="{FF2B5EF4-FFF2-40B4-BE49-F238E27FC236}">
                <a16:creationId xmlns:a16="http://schemas.microsoft.com/office/drawing/2014/main" id="{3160BB2C-7993-726C-8DBA-22E87C6A6BBA}"/>
              </a:ext>
            </a:extLst>
          </p:cNvPr>
          <p:cNvSpPr/>
          <p:nvPr/>
        </p:nvSpPr>
        <p:spPr>
          <a:xfrm>
            <a:off x="540773" y="393290"/>
            <a:ext cx="11002297" cy="6066504"/>
          </a:xfrm>
          <a:prstGeom prst="roundRect">
            <a:avLst/>
          </a:prstGeom>
          <a:solidFill>
            <a:schemeClr val="bg1">
              <a:alpha val="96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00" dirty="0">
              <a:ln>
                <a:solidFill>
                  <a:schemeClr val="accent6">
                    <a:lumMod val="50000"/>
                  </a:schemeClr>
                </a:solidFill>
              </a:ln>
              <a:solidFill>
                <a:srgbClr val="00B0F0"/>
              </a:solidFill>
              <a:latin typeface="SVN-Gretoon" panose="02040603050506020204" pitchFamily="18" charset="0"/>
            </a:endParaRPr>
          </a:p>
        </p:txBody>
      </p:sp>
      <p:pic>
        <p:nvPicPr>
          <p:cNvPr id="5" name="Picture 4">
            <a:extLst>
              <a:ext uri="{FF2B5EF4-FFF2-40B4-BE49-F238E27FC236}">
                <a16:creationId xmlns:a16="http://schemas.microsoft.com/office/drawing/2014/main" id="{F68835B0-82F2-EC2F-8130-41731975E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594" y="733871"/>
            <a:ext cx="7193903" cy="5791702"/>
          </a:xfrm>
          <a:prstGeom prst="rect">
            <a:avLst/>
          </a:prstGeom>
        </p:spPr>
      </p:pic>
    </p:spTree>
    <p:extLst>
      <p:ext uri="{BB962C8B-B14F-4D97-AF65-F5344CB8AC3E}">
        <p14:creationId xmlns:p14="http://schemas.microsoft.com/office/powerpoint/2010/main" val="3734322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1187</TotalTime>
  <Words>319</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11</cp:revision>
  <dcterms:created xsi:type="dcterms:W3CDTF">2023-07-25T08:01:24Z</dcterms:created>
  <dcterms:modified xsi:type="dcterms:W3CDTF">2025-04-11T05:09:36Z</dcterms:modified>
</cp:coreProperties>
</file>