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19"/>
  </p:notesMasterIdLst>
  <p:sldIdLst>
    <p:sldId id="524" r:id="rId2"/>
    <p:sldId id="516" r:id="rId3"/>
    <p:sldId id="325" r:id="rId4"/>
    <p:sldId id="353" r:id="rId5"/>
    <p:sldId id="354" r:id="rId6"/>
    <p:sldId id="355" r:id="rId7"/>
    <p:sldId id="517" r:id="rId8"/>
    <p:sldId id="518" r:id="rId9"/>
    <p:sldId id="522" r:id="rId10"/>
    <p:sldId id="523" r:id="rId11"/>
    <p:sldId id="489" r:id="rId12"/>
    <p:sldId id="491" r:id="rId13"/>
    <p:sldId id="493" r:id="rId14"/>
    <p:sldId id="511" r:id="rId15"/>
    <p:sldId id="501" r:id="rId16"/>
    <p:sldId id="521" r:id="rId17"/>
    <p:sldId id="51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59BA3-F33C-4082-91C6-C6A693F76082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F23CF-57E7-4A33-870E-0DE3C4FF9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06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Google Shape;2193;gb71737ba3b_0_2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4" name="Google Shape;2194;gb71737ba3b_0_2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3057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Google Shape;2193;gb71737ba3b_0_2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4" name="Google Shape;2194;gb71737ba3b_0_2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6385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Google Shape;2193;gb71737ba3b_0_2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4" name="Google Shape;2194;gb71737ba3b_0_2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1890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>
                <a:latin typeface="Times New Roman" panose="02020603050405020304" pitchFamily="18" charset="0"/>
                <a:cs typeface="Times New Roman" panose="02020603050405020304" pitchFamily="18" charset="0"/>
              </a:rPr>
              <a:t>La bàn là một trong tứ đại phát minh của Trung Quốc cùng với kĩ thuật in, giấy và thuốc súng.  </a:t>
            </a:r>
            <a:endParaRPr lang="vi-VN" sz="120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F23CF-57E7-4A33-870E-0DE3C4FF9D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67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>
                <a:latin typeface="Times New Roman" panose="02020603050405020304" pitchFamily="18" charset="0"/>
                <a:cs typeface="Times New Roman" panose="02020603050405020304" pitchFamily="18" charset="0"/>
              </a:rPr>
              <a:t>La bàn là một trong tứ đại phát minh của Trung Quốc cùng với kĩ thuật in, giấy và thuốc súng.  </a:t>
            </a:r>
            <a:endParaRPr lang="vi-VN" sz="120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F23CF-57E7-4A33-870E-0DE3C4FF9D3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11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42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56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78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286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84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90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45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5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45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286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25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2"/>
          <p:cNvSpPr txBox="1">
            <a:spLocks noGrp="1"/>
          </p:cNvSpPr>
          <p:nvPr>
            <p:ph type="subTitle" idx="1"/>
          </p:nvPr>
        </p:nvSpPr>
        <p:spPr>
          <a:xfrm>
            <a:off x="6084551" y="1930400"/>
            <a:ext cx="4521200" cy="7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Satisfy"/>
              <a:buNone/>
              <a:defRPr sz="3467">
                <a:solidFill>
                  <a:schemeClr val="accent2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6" name="Google Shape;616;p22"/>
          <p:cNvSpPr txBox="1">
            <a:spLocks noGrp="1"/>
          </p:cNvSpPr>
          <p:nvPr>
            <p:ph type="body" idx="2"/>
          </p:nvPr>
        </p:nvSpPr>
        <p:spPr>
          <a:xfrm>
            <a:off x="6084565" y="2806400"/>
            <a:ext cx="4469200" cy="3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  <a:defRPr sz="1867">
                <a:solidFill>
                  <a:schemeClr val="accent6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17" name="Google Shape;617;p22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22"/>
          <p:cNvSpPr/>
          <p:nvPr/>
        </p:nvSpPr>
        <p:spPr>
          <a:xfrm flipH="1">
            <a:off x="-1347420" y="30648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9" name="Google Shape;619;p22"/>
          <p:cNvGrpSpPr/>
          <p:nvPr/>
        </p:nvGrpSpPr>
        <p:grpSpPr>
          <a:xfrm>
            <a:off x="15" y="63525"/>
            <a:ext cx="12948825" cy="1704988"/>
            <a:chOff x="1657411" y="-14732"/>
            <a:chExt cx="9711619" cy="1278741"/>
          </a:xfrm>
        </p:grpSpPr>
        <p:sp>
          <p:nvSpPr>
            <p:cNvPr id="620" name="Google Shape;620;p22"/>
            <p:cNvSpPr/>
            <p:nvPr/>
          </p:nvSpPr>
          <p:spPr>
            <a:xfrm>
              <a:off x="8560224" y="-14732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2"/>
            <p:cNvSpPr/>
            <p:nvPr/>
          </p:nvSpPr>
          <p:spPr>
            <a:xfrm>
              <a:off x="1657411" y="823465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54811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47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48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93669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09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00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89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24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455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6" r:id="rId12"/>
    <p:sldLayoutId id="2147483663" r:id="rId13"/>
    <p:sldLayoutId id="2147483666" r:id="rId14"/>
    <p:sldLayoutId id="2147483667" r:id="rId15"/>
    <p:sldLayoutId id="2147483697" r:id="rId16"/>
    <p:sldLayoutId id="2147483710" r:id="rId17"/>
    <p:sldLayoutId id="2147483711" r:id="rId18"/>
    <p:sldLayoutId id="2147483712" r:id="rId19"/>
    <p:sldLayoutId id="2147483713" r:id="rId20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wm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emf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0.xml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0.xm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9550" y="550240"/>
            <a:ext cx="7508867" cy="47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495" tIns="53747" rIns="107495" bIns="5374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000">
              <a:spcBef>
                <a:spcPct val="50000"/>
              </a:spcBef>
            </a:pPr>
            <a:r>
              <a:rPr lang="en-US" altLang="en-US" sz="2397" b="1" dirty="0">
                <a:solidFill>
                  <a:srgbClr val="FF0066"/>
                </a:solidFill>
                <a:latin typeface="Times New Roman" pitchFamily="18" charset="0"/>
              </a:rPr>
              <a:t>TRƯỜNG TIỂU HỌC AN HỒNG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81" y="4080998"/>
            <a:ext cx="1522068" cy="197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510864" y="2681883"/>
            <a:ext cx="9286242" cy="224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495" tIns="53747" rIns="107495" bIns="5374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000" eaLnBrk="1" hangingPunct="1">
              <a:spcBef>
                <a:spcPts val="1346"/>
              </a:spcBef>
              <a:defRPr/>
            </a:pPr>
            <a:r>
              <a:rPr lang="en-US" sz="4261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26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26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 nhiên và Xã hội</a:t>
            </a:r>
          </a:p>
          <a:p>
            <a:pPr algn="ctr" defTabSz="684000" eaLnBrk="1" hangingPunct="1">
              <a:spcBef>
                <a:spcPts val="1346"/>
              </a:spcBef>
              <a:defRPr/>
            </a:pPr>
            <a:r>
              <a:rPr lang="vi-VN" sz="426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26: Xác định các phương trong không gian( Tiết 2)</a:t>
            </a:r>
            <a:endParaRPr lang="en-US" sz="4261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784822" y="1180726"/>
            <a:ext cx="8581562" cy="149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495" tIns="53747" rIns="107495" bIns="5374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000" eaLnBrk="1" hangingPunct="1">
              <a:defRPr/>
            </a:pPr>
            <a:r>
              <a:rPr lang="en-US" sz="4489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684000" eaLnBrk="1" hangingPunct="1">
              <a:defRPr/>
            </a:pPr>
            <a:r>
              <a:rPr lang="en-US" sz="4489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546403" y="4989568"/>
            <a:ext cx="7500326" cy="125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495" tIns="53747" rIns="107495" bIns="5374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4000"/>
            <a:r>
              <a:rPr lang="en-US" altLang="en-US" sz="3728" b="1" i="1" dirty="0" err="1">
                <a:solidFill>
                  <a:schemeClr val="accent5"/>
                </a:solidFill>
                <a:latin typeface="Times New Roman" pitchFamily="18" charset="0"/>
              </a:rPr>
              <a:t>Giáo</a:t>
            </a:r>
            <a:r>
              <a:rPr lang="en-US" altLang="en-US" sz="3728" b="1" i="1" dirty="0">
                <a:solidFill>
                  <a:schemeClr val="accent5"/>
                </a:solidFill>
                <a:latin typeface="Times New Roman" pitchFamily="18" charset="0"/>
              </a:rPr>
              <a:t> </a:t>
            </a:r>
            <a:r>
              <a:rPr lang="en-US" altLang="en-US" sz="3728" b="1" i="1" dirty="0" err="1">
                <a:solidFill>
                  <a:schemeClr val="accent5"/>
                </a:solidFill>
                <a:latin typeface="Times New Roman" pitchFamily="18" charset="0"/>
              </a:rPr>
              <a:t>viên</a:t>
            </a:r>
            <a:r>
              <a:rPr lang="en-US" altLang="en-US" sz="3728" b="1" i="1" dirty="0">
                <a:solidFill>
                  <a:schemeClr val="accent5"/>
                </a:solidFill>
                <a:latin typeface="Times New Roman" pitchFamily="18" charset="0"/>
              </a:rPr>
              <a:t>: </a:t>
            </a:r>
            <a:r>
              <a:rPr lang="en-US" altLang="en-US" sz="3728" b="1" i="1" dirty="0" err="1">
                <a:solidFill>
                  <a:schemeClr val="accent5"/>
                </a:solidFill>
                <a:latin typeface="Times New Roman" pitchFamily="18" charset="0"/>
              </a:rPr>
              <a:t>Trần</a:t>
            </a:r>
            <a:r>
              <a:rPr lang="en-US" altLang="en-US" sz="3728" b="1" i="1" dirty="0">
                <a:solidFill>
                  <a:schemeClr val="accent5"/>
                </a:solidFill>
                <a:latin typeface="Times New Roman" pitchFamily="18" charset="0"/>
              </a:rPr>
              <a:t> </a:t>
            </a:r>
            <a:r>
              <a:rPr lang="en-US" altLang="en-US" sz="3728" b="1" i="1" dirty="0" err="1">
                <a:solidFill>
                  <a:schemeClr val="accent5"/>
                </a:solidFill>
                <a:latin typeface="Times New Roman" pitchFamily="18" charset="0"/>
              </a:rPr>
              <a:t>Thị</a:t>
            </a:r>
            <a:r>
              <a:rPr lang="en-US" altLang="en-US" sz="3728" b="1" i="1" dirty="0">
                <a:solidFill>
                  <a:schemeClr val="accent5"/>
                </a:solidFill>
                <a:latin typeface="Times New Roman" pitchFamily="18" charset="0"/>
              </a:rPr>
              <a:t> </a:t>
            </a:r>
            <a:r>
              <a:rPr lang="en-US" altLang="en-US" sz="3728" b="1" i="1" dirty="0" err="1">
                <a:solidFill>
                  <a:schemeClr val="accent5"/>
                </a:solidFill>
                <a:latin typeface="Times New Roman" pitchFamily="18" charset="0"/>
              </a:rPr>
              <a:t>Hiền</a:t>
            </a:r>
            <a:endParaRPr lang="en-US" altLang="en-US" sz="3728" b="1" i="1" dirty="0">
              <a:solidFill>
                <a:schemeClr val="accent5"/>
              </a:solidFill>
              <a:latin typeface="Times New Roman" pitchFamily="18" charset="0"/>
            </a:endParaRPr>
          </a:p>
          <a:p>
            <a:pPr defTabSz="684000"/>
            <a:r>
              <a:rPr lang="en-US" altLang="en-US" sz="3728" b="1" i="1" dirty="0" err="1">
                <a:solidFill>
                  <a:schemeClr val="accent5"/>
                </a:solidFill>
                <a:latin typeface="Times New Roman" pitchFamily="18" charset="0"/>
              </a:rPr>
              <a:t>Lớp</a:t>
            </a:r>
            <a:r>
              <a:rPr lang="en-US" altLang="en-US" sz="3728" b="1" i="1" dirty="0">
                <a:solidFill>
                  <a:schemeClr val="accent5"/>
                </a:solidFill>
                <a:latin typeface="Times New Roman" pitchFamily="18" charset="0"/>
              </a:rPr>
              <a:t>:  3A</a:t>
            </a:r>
            <a:r>
              <a:rPr lang="vi-VN" altLang="en-US" sz="3728" b="1" i="1" dirty="0">
                <a:solidFill>
                  <a:schemeClr val="accent5"/>
                </a:solidFill>
                <a:latin typeface="Times New Roman" pitchFamily="18" charset="0"/>
              </a:rPr>
              <a:t>1</a:t>
            </a:r>
            <a:endParaRPr lang="en-US" altLang="en-US" sz="3728" b="1" i="1" dirty="0">
              <a:solidFill>
                <a:schemeClr val="accent5"/>
              </a:solidFill>
              <a:latin typeface="Times New Roman" pitchFamily="18" charset="0"/>
            </a:endParaRP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40109" y="256683"/>
            <a:ext cx="1556955" cy="199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4588" y="317736"/>
            <a:ext cx="1562892" cy="186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3939133" y="1027645"/>
            <a:ext cx="4478019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1108" y="745008"/>
            <a:ext cx="1102895" cy="143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15147" y="4470534"/>
            <a:ext cx="1059407" cy="77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343" y="3832885"/>
            <a:ext cx="3242819" cy="231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42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41EDF3-0876-65BF-436D-A07579E4D097}"/>
              </a:ext>
            </a:extLst>
          </p:cNvPr>
          <p:cNvSpPr/>
          <p:nvPr/>
        </p:nvSpPr>
        <p:spPr>
          <a:xfrm>
            <a:off x="4530903" y="123290"/>
            <a:ext cx="3318553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La bàn là gì?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D37340-16D3-801F-0544-97D15142AC80}"/>
              </a:ext>
            </a:extLst>
          </p:cNvPr>
          <p:cNvSpPr txBox="1"/>
          <p:nvPr/>
        </p:nvSpPr>
        <p:spPr>
          <a:xfrm>
            <a:off x="226282" y="1216152"/>
            <a:ext cx="11965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La bàn </a:t>
            </a:r>
            <a:r>
              <a:rPr lang="vi-VN" sz="2800"/>
              <a:t>(cũng gọi là Từ kế hay Kim chỉ Nam) là dụng cụ dùng để xác định phương hướng địa lý ở một khu vực nhất định.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1E0B09-7FC9-BE1D-6A63-3781A7BA7B1E}"/>
              </a:ext>
            </a:extLst>
          </p:cNvPr>
          <p:cNvSpPr txBox="1"/>
          <p:nvPr/>
        </p:nvSpPr>
        <p:spPr>
          <a:xfrm>
            <a:off x="542271" y="2664380"/>
            <a:ext cx="4813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( viết tắt của từ 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outh): Phía bắc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9964CF-F3F7-DBEC-CF88-04394319ABB7}"/>
              </a:ext>
            </a:extLst>
          </p:cNvPr>
          <p:cNvSpPr txBox="1"/>
          <p:nvPr/>
        </p:nvSpPr>
        <p:spPr>
          <a:xfrm>
            <a:off x="542272" y="3160181"/>
            <a:ext cx="4813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( viết tắt của từ 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orth): Phía nam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3576EE-7554-22BC-23AF-5D02E43EC99C}"/>
              </a:ext>
            </a:extLst>
          </p:cNvPr>
          <p:cNvSpPr txBox="1"/>
          <p:nvPr/>
        </p:nvSpPr>
        <p:spPr>
          <a:xfrm>
            <a:off x="542273" y="3690117"/>
            <a:ext cx="4813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( viết tắt của từ </a:t>
            </a: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ast): Phía đông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00E3A9-64F7-D2B1-71A9-338B295F91C3}"/>
              </a:ext>
            </a:extLst>
          </p:cNvPr>
          <p:cNvSpPr txBox="1"/>
          <p:nvPr/>
        </p:nvSpPr>
        <p:spPr>
          <a:xfrm>
            <a:off x="542271" y="4184024"/>
            <a:ext cx="4813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( viết tắt của từ </a:t>
            </a: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est): Phía tây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32BE78-6B71-534A-D04A-0474338C5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188" y="2089479"/>
            <a:ext cx="4485644" cy="412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8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9927" y="16640"/>
            <a:ext cx="109496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    </a:t>
            </a:r>
            <a:r>
              <a:rPr lang="en-US" sz="2800" b="1" dirty="0" err="1"/>
              <a:t>Câu</a:t>
            </a:r>
            <a:r>
              <a:rPr lang="en-US" sz="2800" b="1" dirty="0"/>
              <a:t> 1: </a:t>
            </a:r>
            <a:r>
              <a:rPr lang="en-US" sz="2800" b="1" dirty="0" err="1"/>
              <a:t>Chỉ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nhận</a:t>
            </a:r>
            <a:r>
              <a:rPr lang="en-US" sz="2800" b="1" dirty="0"/>
              <a:t> </a:t>
            </a:r>
            <a:r>
              <a:rPr lang="en-US" sz="2800" b="1" dirty="0" err="1"/>
              <a:t>xét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 </a:t>
            </a:r>
            <a:r>
              <a:rPr lang="en-US" sz="2800" b="1" dirty="0" err="1"/>
              <a:t>kim</a:t>
            </a:r>
            <a:r>
              <a:rPr lang="en-US" sz="2800" b="1" dirty="0"/>
              <a:t> la </a:t>
            </a:r>
            <a:r>
              <a:rPr lang="en-US" sz="2800" b="1" dirty="0" err="1"/>
              <a:t>bàn</a:t>
            </a:r>
            <a:r>
              <a:rPr lang="en-US" sz="2800" b="1" dirty="0"/>
              <a:t> </a:t>
            </a:r>
            <a:r>
              <a:rPr lang="en-US" sz="2800" b="1" dirty="0" err="1"/>
              <a:t>trên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5.</a:t>
            </a:r>
            <a:endParaRPr lang="en-US" sz="2800" dirty="0"/>
          </a:p>
        </p:txBody>
      </p:sp>
      <p:pic>
        <p:nvPicPr>
          <p:cNvPr id="9" name="Picture 8" descr="CamScanner 12-31-2020 09.43_2.jpg">
            <a:extLst>
              <a:ext uri="{FF2B5EF4-FFF2-40B4-BE49-F238E27FC236}">
                <a16:creationId xmlns:a16="http://schemas.microsoft.com/office/drawing/2014/main" id="{DC310960-CAB0-A155-C019-C43875C78F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68" t="5279" r="8138" b="20186"/>
          <a:stretch/>
        </p:blipFill>
        <p:spPr>
          <a:xfrm>
            <a:off x="18806" y="16640"/>
            <a:ext cx="1110395" cy="107261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752" y="769770"/>
            <a:ext cx="6536021" cy="505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7068" y="1102717"/>
            <a:ext cx="51423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Kim la </a:t>
            </a:r>
            <a:r>
              <a:rPr lang="en-US" sz="3200" b="1" dirty="0" err="1">
                <a:solidFill>
                  <a:srgbClr val="FF0000"/>
                </a:solidFill>
              </a:rPr>
              <a:t>bàn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màu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đỏ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luôn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chỉ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phương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Bắc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7" y="2245714"/>
            <a:ext cx="5474946" cy="461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23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09326" y="154518"/>
            <a:ext cx="10865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    </a:t>
            </a:r>
            <a:r>
              <a:rPr lang="en-US" sz="3200" b="1" dirty="0" err="1"/>
              <a:t>Câu</a:t>
            </a:r>
            <a:r>
              <a:rPr lang="en-US" sz="3200" b="1" dirty="0"/>
              <a:t> 2: </a:t>
            </a:r>
            <a:r>
              <a:rPr lang="en-US" sz="3200" b="1" dirty="0" err="1"/>
              <a:t>Nêu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bước</a:t>
            </a:r>
            <a:r>
              <a:rPr lang="en-US" sz="3200" b="1" dirty="0"/>
              <a:t> </a:t>
            </a:r>
            <a:r>
              <a:rPr lang="en-US" sz="3200" b="1" dirty="0" err="1"/>
              <a:t>xác</a:t>
            </a:r>
            <a:r>
              <a:rPr lang="en-US" sz="3200" b="1" dirty="0"/>
              <a:t> </a:t>
            </a:r>
            <a:r>
              <a:rPr lang="en-US" sz="3200" b="1" dirty="0" err="1"/>
              <a:t>định</a:t>
            </a:r>
            <a:r>
              <a:rPr lang="en-US" sz="3200" b="1" dirty="0"/>
              <a:t> </a:t>
            </a:r>
            <a:r>
              <a:rPr lang="en-US" sz="3200" b="1" dirty="0" err="1"/>
              <a:t>phương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gian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la </a:t>
            </a:r>
            <a:r>
              <a:rPr lang="en-US" sz="3200" b="1" dirty="0" err="1"/>
              <a:t>bàn</a:t>
            </a:r>
            <a:r>
              <a:rPr lang="en-US" sz="3200" b="1" dirty="0"/>
              <a:t>.</a:t>
            </a:r>
            <a:endParaRPr lang="en-US" sz="3200" dirty="0"/>
          </a:p>
        </p:txBody>
      </p:sp>
      <p:pic>
        <p:nvPicPr>
          <p:cNvPr id="18" name="Picture 17" descr="CamScanner 12-31-2020 09.43_2.jpg">
            <a:extLst>
              <a:ext uri="{FF2B5EF4-FFF2-40B4-BE49-F238E27FC236}">
                <a16:creationId xmlns:a16="http://schemas.microsoft.com/office/drawing/2014/main" id="{DC310960-CAB0-A155-C019-C43875C78F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68" t="5279" r="8138" b="20186"/>
          <a:stretch/>
        </p:blipFill>
        <p:spPr>
          <a:xfrm>
            <a:off x="18806" y="16640"/>
            <a:ext cx="1110395" cy="107261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737" y="1089254"/>
            <a:ext cx="8101263" cy="442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806" y="1397675"/>
            <a:ext cx="407193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FF0000"/>
                </a:solidFill>
              </a:rPr>
              <a:t>Bước</a:t>
            </a:r>
            <a:r>
              <a:rPr lang="en-US" sz="2800" b="1" dirty="0">
                <a:solidFill>
                  <a:srgbClr val="FF0000"/>
                </a:solidFill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</a:rPr>
              <a:t>Đặt</a:t>
            </a:r>
            <a:r>
              <a:rPr lang="en-US" sz="2800" b="1" dirty="0">
                <a:solidFill>
                  <a:srgbClr val="FF0000"/>
                </a:solidFill>
              </a:rPr>
              <a:t> la </a:t>
            </a:r>
            <a:r>
              <a:rPr lang="en-US" sz="2800" b="1" dirty="0" err="1">
                <a:solidFill>
                  <a:srgbClr val="FF0000"/>
                </a:solidFill>
              </a:rPr>
              <a:t>bàn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nằm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ngang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lòng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tay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giữ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cố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định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kim</a:t>
            </a:r>
            <a:r>
              <a:rPr lang="en-US" sz="2800" b="1" dirty="0">
                <a:solidFill>
                  <a:srgbClr val="FF0000"/>
                </a:solidFill>
              </a:rPr>
              <a:t> la </a:t>
            </a:r>
            <a:r>
              <a:rPr lang="en-US" sz="2800" b="1" dirty="0" err="1">
                <a:solidFill>
                  <a:srgbClr val="FF0000"/>
                </a:solidFill>
              </a:rPr>
              <a:t>bàn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dừng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hẳn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  <a:p>
            <a:pPr lvl="0" algn="just"/>
            <a:r>
              <a:rPr lang="en-US" sz="2800" b="1" dirty="0" err="1">
                <a:solidFill>
                  <a:srgbClr val="FF0000"/>
                </a:solidFill>
              </a:rPr>
              <a:t>Bước</a:t>
            </a:r>
            <a:r>
              <a:rPr lang="en-US" sz="2800" b="1" dirty="0">
                <a:solidFill>
                  <a:srgbClr val="FF0000"/>
                </a:solidFill>
              </a:rPr>
              <a:t> 2: </a:t>
            </a:r>
            <a:r>
              <a:rPr lang="en-US" sz="2800" b="1" dirty="0" err="1">
                <a:solidFill>
                  <a:srgbClr val="FF0000"/>
                </a:solidFill>
              </a:rPr>
              <a:t>Xoay</a:t>
            </a:r>
            <a:r>
              <a:rPr lang="en-US" sz="2800" b="1" dirty="0">
                <a:solidFill>
                  <a:srgbClr val="FF0000"/>
                </a:solidFill>
              </a:rPr>
              <a:t> la </a:t>
            </a:r>
            <a:r>
              <a:rPr lang="en-US" sz="2800" b="1" dirty="0" err="1">
                <a:solidFill>
                  <a:srgbClr val="FF0000"/>
                </a:solidFill>
              </a:rPr>
              <a:t>bàn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sao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chữ</a:t>
            </a:r>
            <a:r>
              <a:rPr lang="en-US" sz="2800" b="1" dirty="0">
                <a:solidFill>
                  <a:srgbClr val="FF0000"/>
                </a:solidFill>
              </a:rPr>
              <a:t> B </a:t>
            </a:r>
            <a:r>
              <a:rPr lang="en-US" sz="2800" b="1" dirty="0" err="1">
                <a:solidFill>
                  <a:srgbClr val="FF0000"/>
                </a:solidFill>
              </a:rPr>
              <a:t>khớp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với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đầu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màu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đỏ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kim</a:t>
            </a:r>
            <a:r>
              <a:rPr lang="en-US" sz="2800" b="1" dirty="0">
                <a:solidFill>
                  <a:srgbClr val="FF0000"/>
                </a:solidFill>
              </a:rPr>
              <a:t> la </a:t>
            </a:r>
            <a:r>
              <a:rPr lang="en-US" sz="2800" b="1" dirty="0" err="1">
                <a:solidFill>
                  <a:srgbClr val="FF0000"/>
                </a:solidFill>
              </a:rPr>
              <a:t>bàn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  <a:p>
            <a:pPr lvl="0" algn="just"/>
            <a:r>
              <a:rPr lang="en-US" sz="2800" b="1" dirty="0" err="1">
                <a:solidFill>
                  <a:srgbClr val="FF0000"/>
                </a:solidFill>
              </a:rPr>
              <a:t>Bước</a:t>
            </a:r>
            <a:r>
              <a:rPr lang="en-US" sz="2800" b="1" dirty="0">
                <a:solidFill>
                  <a:srgbClr val="FF0000"/>
                </a:solidFill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</a:rPr>
              <a:t>Xác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định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phương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bắc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nam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đông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tây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638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28103" y="72073"/>
            <a:ext cx="106553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/>
              <a:t>Thực</a:t>
            </a:r>
            <a:r>
              <a:rPr lang="en-US" sz="3200" b="1" dirty="0"/>
              <a:t> </a:t>
            </a:r>
            <a:r>
              <a:rPr lang="en-US" sz="3200" b="1" dirty="0" err="1"/>
              <a:t>hành</a:t>
            </a:r>
            <a:r>
              <a:rPr lang="en-US" sz="3200" b="1" dirty="0"/>
              <a:t> </a:t>
            </a:r>
            <a:r>
              <a:rPr lang="en-US" sz="3200" b="1" dirty="0" err="1"/>
              <a:t>xác</a:t>
            </a:r>
            <a:r>
              <a:rPr lang="en-US" sz="3200" b="1" dirty="0"/>
              <a:t> </a:t>
            </a:r>
            <a:r>
              <a:rPr lang="en-US" sz="3200" b="1" dirty="0" err="1"/>
              <a:t>định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phương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gian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la </a:t>
            </a:r>
            <a:r>
              <a:rPr lang="en-US" sz="3200" b="1" dirty="0" err="1"/>
              <a:t>bàn</a:t>
            </a:r>
            <a:r>
              <a:rPr lang="en-US" sz="3200" b="1" dirty="0"/>
              <a:t>.</a:t>
            </a:r>
            <a:endParaRPr lang="en-US" sz="3200" dirty="0"/>
          </a:p>
        </p:txBody>
      </p:sp>
      <p:pic>
        <p:nvPicPr>
          <p:cNvPr id="5" name="Picture 4" descr="CamScanner 12-31-2020 09.43_3.jpg">
            <a:extLst>
              <a:ext uri="{FF2B5EF4-FFF2-40B4-BE49-F238E27FC236}">
                <a16:creationId xmlns:a16="http://schemas.microsoft.com/office/drawing/2014/main" id="{93145E25-0338-1470-4812-46A02F6726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83" t="2521" r="6184" b="13445"/>
          <a:stretch/>
        </p:blipFill>
        <p:spPr>
          <a:xfrm>
            <a:off x="122538" y="72073"/>
            <a:ext cx="1069927" cy="107852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410" y="971382"/>
            <a:ext cx="6488043" cy="575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2538" y="1342799"/>
            <a:ext cx="54721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B050"/>
                </a:solidFill>
              </a:rPr>
              <a:t>Dùng</a:t>
            </a:r>
            <a:r>
              <a:rPr lang="en-US" sz="3200" b="1" dirty="0">
                <a:solidFill>
                  <a:srgbClr val="00B050"/>
                </a:solidFill>
              </a:rPr>
              <a:t> la </a:t>
            </a:r>
            <a:r>
              <a:rPr lang="en-US" sz="3200" b="1" dirty="0" err="1">
                <a:solidFill>
                  <a:srgbClr val="00B050"/>
                </a:solidFill>
              </a:rPr>
              <a:t>bàn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hoặc</a:t>
            </a:r>
            <a:r>
              <a:rPr lang="en-US" sz="3200" b="1" dirty="0">
                <a:solidFill>
                  <a:srgbClr val="00B050"/>
                </a:solidFill>
              </a:rPr>
              <a:t> la </a:t>
            </a:r>
            <a:r>
              <a:rPr lang="en-US" sz="3200" b="1" dirty="0" err="1">
                <a:solidFill>
                  <a:srgbClr val="00B050"/>
                </a:solidFill>
              </a:rPr>
              <a:t>bàn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trên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điện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thoại</a:t>
            </a:r>
            <a:r>
              <a:rPr lang="en-US" sz="3200" b="1" dirty="0">
                <a:solidFill>
                  <a:srgbClr val="00B050"/>
                </a:solidFill>
              </a:rPr>
              <a:t>: 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3200" b="1" dirty="0" err="1">
                <a:solidFill>
                  <a:srgbClr val="FF0000"/>
                </a:solidFill>
              </a:rPr>
              <a:t>Học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sinh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thực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hành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định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phương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gian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3200" b="1" dirty="0">
                <a:solidFill>
                  <a:srgbClr val="FF0000"/>
                </a:solidFill>
              </a:rPr>
              <a:t>Kim </a:t>
            </a:r>
            <a:r>
              <a:rPr lang="en-US" sz="3200" b="1" dirty="0" err="1">
                <a:solidFill>
                  <a:srgbClr val="FF0000"/>
                </a:solidFill>
              </a:rPr>
              <a:t>đỏ</a:t>
            </a:r>
            <a:r>
              <a:rPr lang="en-US" sz="3200" b="1" dirty="0">
                <a:solidFill>
                  <a:srgbClr val="FF0000"/>
                </a:solidFill>
              </a:rPr>
              <a:t> la </a:t>
            </a:r>
            <a:r>
              <a:rPr lang="en-US" sz="3200" b="1" dirty="0" err="1">
                <a:solidFill>
                  <a:srgbClr val="FF0000"/>
                </a:solidFill>
              </a:rPr>
              <a:t>bàn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chỉ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phương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Bắc</a:t>
            </a:r>
            <a:r>
              <a:rPr lang="en-US" sz="3200" b="1" dirty="0">
                <a:solidFill>
                  <a:srgbClr val="FF0000"/>
                </a:solidFill>
              </a:rPr>
              <a:t>. </a:t>
            </a:r>
            <a:r>
              <a:rPr lang="en-US" sz="3200" b="1" dirty="0" err="1">
                <a:solidFill>
                  <a:srgbClr val="FF0000"/>
                </a:solidFill>
              </a:rPr>
              <a:t>Xác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định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phương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còn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lại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trên</a:t>
            </a:r>
            <a:r>
              <a:rPr lang="en-US" sz="3200" b="1" dirty="0">
                <a:solidFill>
                  <a:srgbClr val="FF0000"/>
                </a:solidFill>
              </a:rPr>
              <a:t> la </a:t>
            </a:r>
            <a:r>
              <a:rPr lang="en-US" sz="3200" b="1" dirty="0" err="1">
                <a:solidFill>
                  <a:srgbClr val="FF0000"/>
                </a:solidFill>
              </a:rPr>
              <a:t>bàn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58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mScanner 12-31-2020 09.43_4.jpg">
            <a:extLst>
              <a:ext uri="{FF2B5EF4-FFF2-40B4-BE49-F238E27FC236}">
                <a16:creationId xmlns:a16="http://schemas.microsoft.com/office/drawing/2014/main" id="{6AAC1FEA-5FCC-FDD6-F8C0-5629728FAC7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6552" t="3361" r="8277" b="9244"/>
          <a:stretch>
            <a:fillRect/>
          </a:stretch>
        </p:blipFill>
        <p:spPr>
          <a:xfrm>
            <a:off x="0" y="0"/>
            <a:ext cx="1226235" cy="12262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51547" y="0"/>
            <a:ext cx="107401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/>
              <a:t>Dựa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phương</a:t>
            </a:r>
            <a:r>
              <a:rPr lang="en-US" sz="3200" b="1" dirty="0"/>
              <a:t> </a:t>
            </a:r>
            <a:r>
              <a:rPr lang="en-US" sz="3200" b="1" dirty="0" err="1"/>
              <a:t>Mặt</a:t>
            </a:r>
            <a:r>
              <a:rPr lang="en-US" sz="3200" b="1" dirty="0"/>
              <a:t> </a:t>
            </a:r>
            <a:r>
              <a:rPr lang="en-US" sz="3200" b="1" dirty="0" err="1"/>
              <a:t>Trời</a:t>
            </a:r>
            <a:r>
              <a:rPr lang="en-US" sz="3200" b="1" dirty="0"/>
              <a:t> </a:t>
            </a:r>
            <a:r>
              <a:rPr lang="en-US" sz="3200" b="1" dirty="0" err="1"/>
              <a:t>mọc</a:t>
            </a:r>
            <a:r>
              <a:rPr lang="en-US" sz="3200" b="1" dirty="0"/>
              <a:t>, </a:t>
            </a:r>
            <a:r>
              <a:rPr lang="en-US" sz="3200" b="1" dirty="0" err="1"/>
              <a:t>lặn</a:t>
            </a:r>
            <a:r>
              <a:rPr lang="en-US" sz="3200" b="1" dirty="0"/>
              <a:t> </a:t>
            </a:r>
            <a:r>
              <a:rPr lang="en-US" sz="3200" b="1" dirty="0" err="1"/>
              <a:t>hoặc</a:t>
            </a:r>
            <a:r>
              <a:rPr lang="en-US" sz="3200" b="1" dirty="0"/>
              <a:t> la </a:t>
            </a:r>
            <a:r>
              <a:rPr lang="en-US" sz="3200" b="1" dirty="0" err="1"/>
              <a:t>bàn</a:t>
            </a:r>
            <a:r>
              <a:rPr lang="en-US" sz="3200" b="1" dirty="0"/>
              <a:t>,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hãy</a:t>
            </a:r>
            <a:r>
              <a:rPr lang="en-US" sz="3200" b="1" dirty="0"/>
              <a:t> </a:t>
            </a:r>
            <a:r>
              <a:rPr lang="en-US" sz="3200" b="1" dirty="0" err="1"/>
              <a:t>xác</a:t>
            </a:r>
            <a:r>
              <a:rPr lang="en-US" sz="3200" b="1" dirty="0"/>
              <a:t> </a:t>
            </a:r>
            <a:r>
              <a:rPr lang="en-US" sz="3200" b="1" dirty="0" err="1"/>
              <a:t>định</a:t>
            </a:r>
            <a:r>
              <a:rPr lang="en-US" sz="3200" b="1" dirty="0"/>
              <a:t> </a:t>
            </a:r>
            <a:r>
              <a:rPr lang="en-US" sz="3200" b="1" dirty="0" err="1"/>
              <a:t>xem</a:t>
            </a:r>
            <a:r>
              <a:rPr lang="en-US" sz="3200" b="1" dirty="0"/>
              <a:t> </a:t>
            </a:r>
            <a:r>
              <a:rPr lang="en-US" sz="3200" b="1" dirty="0" err="1"/>
              <a:t>cửa</a:t>
            </a:r>
            <a:r>
              <a:rPr lang="en-US" sz="3200" b="1" dirty="0"/>
              <a:t> </a:t>
            </a:r>
            <a:r>
              <a:rPr lang="en-US" sz="3200" b="1" dirty="0" err="1"/>
              <a:t>chính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lớp</a:t>
            </a:r>
            <a:r>
              <a:rPr lang="en-US" sz="3200" b="1" dirty="0"/>
              <a:t> </a:t>
            </a:r>
            <a:r>
              <a:rPr lang="en-US" sz="3200" b="1" dirty="0" err="1"/>
              <a:t>học</a:t>
            </a:r>
            <a:r>
              <a:rPr lang="en-US" sz="3200" b="1" dirty="0"/>
              <a:t>, </a:t>
            </a:r>
            <a:r>
              <a:rPr lang="en-US" sz="3200" b="1" dirty="0" err="1"/>
              <a:t>cổng</a:t>
            </a:r>
            <a:r>
              <a:rPr lang="en-US" sz="3200" b="1" dirty="0"/>
              <a:t> </a:t>
            </a:r>
            <a:r>
              <a:rPr lang="en-US" sz="3200" b="1" dirty="0" err="1"/>
              <a:t>trường</a:t>
            </a:r>
            <a:r>
              <a:rPr lang="en-US" sz="3200" b="1" dirty="0"/>
              <a:t>... quay </a:t>
            </a: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phương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.</a:t>
            </a:r>
            <a:endParaRPr lang="en-US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758" y="1625223"/>
            <a:ext cx="6569242" cy="523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6621" y="1989727"/>
            <a:ext cx="538613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B050"/>
                </a:solidFill>
              </a:rPr>
              <a:t>Dùng</a:t>
            </a:r>
            <a:r>
              <a:rPr lang="en-US" sz="3200" b="1" dirty="0">
                <a:solidFill>
                  <a:srgbClr val="00B050"/>
                </a:solidFill>
              </a:rPr>
              <a:t> la </a:t>
            </a:r>
            <a:r>
              <a:rPr lang="en-US" sz="3200" b="1" dirty="0" err="1">
                <a:solidFill>
                  <a:srgbClr val="00B050"/>
                </a:solidFill>
              </a:rPr>
              <a:t>bàn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hoặc</a:t>
            </a:r>
            <a:r>
              <a:rPr lang="en-US" sz="3200" b="1" dirty="0">
                <a:solidFill>
                  <a:srgbClr val="00B050"/>
                </a:solidFill>
              </a:rPr>
              <a:t> la </a:t>
            </a:r>
            <a:r>
              <a:rPr lang="en-US" sz="3200" b="1" dirty="0" err="1">
                <a:solidFill>
                  <a:srgbClr val="00B050"/>
                </a:solidFill>
              </a:rPr>
              <a:t>bàn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trên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điện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thoại</a:t>
            </a:r>
            <a:r>
              <a:rPr lang="en-US" sz="3200" b="1" dirty="0">
                <a:solidFill>
                  <a:srgbClr val="00B050"/>
                </a:solidFill>
              </a:rPr>
              <a:t>: </a:t>
            </a:r>
          </a:p>
          <a:p>
            <a:pPr algn="just"/>
            <a:r>
              <a:rPr lang="en-US" sz="3200" b="1" dirty="0" err="1">
                <a:solidFill>
                  <a:srgbClr val="FF0000"/>
                </a:solidFill>
              </a:rPr>
              <a:t>Học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sinh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định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cửa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chính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lớp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học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cổng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trường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 quay </a:t>
            </a:r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phương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nào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56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11" y="-120316"/>
            <a:ext cx="11875168" cy="685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7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nh Tồn Trong Rừng_ Cách xác định phương hướng khi bị lạc trong rừng sâu">
            <a:hlinkClick r:id="" action="ppaction://media"/>
            <a:extLst>
              <a:ext uri="{FF2B5EF4-FFF2-40B4-BE49-F238E27FC236}">
                <a16:creationId xmlns:a16="http://schemas.microsoft.com/office/drawing/2014/main" id="{5E18711E-ED0B-A0C7-0892-1B93D95BA39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176.2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0448"/>
            <a:ext cx="12388352" cy="696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0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9FE4A-8D20-A490-9728-F4F70BDB7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9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C45A9D-816B-5870-CBC7-648123A81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0374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16005B5-E996-D498-B31F-84A3F787ABD5}"/>
              </a:ext>
            </a:extLst>
          </p:cNvPr>
          <p:cNvSpPr/>
          <p:nvPr/>
        </p:nvSpPr>
        <p:spPr>
          <a:xfrm>
            <a:off x="1885798" y="951526"/>
            <a:ext cx="5496674" cy="1999116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604474" y="1588775"/>
            <a:ext cx="5057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21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148" y="1045550"/>
            <a:ext cx="2781353" cy="5309605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4701" y="3133030"/>
            <a:ext cx="1965295" cy="3222125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88AF9016-D820-D756-F693-CD3AD8FE9C5E}"/>
              </a:ext>
            </a:extLst>
          </p:cNvPr>
          <p:cNvSpPr/>
          <p:nvPr/>
        </p:nvSpPr>
        <p:spPr>
          <a:xfrm>
            <a:off x="4136125" y="0"/>
            <a:ext cx="6753727" cy="3926305"/>
          </a:xfrm>
          <a:prstGeom prst="wedgeEllipseCallout">
            <a:avLst>
              <a:gd name="adj1" fmla="val -44450"/>
              <a:gd name="adj2" fmla="val 40253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2060"/>
                </a:solidFill>
              </a:rPr>
              <a:t>Các bạn ơi! Bà tớ đang bị ốm, mẹ bảo tớ mang bánh đến cho bà. Nhà bà ở tít trong rừng cơ!</a:t>
            </a:r>
            <a:endParaRPr lang="en-US" sz="32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4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377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94667" y="1206044"/>
            <a:ext cx="75014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0070C0"/>
                </a:solidFill>
                <a:latin typeface="Times New Roman" panose="02020603050405020304" pitchFamily="18" charset="0"/>
                <a:ea typeface="ZapfChancery-Medium" panose="00000400000000000000" pitchFamily="2" charset="0"/>
                <a:cs typeface="Times New Roman" panose="02020603050405020304" pitchFamily="18" charset="0"/>
              </a:rPr>
              <a:t>Các bạn hãy dẫn đường cho tớ tới nhà bà bằng cách chọn đáp án đúng nhé!</a:t>
            </a:r>
          </a:p>
        </p:txBody>
      </p:sp>
    </p:spTree>
    <p:extLst>
      <p:ext uri="{BB962C8B-B14F-4D97-AF65-F5344CB8AC3E}">
        <p14:creationId xmlns:p14="http://schemas.microsoft.com/office/powerpoint/2010/main" val="225332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6" y="-49498"/>
            <a:ext cx="12214392" cy="6910183"/>
          </a:xfrm>
          <a:prstGeom prst="rect">
            <a:avLst/>
          </a:prstGeom>
        </p:spPr>
      </p:pic>
      <p:sp>
        <p:nvSpPr>
          <p:cNvPr id="13" name="Google Shape;2196;p56">
            <a:extLst>
              <a:ext uri="{FF2B5EF4-FFF2-40B4-BE49-F238E27FC236}">
                <a16:creationId xmlns:a16="http://schemas.microsoft.com/office/drawing/2014/main" id="{C15DF9FB-4180-457E-04FD-B1277D0AEE8F}"/>
              </a:ext>
            </a:extLst>
          </p:cNvPr>
          <p:cNvSpPr txBox="1">
            <a:spLocks/>
          </p:cNvSpPr>
          <p:nvPr/>
        </p:nvSpPr>
        <p:spPr>
          <a:xfrm>
            <a:off x="3098432" y="934251"/>
            <a:ext cx="2252573" cy="46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800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4" name="Google Shape;2535;p59">
            <a:extLst>
              <a:ext uri="{FF2B5EF4-FFF2-40B4-BE49-F238E27FC236}">
                <a16:creationId xmlns:a16="http://schemas.microsoft.com/office/drawing/2014/main" id="{A25D44CC-326A-4FE1-BA07-FB54438ACF75}"/>
              </a:ext>
            </a:extLst>
          </p:cNvPr>
          <p:cNvSpPr/>
          <p:nvPr/>
        </p:nvSpPr>
        <p:spPr>
          <a:xfrm>
            <a:off x="3805339" y="1431874"/>
            <a:ext cx="4102045" cy="1122532"/>
          </a:xfrm>
          <a:custGeom>
            <a:avLst/>
            <a:gdLst/>
            <a:ahLst/>
            <a:cxnLst/>
            <a:rect l="l" t="t" r="r" b="b"/>
            <a:pathLst>
              <a:path w="32933" h="8566" extrusionOk="0">
                <a:moveTo>
                  <a:pt x="13760" y="1"/>
                </a:moveTo>
                <a:cubicBezTo>
                  <a:pt x="13567" y="1"/>
                  <a:pt x="13374" y="10"/>
                  <a:pt x="13181" y="30"/>
                </a:cubicBezTo>
                <a:cubicBezTo>
                  <a:pt x="11113" y="245"/>
                  <a:pt x="10166" y="1882"/>
                  <a:pt x="9175" y="3433"/>
                </a:cubicBezTo>
                <a:cubicBezTo>
                  <a:pt x="9046" y="3605"/>
                  <a:pt x="8529" y="4639"/>
                  <a:pt x="8271" y="4639"/>
                </a:cubicBezTo>
                <a:cubicBezTo>
                  <a:pt x="7797" y="4639"/>
                  <a:pt x="7366" y="4639"/>
                  <a:pt x="6935" y="4552"/>
                </a:cubicBezTo>
                <a:cubicBezTo>
                  <a:pt x="6792" y="4524"/>
                  <a:pt x="6649" y="4510"/>
                  <a:pt x="6508" y="4510"/>
                </a:cubicBezTo>
                <a:cubicBezTo>
                  <a:pt x="6012" y="4510"/>
                  <a:pt x="5538" y="4681"/>
                  <a:pt x="5169" y="4983"/>
                </a:cubicBezTo>
                <a:cubicBezTo>
                  <a:pt x="4911" y="5285"/>
                  <a:pt x="4695" y="5543"/>
                  <a:pt x="4566" y="5888"/>
                </a:cubicBezTo>
                <a:cubicBezTo>
                  <a:pt x="4179" y="6620"/>
                  <a:pt x="3576" y="6749"/>
                  <a:pt x="2757" y="6749"/>
                </a:cubicBezTo>
                <a:cubicBezTo>
                  <a:pt x="1853" y="6749"/>
                  <a:pt x="1120" y="7826"/>
                  <a:pt x="216" y="8041"/>
                </a:cubicBezTo>
                <a:lnTo>
                  <a:pt x="173" y="8041"/>
                </a:lnTo>
                <a:cubicBezTo>
                  <a:pt x="44" y="8084"/>
                  <a:pt x="1" y="8214"/>
                  <a:pt x="1" y="8300"/>
                </a:cubicBezTo>
                <a:cubicBezTo>
                  <a:pt x="44" y="8472"/>
                  <a:pt x="173" y="8558"/>
                  <a:pt x="302" y="8558"/>
                </a:cubicBezTo>
                <a:lnTo>
                  <a:pt x="32607" y="8558"/>
                </a:lnTo>
                <a:cubicBezTo>
                  <a:pt x="32627" y="8563"/>
                  <a:pt x="32646" y="8566"/>
                  <a:pt x="32664" y="8566"/>
                </a:cubicBezTo>
                <a:cubicBezTo>
                  <a:pt x="32932" y="8566"/>
                  <a:pt x="32932" y="8034"/>
                  <a:pt x="32664" y="8034"/>
                </a:cubicBezTo>
                <a:cubicBezTo>
                  <a:pt x="32646" y="8034"/>
                  <a:pt x="32627" y="8036"/>
                  <a:pt x="32607" y="8041"/>
                </a:cubicBezTo>
                <a:cubicBezTo>
                  <a:pt x="30884" y="7869"/>
                  <a:pt x="30582" y="5715"/>
                  <a:pt x="29247" y="5026"/>
                </a:cubicBezTo>
                <a:cubicBezTo>
                  <a:pt x="29118" y="4983"/>
                  <a:pt x="28978" y="4962"/>
                  <a:pt x="28838" y="4962"/>
                </a:cubicBezTo>
                <a:cubicBezTo>
                  <a:pt x="28698" y="4962"/>
                  <a:pt x="28558" y="4983"/>
                  <a:pt x="28429" y="5026"/>
                </a:cubicBezTo>
                <a:cubicBezTo>
                  <a:pt x="28175" y="5101"/>
                  <a:pt x="27952" y="5144"/>
                  <a:pt x="27750" y="5144"/>
                </a:cubicBezTo>
                <a:cubicBezTo>
                  <a:pt x="27368" y="5144"/>
                  <a:pt x="27058" y="4990"/>
                  <a:pt x="26749" y="4595"/>
                </a:cubicBezTo>
                <a:cubicBezTo>
                  <a:pt x="26318" y="4122"/>
                  <a:pt x="25844" y="3562"/>
                  <a:pt x="25112" y="3562"/>
                </a:cubicBezTo>
                <a:cubicBezTo>
                  <a:pt x="24842" y="3562"/>
                  <a:pt x="24467" y="3632"/>
                  <a:pt x="24109" y="3632"/>
                </a:cubicBezTo>
                <a:cubicBezTo>
                  <a:pt x="23780" y="3632"/>
                  <a:pt x="23466" y="3573"/>
                  <a:pt x="23260" y="3346"/>
                </a:cubicBezTo>
                <a:cubicBezTo>
                  <a:pt x="22958" y="3045"/>
                  <a:pt x="22700" y="2657"/>
                  <a:pt x="22528" y="2226"/>
                </a:cubicBezTo>
                <a:cubicBezTo>
                  <a:pt x="22183" y="1537"/>
                  <a:pt x="21623" y="977"/>
                  <a:pt x="20891" y="676"/>
                </a:cubicBezTo>
                <a:cubicBezTo>
                  <a:pt x="20553" y="517"/>
                  <a:pt x="20251" y="450"/>
                  <a:pt x="19975" y="450"/>
                </a:cubicBezTo>
                <a:cubicBezTo>
                  <a:pt x="19125" y="450"/>
                  <a:pt x="18515" y="1092"/>
                  <a:pt x="17833" y="1710"/>
                </a:cubicBezTo>
                <a:cubicBezTo>
                  <a:pt x="16762" y="601"/>
                  <a:pt x="15284" y="1"/>
                  <a:pt x="13760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" name="Google Shape;2196;p56">
            <a:extLst>
              <a:ext uri="{FF2B5EF4-FFF2-40B4-BE49-F238E27FC236}">
                <a16:creationId xmlns:a16="http://schemas.microsoft.com/office/drawing/2014/main" id="{D2A6B8C2-A287-4E6C-8684-38DE3310E705}"/>
              </a:ext>
            </a:extLst>
          </p:cNvPr>
          <p:cNvSpPr txBox="1">
            <a:spLocks/>
          </p:cNvSpPr>
          <p:nvPr/>
        </p:nvSpPr>
        <p:spPr>
          <a:xfrm>
            <a:off x="1552766" y="3628109"/>
            <a:ext cx="2252573" cy="46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800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4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r>
              <a:rPr lang="vi-VN" sz="4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Google Shape;2196;p56">
            <a:extLst>
              <a:ext uri="{FF2B5EF4-FFF2-40B4-BE49-F238E27FC236}">
                <a16:creationId xmlns:a16="http://schemas.microsoft.com/office/drawing/2014/main" id="{D1F7ACA7-C3B4-48B4-8C11-32D72089ACEA}"/>
              </a:ext>
            </a:extLst>
          </p:cNvPr>
          <p:cNvSpPr txBox="1">
            <a:spLocks/>
          </p:cNvSpPr>
          <p:nvPr/>
        </p:nvSpPr>
        <p:spPr>
          <a:xfrm>
            <a:off x="4573869" y="3667617"/>
            <a:ext cx="2252573" cy="46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800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4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r>
              <a:rPr lang="vi-VN" sz="4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Google Shape;2196;p56">
            <a:extLst>
              <a:ext uri="{FF2B5EF4-FFF2-40B4-BE49-F238E27FC236}">
                <a16:creationId xmlns:a16="http://schemas.microsoft.com/office/drawing/2014/main" id="{B7F03815-CDF8-4654-B319-D2893390F1AF}"/>
              </a:ext>
            </a:extLst>
          </p:cNvPr>
          <p:cNvSpPr txBox="1">
            <a:spLocks/>
          </p:cNvSpPr>
          <p:nvPr/>
        </p:nvSpPr>
        <p:spPr>
          <a:xfrm>
            <a:off x="7699704" y="3755625"/>
            <a:ext cx="2252573" cy="46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800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4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r>
              <a:rPr lang="vi-VN" sz="4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Hình Bầu dục 46">
            <a:extLst>
              <a:ext uri="{FF2B5EF4-FFF2-40B4-BE49-F238E27FC236}">
                <a16:creationId xmlns:a16="http://schemas.microsoft.com/office/drawing/2014/main" id="{61EE28D5-D923-D04C-4A7D-959B2426C09F}"/>
              </a:ext>
            </a:extLst>
          </p:cNvPr>
          <p:cNvSpPr/>
          <p:nvPr/>
        </p:nvSpPr>
        <p:spPr>
          <a:xfrm flipV="1">
            <a:off x="8179527" y="3787376"/>
            <a:ext cx="724987" cy="8192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1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F8AC97FD-AAAB-9A1B-59A5-0FF248446E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5003.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99415" y="1647713"/>
            <a:ext cx="183300" cy="183300"/>
          </a:xfrm>
          <a:prstGeom prst="rect">
            <a:avLst/>
          </a:prstGeom>
        </p:spPr>
      </p:pic>
      <p:pic>
        <p:nvPicPr>
          <p:cNvPr id="14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AEA5387E-5F20-3BB2-8271-951DE774F2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90" end="3512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22690" y="1613817"/>
            <a:ext cx="202665" cy="202665"/>
          </a:xfrm>
          <a:prstGeom prst="rect">
            <a:avLst/>
          </a:prstGeom>
        </p:spPr>
      </p:pic>
      <p:sp>
        <p:nvSpPr>
          <p:cNvPr id="46" name="AutoShape 3">
            <a:extLst>
              <a:ext uri="{FF2B5EF4-FFF2-40B4-BE49-F238E27FC236}">
                <a16:creationId xmlns:a16="http://schemas.microsoft.com/office/drawing/2014/main" id="{C3FC60F7-6973-E6A5-3A80-060141F58908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0498784" y="2045957"/>
            <a:ext cx="783265" cy="1286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48" name="Freeform 3">
            <a:extLst>
              <a:ext uri="{FF2B5EF4-FFF2-40B4-BE49-F238E27FC236}">
                <a16:creationId xmlns:a16="http://schemas.microsoft.com/office/drawing/2014/main" id="{1D910695-3B69-679E-0C48-AB3F36571497}"/>
              </a:ext>
            </a:extLst>
          </p:cNvPr>
          <p:cNvSpPr>
            <a:spLocks/>
          </p:cNvSpPr>
          <p:nvPr/>
        </p:nvSpPr>
        <p:spPr bwMode="auto">
          <a:xfrm>
            <a:off x="10549847" y="2120495"/>
            <a:ext cx="681959" cy="1136597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1333"/>
          </a:p>
        </p:txBody>
      </p:sp>
      <p:sp>
        <p:nvSpPr>
          <p:cNvPr id="49" name="Freeform 4">
            <a:extLst>
              <a:ext uri="{FF2B5EF4-FFF2-40B4-BE49-F238E27FC236}">
                <a16:creationId xmlns:a16="http://schemas.microsoft.com/office/drawing/2014/main" id="{43BCCCD0-FB7B-44D3-A5BD-6365BF6CBD8F}"/>
              </a:ext>
            </a:extLst>
          </p:cNvPr>
          <p:cNvSpPr>
            <a:spLocks/>
          </p:cNvSpPr>
          <p:nvPr/>
        </p:nvSpPr>
        <p:spPr bwMode="auto">
          <a:xfrm>
            <a:off x="10499194" y="2046370"/>
            <a:ext cx="783265" cy="74125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Freeform 5">
            <a:extLst>
              <a:ext uri="{FF2B5EF4-FFF2-40B4-BE49-F238E27FC236}">
                <a16:creationId xmlns:a16="http://schemas.microsoft.com/office/drawing/2014/main" id="{EE0C69EB-2F8A-9FDE-C751-D4457FAFCC28}"/>
              </a:ext>
            </a:extLst>
          </p:cNvPr>
          <p:cNvSpPr>
            <a:spLocks/>
          </p:cNvSpPr>
          <p:nvPr/>
        </p:nvSpPr>
        <p:spPr bwMode="auto">
          <a:xfrm>
            <a:off x="10499194" y="3257092"/>
            <a:ext cx="783265" cy="74949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1333"/>
          </a:p>
        </p:txBody>
      </p:sp>
      <p:sp>
        <p:nvSpPr>
          <p:cNvPr id="76" name="Freeform 6">
            <a:extLst>
              <a:ext uri="{FF2B5EF4-FFF2-40B4-BE49-F238E27FC236}">
                <a16:creationId xmlns:a16="http://schemas.microsoft.com/office/drawing/2014/main" id="{551F451D-7F33-4CDA-E7B6-A8512CE41A2F}"/>
              </a:ext>
            </a:extLst>
          </p:cNvPr>
          <p:cNvSpPr>
            <a:spLocks/>
          </p:cNvSpPr>
          <p:nvPr/>
        </p:nvSpPr>
        <p:spPr bwMode="auto">
          <a:xfrm>
            <a:off x="10499194" y="3287155"/>
            <a:ext cx="783265" cy="4488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1333"/>
          </a:p>
        </p:txBody>
      </p:sp>
      <p:sp>
        <p:nvSpPr>
          <p:cNvPr id="77" name="top sand">
            <a:extLst>
              <a:ext uri="{FF2B5EF4-FFF2-40B4-BE49-F238E27FC236}">
                <a16:creationId xmlns:a16="http://schemas.microsoft.com/office/drawing/2014/main" id="{7B0E41BB-25BF-7EB9-CCA2-D70AEFC78366}"/>
              </a:ext>
            </a:extLst>
          </p:cNvPr>
          <p:cNvSpPr>
            <a:spLocks/>
          </p:cNvSpPr>
          <p:nvPr/>
        </p:nvSpPr>
        <p:spPr bwMode="auto">
          <a:xfrm>
            <a:off x="10580322" y="2288514"/>
            <a:ext cx="621423" cy="3879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1333"/>
          </a:p>
        </p:txBody>
      </p:sp>
      <p:sp>
        <p:nvSpPr>
          <p:cNvPr id="80" name="bottom sand">
            <a:extLst>
              <a:ext uri="{FF2B5EF4-FFF2-40B4-BE49-F238E27FC236}">
                <a16:creationId xmlns:a16="http://schemas.microsoft.com/office/drawing/2014/main" id="{8D01A31F-AEEC-E2A9-E103-1E252D3CF974}"/>
              </a:ext>
            </a:extLst>
          </p:cNvPr>
          <p:cNvSpPr>
            <a:spLocks/>
          </p:cNvSpPr>
          <p:nvPr/>
        </p:nvSpPr>
        <p:spPr bwMode="auto">
          <a:xfrm>
            <a:off x="10577027" y="2982415"/>
            <a:ext cx="627188" cy="274677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1333"/>
          </a:p>
        </p:txBody>
      </p:sp>
      <p:sp>
        <p:nvSpPr>
          <p:cNvPr id="81" name="straight connector">
            <a:extLst>
              <a:ext uri="{FF2B5EF4-FFF2-40B4-BE49-F238E27FC236}">
                <a16:creationId xmlns:a16="http://schemas.microsoft.com/office/drawing/2014/main" id="{0C9ED10F-E31E-6138-DCBD-70F02AE33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9709" y="2670468"/>
            <a:ext cx="22649" cy="586213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1333"/>
          </a:p>
        </p:txBody>
      </p:sp>
      <p:grpSp>
        <p:nvGrpSpPr>
          <p:cNvPr id="82" name="button: start timer">
            <a:extLst>
              <a:ext uri="{FF2B5EF4-FFF2-40B4-BE49-F238E27FC236}">
                <a16:creationId xmlns:a16="http://schemas.microsoft.com/office/drawing/2014/main" id="{64DFC0AB-0840-5321-270D-C61F81FB6855}"/>
              </a:ext>
            </a:extLst>
          </p:cNvPr>
          <p:cNvGrpSpPr/>
          <p:nvPr/>
        </p:nvGrpSpPr>
        <p:grpSpPr>
          <a:xfrm>
            <a:off x="10139983" y="1447572"/>
            <a:ext cx="1447155" cy="439037"/>
            <a:chOff x="1332706" y="185859"/>
            <a:chExt cx="2636838" cy="799962"/>
          </a:xfrm>
        </p:grpSpPr>
        <p:sp>
          <p:nvSpPr>
            <p:cNvPr id="83" name="Rounded Rectangle 12">
              <a:extLst>
                <a:ext uri="{FF2B5EF4-FFF2-40B4-BE49-F238E27FC236}">
                  <a16:creationId xmlns:a16="http://schemas.microsoft.com/office/drawing/2014/main" id="{EAB3C750-BD0D-2C30-154C-1375E90DE390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ounded Rectangle 13">
              <a:extLst>
                <a:ext uri="{FF2B5EF4-FFF2-40B4-BE49-F238E27FC236}">
                  <a16:creationId xmlns:a16="http://schemas.microsoft.com/office/drawing/2014/main" id="{89895FA8-8275-9D9C-53E9-B069559AE123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33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85" name="times up">
            <a:extLst>
              <a:ext uri="{FF2B5EF4-FFF2-40B4-BE49-F238E27FC236}">
                <a16:creationId xmlns:a16="http://schemas.microsoft.com/office/drawing/2014/main" id="{8014E6C1-C263-21C7-8B8C-11F23BFB867A}"/>
              </a:ext>
            </a:extLst>
          </p:cNvPr>
          <p:cNvGrpSpPr/>
          <p:nvPr/>
        </p:nvGrpSpPr>
        <p:grpSpPr>
          <a:xfrm>
            <a:off x="10167044" y="1448780"/>
            <a:ext cx="1447155" cy="439037"/>
            <a:chOff x="4321176" y="185859"/>
            <a:chExt cx="2636838" cy="799962"/>
          </a:xfrm>
        </p:grpSpPr>
        <p:sp>
          <p:nvSpPr>
            <p:cNvPr id="86" name="Rounded Rectangle 15">
              <a:extLst>
                <a:ext uri="{FF2B5EF4-FFF2-40B4-BE49-F238E27FC236}">
                  <a16:creationId xmlns:a16="http://schemas.microsoft.com/office/drawing/2014/main" id="{1D601A1E-6AF8-A380-91A1-381D6B6335AE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Rounded Rectangle 16">
              <a:extLst>
                <a:ext uri="{FF2B5EF4-FFF2-40B4-BE49-F238E27FC236}">
                  <a16:creationId xmlns:a16="http://schemas.microsoft.com/office/drawing/2014/main" id="{9C49E25F-E8DC-C250-9F3B-DC749B8358A1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78" b="100000" l="533" r="9822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360" y="1168616"/>
            <a:ext cx="3476093" cy="1315112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A984CBFF-5ACE-4267-801C-79090F690F3D}"/>
              </a:ext>
            </a:extLst>
          </p:cNvPr>
          <p:cNvSpPr txBox="1"/>
          <p:nvPr/>
        </p:nvSpPr>
        <p:spPr>
          <a:xfrm rot="21567215">
            <a:off x="641960" y="1981406"/>
            <a:ext cx="2193881" cy="46166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#9Slide05 Dancing Script" panose="03080800040507000D00" pitchFamily="66" charset="0"/>
                <a:cs typeface="Times New Roman" panose="02020603050405020304" pitchFamily="18" charset="0"/>
              </a:rPr>
              <a:t>Thử</a:t>
            </a:r>
            <a:r>
              <a:rPr lang="en-US" sz="2400" b="1" dirty="0">
                <a:latin typeface="#9Slide05 Dancing Script" panose="03080800040507000D00" pitchFamily="66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Dancing Script" panose="03080800040507000D00" pitchFamily="66" charset="0"/>
                <a:cs typeface="Times New Roman" panose="02020603050405020304" pitchFamily="18" charset="0"/>
              </a:rPr>
              <a:t>thách</a:t>
            </a:r>
            <a:r>
              <a:rPr lang="en-US" sz="2400" b="1" dirty="0">
                <a:latin typeface="#9Slide05 Dancing Script" panose="03080800040507000D00" pitchFamily="66" charset="0"/>
                <a:cs typeface="Times New Roman" panose="02020603050405020304" pitchFamily="18" charset="0"/>
              </a:rPr>
              <a:t> 1</a:t>
            </a:r>
            <a:endParaRPr lang="en-US" sz="2400" b="1" dirty="0">
              <a:latin typeface="Papyrus" panose="03070502060502030205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F66651E-45A0-9F06-A34F-5FF596EAF65E}"/>
              </a:ext>
            </a:extLst>
          </p:cNvPr>
          <p:cNvSpPr/>
          <p:nvPr/>
        </p:nvSpPr>
        <p:spPr>
          <a:xfrm>
            <a:off x="1652003" y="2590240"/>
            <a:ext cx="8773683" cy="8191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phương trong không gian?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76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46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7" grpId="0" animBg="1"/>
      <p:bldP spid="77" grpId="0" animBg="1"/>
      <p:bldP spid="80" grpId="0" animBg="1"/>
      <p:bldP spid="81" grpId="0" animBg="1"/>
      <p:bldP spid="8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1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392" y="-40478"/>
            <a:ext cx="12214392" cy="6910183"/>
          </a:xfrm>
          <a:prstGeom prst="rect">
            <a:avLst/>
          </a:prstGeom>
        </p:spPr>
      </p:pic>
      <p:sp>
        <p:nvSpPr>
          <p:cNvPr id="74" name="Google Shape;2535;p59">
            <a:extLst>
              <a:ext uri="{FF2B5EF4-FFF2-40B4-BE49-F238E27FC236}">
                <a16:creationId xmlns:a16="http://schemas.microsoft.com/office/drawing/2014/main" id="{A25D44CC-326A-4FE1-BA07-FB54438ACF75}"/>
              </a:ext>
            </a:extLst>
          </p:cNvPr>
          <p:cNvSpPr/>
          <p:nvPr/>
        </p:nvSpPr>
        <p:spPr>
          <a:xfrm>
            <a:off x="3324095" y="1956329"/>
            <a:ext cx="4301447" cy="1004953"/>
          </a:xfrm>
          <a:custGeom>
            <a:avLst/>
            <a:gdLst/>
            <a:ahLst/>
            <a:cxnLst/>
            <a:rect l="l" t="t" r="r" b="b"/>
            <a:pathLst>
              <a:path w="32933" h="8566" extrusionOk="0">
                <a:moveTo>
                  <a:pt x="13760" y="1"/>
                </a:moveTo>
                <a:cubicBezTo>
                  <a:pt x="13567" y="1"/>
                  <a:pt x="13374" y="10"/>
                  <a:pt x="13181" y="30"/>
                </a:cubicBezTo>
                <a:cubicBezTo>
                  <a:pt x="11113" y="245"/>
                  <a:pt x="10166" y="1882"/>
                  <a:pt x="9175" y="3433"/>
                </a:cubicBezTo>
                <a:cubicBezTo>
                  <a:pt x="9046" y="3605"/>
                  <a:pt x="8529" y="4639"/>
                  <a:pt x="8271" y="4639"/>
                </a:cubicBezTo>
                <a:cubicBezTo>
                  <a:pt x="7797" y="4639"/>
                  <a:pt x="7366" y="4639"/>
                  <a:pt x="6935" y="4552"/>
                </a:cubicBezTo>
                <a:cubicBezTo>
                  <a:pt x="6792" y="4524"/>
                  <a:pt x="6649" y="4510"/>
                  <a:pt x="6508" y="4510"/>
                </a:cubicBezTo>
                <a:cubicBezTo>
                  <a:pt x="6012" y="4510"/>
                  <a:pt x="5538" y="4681"/>
                  <a:pt x="5169" y="4983"/>
                </a:cubicBezTo>
                <a:cubicBezTo>
                  <a:pt x="4911" y="5285"/>
                  <a:pt x="4695" y="5543"/>
                  <a:pt x="4566" y="5888"/>
                </a:cubicBezTo>
                <a:cubicBezTo>
                  <a:pt x="4179" y="6620"/>
                  <a:pt x="3576" y="6749"/>
                  <a:pt x="2757" y="6749"/>
                </a:cubicBezTo>
                <a:cubicBezTo>
                  <a:pt x="1853" y="6749"/>
                  <a:pt x="1120" y="7826"/>
                  <a:pt x="216" y="8041"/>
                </a:cubicBezTo>
                <a:lnTo>
                  <a:pt x="173" y="8041"/>
                </a:lnTo>
                <a:cubicBezTo>
                  <a:pt x="44" y="8084"/>
                  <a:pt x="1" y="8214"/>
                  <a:pt x="1" y="8300"/>
                </a:cubicBezTo>
                <a:cubicBezTo>
                  <a:pt x="44" y="8472"/>
                  <a:pt x="173" y="8558"/>
                  <a:pt x="302" y="8558"/>
                </a:cubicBezTo>
                <a:lnTo>
                  <a:pt x="32607" y="8558"/>
                </a:lnTo>
                <a:cubicBezTo>
                  <a:pt x="32627" y="8563"/>
                  <a:pt x="32646" y="8566"/>
                  <a:pt x="32664" y="8566"/>
                </a:cubicBezTo>
                <a:cubicBezTo>
                  <a:pt x="32932" y="8566"/>
                  <a:pt x="32932" y="8034"/>
                  <a:pt x="32664" y="8034"/>
                </a:cubicBezTo>
                <a:cubicBezTo>
                  <a:pt x="32646" y="8034"/>
                  <a:pt x="32627" y="8036"/>
                  <a:pt x="32607" y="8041"/>
                </a:cubicBezTo>
                <a:cubicBezTo>
                  <a:pt x="30884" y="7869"/>
                  <a:pt x="30582" y="5715"/>
                  <a:pt x="29247" y="5026"/>
                </a:cubicBezTo>
                <a:cubicBezTo>
                  <a:pt x="29118" y="4983"/>
                  <a:pt x="28978" y="4962"/>
                  <a:pt x="28838" y="4962"/>
                </a:cubicBezTo>
                <a:cubicBezTo>
                  <a:pt x="28698" y="4962"/>
                  <a:pt x="28558" y="4983"/>
                  <a:pt x="28429" y="5026"/>
                </a:cubicBezTo>
                <a:cubicBezTo>
                  <a:pt x="28175" y="5101"/>
                  <a:pt x="27952" y="5144"/>
                  <a:pt x="27750" y="5144"/>
                </a:cubicBezTo>
                <a:cubicBezTo>
                  <a:pt x="27368" y="5144"/>
                  <a:pt x="27058" y="4990"/>
                  <a:pt x="26749" y="4595"/>
                </a:cubicBezTo>
                <a:cubicBezTo>
                  <a:pt x="26318" y="4122"/>
                  <a:pt x="25844" y="3562"/>
                  <a:pt x="25112" y="3562"/>
                </a:cubicBezTo>
                <a:cubicBezTo>
                  <a:pt x="24842" y="3562"/>
                  <a:pt x="24467" y="3632"/>
                  <a:pt x="24109" y="3632"/>
                </a:cubicBezTo>
                <a:cubicBezTo>
                  <a:pt x="23780" y="3632"/>
                  <a:pt x="23466" y="3573"/>
                  <a:pt x="23260" y="3346"/>
                </a:cubicBezTo>
                <a:cubicBezTo>
                  <a:pt x="22958" y="3045"/>
                  <a:pt x="22700" y="2657"/>
                  <a:pt x="22528" y="2226"/>
                </a:cubicBezTo>
                <a:cubicBezTo>
                  <a:pt x="22183" y="1537"/>
                  <a:pt x="21623" y="977"/>
                  <a:pt x="20891" y="676"/>
                </a:cubicBezTo>
                <a:cubicBezTo>
                  <a:pt x="20553" y="517"/>
                  <a:pt x="20251" y="450"/>
                  <a:pt x="19975" y="450"/>
                </a:cubicBezTo>
                <a:cubicBezTo>
                  <a:pt x="19125" y="450"/>
                  <a:pt x="18515" y="1092"/>
                  <a:pt x="17833" y="1710"/>
                </a:cubicBezTo>
                <a:cubicBezTo>
                  <a:pt x="16762" y="601"/>
                  <a:pt x="15284" y="1"/>
                  <a:pt x="13760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" name="Google Shape;2196;p56">
            <a:extLst>
              <a:ext uri="{FF2B5EF4-FFF2-40B4-BE49-F238E27FC236}">
                <a16:creationId xmlns:a16="http://schemas.microsoft.com/office/drawing/2014/main" id="{D2A6B8C2-A287-4E6C-8684-38DE3310E705}"/>
              </a:ext>
            </a:extLst>
          </p:cNvPr>
          <p:cNvSpPr txBox="1">
            <a:spLocks/>
          </p:cNvSpPr>
          <p:nvPr/>
        </p:nvSpPr>
        <p:spPr>
          <a:xfrm>
            <a:off x="1793279" y="3823202"/>
            <a:ext cx="8783748" cy="1286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800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Phương đông, phương tây, phương nam, phương bắc.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Google Shape;2196;p56">
            <a:extLst>
              <a:ext uri="{FF2B5EF4-FFF2-40B4-BE49-F238E27FC236}">
                <a16:creationId xmlns:a16="http://schemas.microsoft.com/office/drawing/2014/main" id="{217EB930-6F7B-92C2-634E-DB6C8BFC80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85503" y="628351"/>
            <a:ext cx="12477093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Chon dáp án dúng</a:t>
            </a:r>
            <a:endParaRPr dirty="0"/>
          </a:p>
        </p:txBody>
      </p:sp>
      <p:sp>
        <p:nvSpPr>
          <p:cNvPr id="85" name="Google Shape;2196;p56">
            <a:extLst>
              <a:ext uri="{FF2B5EF4-FFF2-40B4-BE49-F238E27FC236}">
                <a16:creationId xmlns:a16="http://schemas.microsoft.com/office/drawing/2014/main" id="{6F0B2B91-C246-1BEA-6450-9A50F744476A}"/>
              </a:ext>
            </a:extLst>
          </p:cNvPr>
          <p:cNvSpPr txBox="1">
            <a:spLocks/>
          </p:cNvSpPr>
          <p:nvPr/>
        </p:nvSpPr>
        <p:spPr>
          <a:xfrm>
            <a:off x="6321239" y="479674"/>
            <a:ext cx="2252573" cy="46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800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</p:txBody>
      </p:sp>
      <p:sp>
        <p:nvSpPr>
          <p:cNvPr id="86" name="Google Shape;2196;p56">
            <a:extLst>
              <a:ext uri="{FF2B5EF4-FFF2-40B4-BE49-F238E27FC236}">
                <a16:creationId xmlns:a16="http://schemas.microsoft.com/office/drawing/2014/main" id="{2947B1A3-E8BF-6CE3-F041-479070F381AA}"/>
              </a:ext>
            </a:extLst>
          </p:cNvPr>
          <p:cNvSpPr txBox="1">
            <a:spLocks/>
          </p:cNvSpPr>
          <p:nvPr/>
        </p:nvSpPr>
        <p:spPr>
          <a:xfrm>
            <a:off x="4185010" y="508803"/>
            <a:ext cx="2252573" cy="46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800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</p:txBody>
      </p:sp>
      <p:sp>
        <p:nvSpPr>
          <p:cNvPr id="103" name="Google Shape;2196;p56">
            <a:extLst>
              <a:ext uri="{FF2B5EF4-FFF2-40B4-BE49-F238E27FC236}">
                <a16:creationId xmlns:a16="http://schemas.microsoft.com/office/drawing/2014/main" id="{F21D6E1E-C393-9E98-1F20-AC4BAB6CFF54}"/>
              </a:ext>
            </a:extLst>
          </p:cNvPr>
          <p:cNvSpPr txBox="1">
            <a:spLocks/>
          </p:cNvSpPr>
          <p:nvPr/>
        </p:nvSpPr>
        <p:spPr>
          <a:xfrm>
            <a:off x="3195667" y="932319"/>
            <a:ext cx="2252573" cy="46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800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5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75DA75D3-F767-4634-A766-3D817281DE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5003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9415" y="1647713"/>
            <a:ext cx="183300" cy="183300"/>
          </a:xfrm>
          <a:prstGeom prst="rect">
            <a:avLst/>
          </a:prstGeom>
        </p:spPr>
      </p:pic>
      <p:pic>
        <p:nvPicPr>
          <p:cNvPr id="8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B74EF46E-4361-B487-66EF-405A99F89A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90" end="3512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22690" y="1613817"/>
            <a:ext cx="202665" cy="202665"/>
          </a:xfrm>
          <a:prstGeom prst="rect">
            <a:avLst/>
          </a:prstGeom>
        </p:spPr>
      </p:pic>
      <p:sp>
        <p:nvSpPr>
          <p:cNvPr id="9" name="AutoShape 3">
            <a:extLst>
              <a:ext uri="{FF2B5EF4-FFF2-40B4-BE49-F238E27FC236}">
                <a16:creationId xmlns:a16="http://schemas.microsoft.com/office/drawing/2014/main" id="{C978FDCB-90B9-3821-2C95-6B46F1692CE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0498784" y="2045957"/>
            <a:ext cx="783265" cy="1286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631EAE69-37F0-61BA-4B2E-7FC84C2F921C}"/>
              </a:ext>
            </a:extLst>
          </p:cNvPr>
          <p:cNvSpPr>
            <a:spLocks/>
          </p:cNvSpPr>
          <p:nvPr/>
        </p:nvSpPr>
        <p:spPr bwMode="auto">
          <a:xfrm>
            <a:off x="10549847" y="2120495"/>
            <a:ext cx="681959" cy="1136597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1333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1E1D8B8C-4321-4010-B956-403F6175DE27}"/>
              </a:ext>
            </a:extLst>
          </p:cNvPr>
          <p:cNvSpPr>
            <a:spLocks/>
          </p:cNvSpPr>
          <p:nvPr/>
        </p:nvSpPr>
        <p:spPr bwMode="auto">
          <a:xfrm>
            <a:off x="10499194" y="2046370"/>
            <a:ext cx="783265" cy="74125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B3DE752F-B565-316B-B187-3C745575D02A}"/>
              </a:ext>
            </a:extLst>
          </p:cNvPr>
          <p:cNvSpPr>
            <a:spLocks/>
          </p:cNvSpPr>
          <p:nvPr/>
        </p:nvSpPr>
        <p:spPr bwMode="auto">
          <a:xfrm>
            <a:off x="10499194" y="3257092"/>
            <a:ext cx="783265" cy="74949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1333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2738DB01-D882-793F-C515-C1941E89B651}"/>
              </a:ext>
            </a:extLst>
          </p:cNvPr>
          <p:cNvSpPr>
            <a:spLocks/>
          </p:cNvSpPr>
          <p:nvPr/>
        </p:nvSpPr>
        <p:spPr bwMode="auto">
          <a:xfrm>
            <a:off x="10499194" y="3287155"/>
            <a:ext cx="783265" cy="4488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1333"/>
          </a:p>
        </p:txBody>
      </p:sp>
      <p:sp>
        <p:nvSpPr>
          <p:cNvPr id="17" name="top sand">
            <a:extLst>
              <a:ext uri="{FF2B5EF4-FFF2-40B4-BE49-F238E27FC236}">
                <a16:creationId xmlns:a16="http://schemas.microsoft.com/office/drawing/2014/main" id="{75D7BE2D-5289-E589-F508-5EBFEE05FE36}"/>
              </a:ext>
            </a:extLst>
          </p:cNvPr>
          <p:cNvSpPr>
            <a:spLocks/>
          </p:cNvSpPr>
          <p:nvPr/>
        </p:nvSpPr>
        <p:spPr bwMode="auto">
          <a:xfrm>
            <a:off x="10580322" y="2288514"/>
            <a:ext cx="621423" cy="3879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1333"/>
          </a:p>
        </p:txBody>
      </p:sp>
      <p:sp>
        <p:nvSpPr>
          <p:cNvPr id="18" name="bottom sand">
            <a:extLst>
              <a:ext uri="{FF2B5EF4-FFF2-40B4-BE49-F238E27FC236}">
                <a16:creationId xmlns:a16="http://schemas.microsoft.com/office/drawing/2014/main" id="{BC15043F-DA44-4D2B-38E0-576D0CAF5EFC}"/>
              </a:ext>
            </a:extLst>
          </p:cNvPr>
          <p:cNvSpPr>
            <a:spLocks/>
          </p:cNvSpPr>
          <p:nvPr/>
        </p:nvSpPr>
        <p:spPr bwMode="auto">
          <a:xfrm>
            <a:off x="10577027" y="2982415"/>
            <a:ext cx="627188" cy="274677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1333"/>
          </a:p>
        </p:txBody>
      </p:sp>
      <p:sp>
        <p:nvSpPr>
          <p:cNvPr id="19" name="straight connector">
            <a:extLst>
              <a:ext uri="{FF2B5EF4-FFF2-40B4-BE49-F238E27FC236}">
                <a16:creationId xmlns:a16="http://schemas.microsoft.com/office/drawing/2014/main" id="{818A8A78-26A2-C91B-66DD-EC41A1757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9709" y="2670468"/>
            <a:ext cx="22649" cy="586213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1333"/>
          </a:p>
        </p:txBody>
      </p:sp>
      <p:grpSp>
        <p:nvGrpSpPr>
          <p:cNvPr id="20" name="button: start timer">
            <a:extLst>
              <a:ext uri="{FF2B5EF4-FFF2-40B4-BE49-F238E27FC236}">
                <a16:creationId xmlns:a16="http://schemas.microsoft.com/office/drawing/2014/main" id="{47F4E609-E03F-8B48-D1D7-8938B792511F}"/>
              </a:ext>
            </a:extLst>
          </p:cNvPr>
          <p:cNvGrpSpPr/>
          <p:nvPr/>
        </p:nvGrpSpPr>
        <p:grpSpPr>
          <a:xfrm>
            <a:off x="10139983" y="1447572"/>
            <a:ext cx="1447155" cy="439037"/>
            <a:chOff x="1332706" y="185859"/>
            <a:chExt cx="2636838" cy="799962"/>
          </a:xfrm>
        </p:grpSpPr>
        <p:sp>
          <p:nvSpPr>
            <p:cNvPr id="21" name="Rounded Rectangle 12">
              <a:extLst>
                <a:ext uri="{FF2B5EF4-FFF2-40B4-BE49-F238E27FC236}">
                  <a16:creationId xmlns:a16="http://schemas.microsoft.com/office/drawing/2014/main" id="{6CE921D2-3E57-D0B0-2F9A-97120258FCB7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13">
              <a:extLst>
                <a:ext uri="{FF2B5EF4-FFF2-40B4-BE49-F238E27FC236}">
                  <a16:creationId xmlns:a16="http://schemas.microsoft.com/office/drawing/2014/main" id="{1AD6A0D5-D7B5-C98A-9F0F-AED752E666E4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33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23" name="times up">
            <a:extLst>
              <a:ext uri="{FF2B5EF4-FFF2-40B4-BE49-F238E27FC236}">
                <a16:creationId xmlns:a16="http://schemas.microsoft.com/office/drawing/2014/main" id="{2E7BD8F6-F7D9-845D-BB5B-59573A72C165}"/>
              </a:ext>
            </a:extLst>
          </p:cNvPr>
          <p:cNvGrpSpPr/>
          <p:nvPr/>
        </p:nvGrpSpPr>
        <p:grpSpPr>
          <a:xfrm>
            <a:off x="10167044" y="1448780"/>
            <a:ext cx="1447155" cy="439037"/>
            <a:chOff x="4321176" y="185859"/>
            <a:chExt cx="2636838" cy="799962"/>
          </a:xfrm>
        </p:grpSpPr>
        <p:sp>
          <p:nvSpPr>
            <p:cNvPr id="24" name="Rounded Rectangle 15">
              <a:extLst>
                <a:ext uri="{FF2B5EF4-FFF2-40B4-BE49-F238E27FC236}">
                  <a16:creationId xmlns:a16="http://schemas.microsoft.com/office/drawing/2014/main" id="{60C00054-D3F0-AC26-75BA-F8CEEAF27183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16">
              <a:extLst>
                <a:ext uri="{FF2B5EF4-FFF2-40B4-BE49-F238E27FC236}">
                  <a16:creationId xmlns:a16="http://schemas.microsoft.com/office/drawing/2014/main" id="{C16AC4EA-BE00-9976-AB8F-1CABFDF6DFBA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pic>
        <p:nvPicPr>
          <p:cNvPr id="157" name="Picture 15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78" b="100000" l="533" r="9822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599" y="1014241"/>
            <a:ext cx="3476093" cy="1315112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A984CBFF-5ACE-4267-801C-79090F690F3D}"/>
              </a:ext>
            </a:extLst>
          </p:cNvPr>
          <p:cNvSpPr txBox="1"/>
          <p:nvPr/>
        </p:nvSpPr>
        <p:spPr>
          <a:xfrm rot="21567215">
            <a:off x="453291" y="1803183"/>
            <a:ext cx="2673595" cy="58477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#9Slide05 Dancing Script" panose="03080800040507000D00" pitchFamily="66" charset="0"/>
                <a:cs typeface="Times New Roman" panose="02020603050405020304" pitchFamily="18" charset="0"/>
              </a:rPr>
              <a:t>Thử</a:t>
            </a:r>
            <a:r>
              <a:rPr lang="en-US" sz="3200" b="1" dirty="0">
                <a:latin typeface="#9Slide05 Dancing Script" panose="03080800040507000D00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Dancing Script" panose="03080800040507000D00" pitchFamily="66" charset="0"/>
                <a:cs typeface="Times New Roman" panose="02020603050405020304" pitchFamily="18" charset="0"/>
              </a:rPr>
              <a:t>thách</a:t>
            </a:r>
            <a:r>
              <a:rPr lang="en-US" sz="3200" b="1" dirty="0">
                <a:latin typeface="#9Slide05 Dancing Script" panose="03080800040507000D00" pitchFamily="66" charset="0"/>
                <a:cs typeface="Times New Roman" panose="02020603050405020304" pitchFamily="18" charset="0"/>
              </a:rPr>
              <a:t> 2</a:t>
            </a:r>
            <a:endParaRPr lang="en-US" sz="3200" b="1" dirty="0">
              <a:latin typeface="Papyrus" panose="03070502060502030205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1E3C091-F085-B36C-59F5-3C4E267171BB}"/>
              </a:ext>
            </a:extLst>
          </p:cNvPr>
          <p:cNvSpPr/>
          <p:nvPr/>
        </p:nvSpPr>
        <p:spPr>
          <a:xfrm>
            <a:off x="1652003" y="2590240"/>
            <a:ext cx="8773683" cy="8191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các phương trong không gian?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37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46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5" grpId="0"/>
      <p:bldP spid="17" grpId="0" animBg="1"/>
      <p:bldP spid="18" grpId="0" animBg="1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1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392" y="-40478"/>
            <a:ext cx="12214392" cy="6910183"/>
          </a:xfrm>
          <a:prstGeom prst="rect">
            <a:avLst/>
          </a:prstGeom>
        </p:spPr>
      </p:pic>
      <p:sp>
        <p:nvSpPr>
          <p:cNvPr id="74" name="Google Shape;2535;p59">
            <a:extLst>
              <a:ext uri="{FF2B5EF4-FFF2-40B4-BE49-F238E27FC236}">
                <a16:creationId xmlns:a16="http://schemas.microsoft.com/office/drawing/2014/main" id="{A25D44CC-326A-4FE1-BA07-FB54438ACF75}"/>
              </a:ext>
            </a:extLst>
          </p:cNvPr>
          <p:cNvSpPr/>
          <p:nvPr/>
        </p:nvSpPr>
        <p:spPr>
          <a:xfrm>
            <a:off x="3324095" y="1956329"/>
            <a:ext cx="4301447" cy="1004953"/>
          </a:xfrm>
          <a:custGeom>
            <a:avLst/>
            <a:gdLst/>
            <a:ahLst/>
            <a:cxnLst/>
            <a:rect l="l" t="t" r="r" b="b"/>
            <a:pathLst>
              <a:path w="32933" h="8566" extrusionOk="0">
                <a:moveTo>
                  <a:pt x="13760" y="1"/>
                </a:moveTo>
                <a:cubicBezTo>
                  <a:pt x="13567" y="1"/>
                  <a:pt x="13374" y="10"/>
                  <a:pt x="13181" y="30"/>
                </a:cubicBezTo>
                <a:cubicBezTo>
                  <a:pt x="11113" y="245"/>
                  <a:pt x="10166" y="1882"/>
                  <a:pt x="9175" y="3433"/>
                </a:cubicBezTo>
                <a:cubicBezTo>
                  <a:pt x="9046" y="3605"/>
                  <a:pt x="8529" y="4639"/>
                  <a:pt x="8271" y="4639"/>
                </a:cubicBezTo>
                <a:cubicBezTo>
                  <a:pt x="7797" y="4639"/>
                  <a:pt x="7366" y="4639"/>
                  <a:pt x="6935" y="4552"/>
                </a:cubicBezTo>
                <a:cubicBezTo>
                  <a:pt x="6792" y="4524"/>
                  <a:pt x="6649" y="4510"/>
                  <a:pt x="6508" y="4510"/>
                </a:cubicBezTo>
                <a:cubicBezTo>
                  <a:pt x="6012" y="4510"/>
                  <a:pt x="5538" y="4681"/>
                  <a:pt x="5169" y="4983"/>
                </a:cubicBezTo>
                <a:cubicBezTo>
                  <a:pt x="4911" y="5285"/>
                  <a:pt x="4695" y="5543"/>
                  <a:pt x="4566" y="5888"/>
                </a:cubicBezTo>
                <a:cubicBezTo>
                  <a:pt x="4179" y="6620"/>
                  <a:pt x="3576" y="6749"/>
                  <a:pt x="2757" y="6749"/>
                </a:cubicBezTo>
                <a:cubicBezTo>
                  <a:pt x="1853" y="6749"/>
                  <a:pt x="1120" y="7826"/>
                  <a:pt x="216" y="8041"/>
                </a:cubicBezTo>
                <a:lnTo>
                  <a:pt x="173" y="8041"/>
                </a:lnTo>
                <a:cubicBezTo>
                  <a:pt x="44" y="8084"/>
                  <a:pt x="1" y="8214"/>
                  <a:pt x="1" y="8300"/>
                </a:cubicBezTo>
                <a:cubicBezTo>
                  <a:pt x="44" y="8472"/>
                  <a:pt x="173" y="8558"/>
                  <a:pt x="302" y="8558"/>
                </a:cubicBezTo>
                <a:lnTo>
                  <a:pt x="32607" y="8558"/>
                </a:lnTo>
                <a:cubicBezTo>
                  <a:pt x="32627" y="8563"/>
                  <a:pt x="32646" y="8566"/>
                  <a:pt x="32664" y="8566"/>
                </a:cubicBezTo>
                <a:cubicBezTo>
                  <a:pt x="32932" y="8566"/>
                  <a:pt x="32932" y="8034"/>
                  <a:pt x="32664" y="8034"/>
                </a:cubicBezTo>
                <a:cubicBezTo>
                  <a:pt x="32646" y="8034"/>
                  <a:pt x="32627" y="8036"/>
                  <a:pt x="32607" y="8041"/>
                </a:cubicBezTo>
                <a:cubicBezTo>
                  <a:pt x="30884" y="7869"/>
                  <a:pt x="30582" y="5715"/>
                  <a:pt x="29247" y="5026"/>
                </a:cubicBezTo>
                <a:cubicBezTo>
                  <a:pt x="29118" y="4983"/>
                  <a:pt x="28978" y="4962"/>
                  <a:pt x="28838" y="4962"/>
                </a:cubicBezTo>
                <a:cubicBezTo>
                  <a:pt x="28698" y="4962"/>
                  <a:pt x="28558" y="4983"/>
                  <a:pt x="28429" y="5026"/>
                </a:cubicBezTo>
                <a:cubicBezTo>
                  <a:pt x="28175" y="5101"/>
                  <a:pt x="27952" y="5144"/>
                  <a:pt x="27750" y="5144"/>
                </a:cubicBezTo>
                <a:cubicBezTo>
                  <a:pt x="27368" y="5144"/>
                  <a:pt x="27058" y="4990"/>
                  <a:pt x="26749" y="4595"/>
                </a:cubicBezTo>
                <a:cubicBezTo>
                  <a:pt x="26318" y="4122"/>
                  <a:pt x="25844" y="3562"/>
                  <a:pt x="25112" y="3562"/>
                </a:cubicBezTo>
                <a:cubicBezTo>
                  <a:pt x="24842" y="3562"/>
                  <a:pt x="24467" y="3632"/>
                  <a:pt x="24109" y="3632"/>
                </a:cubicBezTo>
                <a:cubicBezTo>
                  <a:pt x="23780" y="3632"/>
                  <a:pt x="23466" y="3573"/>
                  <a:pt x="23260" y="3346"/>
                </a:cubicBezTo>
                <a:cubicBezTo>
                  <a:pt x="22958" y="3045"/>
                  <a:pt x="22700" y="2657"/>
                  <a:pt x="22528" y="2226"/>
                </a:cubicBezTo>
                <a:cubicBezTo>
                  <a:pt x="22183" y="1537"/>
                  <a:pt x="21623" y="977"/>
                  <a:pt x="20891" y="676"/>
                </a:cubicBezTo>
                <a:cubicBezTo>
                  <a:pt x="20553" y="517"/>
                  <a:pt x="20251" y="450"/>
                  <a:pt x="19975" y="450"/>
                </a:cubicBezTo>
                <a:cubicBezTo>
                  <a:pt x="19125" y="450"/>
                  <a:pt x="18515" y="1092"/>
                  <a:pt x="17833" y="1710"/>
                </a:cubicBezTo>
                <a:cubicBezTo>
                  <a:pt x="16762" y="601"/>
                  <a:pt x="15284" y="1"/>
                  <a:pt x="13760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" name="Google Shape;2196;p56">
            <a:extLst>
              <a:ext uri="{FF2B5EF4-FFF2-40B4-BE49-F238E27FC236}">
                <a16:creationId xmlns:a16="http://schemas.microsoft.com/office/drawing/2014/main" id="{D2A6B8C2-A287-4E6C-8684-38DE3310E705}"/>
              </a:ext>
            </a:extLst>
          </p:cNvPr>
          <p:cNvSpPr txBox="1">
            <a:spLocks/>
          </p:cNvSpPr>
          <p:nvPr/>
        </p:nvSpPr>
        <p:spPr>
          <a:xfrm>
            <a:off x="1793279" y="3823202"/>
            <a:ext cx="8783748" cy="1286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800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 trời mọc ở phương đông và lặn ở phương tây.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Google Shape;2196;p56">
            <a:extLst>
              <a:ext uri="{FF2B5EF4-FFF2-40B4-BE49-F238E27FC236}">
                <a16:creationId xmlns:a16="http://schemas.microsoft.com/office/drawing/2014/main" id="{217EB930-6F7B-92C2-634E-DB6C8BFC80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85503" y="628351"/>
            <a:ext cx="12477093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vi-VN"/>
              <a:t>Chọ</a:t>
            </a:r>
            <a:r>
              <a:rPr lang="en"/>
              <a:t>n </a:t>
            </a:r>
            <a:r>
              <a:rPr lang="vi-VN"/>
              <a:t>đ</a:t>
            </a:r>
            <a:r>
              <a:rPr lang="en"/>
              <a:t>áp </a:t>
            </a:r>
            <a:r>
              <a:rPr lang="vi-VN"/>
              <a:t>án đúng </a:t>
            </a:r>
            <a:endParaRPr dirty="0"/>
          </a:p>
        </p:txBody>
      </p:sp>
      <p:sp>
        <p:nvSpPr>
          <p:cNvPr id="85" name="Google Shape;2196;p56">
            <a:extLst>
              <a:ext uri="{FF2B5EF4-FFF2-40B4-BE49-F238E27FC236}">
                <a16:creationId xmlns:a16="http://schemas.microsoft.com/office/drawing/2014/main" id="{6F0B2B91-C246-1BEA-6450-9A50F744476A}"/>
              </a:ext>
            </a:extLst>
          </p:cNvPr>
          <p:cNvSpPr txBox="1">
            <a:spLocks/>
          </p:cNvSpPr>
          <p:nvPr/>
        </p:nvSpPr>
        <p:spPr>
          <a:xfrm>
            <a:off x="6321239" y="479674"/>
            <a:ext cx="2252573" cy="46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800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</p:txBody>
      </p:sp>
      <p:pic>
        <p:nvPicPr>
          <p:cNvPr id="5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75DA75D3-F767-4634-A766-3D817281DE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5003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9415" y="1647713"/>
            <a:ext cx="183300" cy="183300"/>
          </a:xfrm>
          <a:prstGeom prst="rect">
            <a:avLst/>
          </a:prstGeom>
        </p:spPr>
      </p:pic>
      <p:pic>
        <p:nvPicPr>
          <p:cNvPr id="8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B74EF46E-4361-B487-66EF-405A99F89A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90" end="3512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22690" y="1613817"/>
            <a:ext cx="202665" cy="202665"/>
          </a:xfrm>
          <a:prstGeom prst="rect">
            <a:avLst/>
          </a:prstGeom>
        </p:spPr>
      </p:pic>
      <p:sp>
        <p:nvSpPr>
          <p:cNvPr id="9" name="AutoShape 3">
            <a:extLst>
              <a:ext uri="{FF2B5EF4-FFF2-40B4-BE49-F238E27FC236}">
                <a16:creationId xmlns:a16="http://schemas.microsoft.com/office/drawing/2014/main" id="{C978FDCB-90B9-3821-2C95-6B46F1692CE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0498784" y="2045957"/>
            <a:ext cx="783265" cy="1286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631EAE69-37F0-61BA-4B2E-7FC84C2F921C}"/>
              </a:ext>
            </a:extLst>
          </p:cNvPr>
          <p:cNvSpPr>
            <a:spLocks/>
          </p:cNvSpPr>
          <p:nvPr/>
        </p:nvSpPr>
        <p:spPr bwMode="auto">
          <a:xfrm>
            <a:off x="10549847" y="2120495"/>
            <a:ext cx="681959" cy="1136597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1333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1E1D8B8C-4321-4010-B956-403F6175DE27}"/>
              </a:ext>
            </a:extLst>
          </p:cNvPr>
          <p:cNvSpPr>
            <a:spLocks/>
          </p:cNvSpPr>
          <p:nvPr/>
        </p:nvSpPr>
        <p:spPr bwMode="auto">
          <a:xfrm>
            <a:off x="10499194" y="2046370"/>
            <a:ext cx="783265" cy="74125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B3DE752F-B565-316B-B187-3C745575D02A}"/>
              </a:ext>
            </a:extLst>
          </p:cNvPr>
          <p:cNvSpPr>
            <a:spLocks/>
          </p:cNvSpPr>
          <p:nvPr/>
        </p:nvSpPr>
        <p:spPr bwMode="auto">
          <a:xfrm>
            <a:off x="10499194" y="3257092"/>
            <a:ext cx="783265" cy="74949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1333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2738DB01-D882-793F-C515-C1941E89B651}"/>
              </a:ext>
            </a:extLst>
          </p:cNvPr>
          <p:cNvSpPr>
            <a:spLocks/>
          </p:cNvSpPr>
          <p:nvPr/>
        </p:nvSpPr>
        <p:spPr bwMode="auto">
          <a:xfrm>
            <a:off x="10499194" y="3287155"/>
            <a:ext cx="783265" cy="4488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1333"/>
          </a:p>
        </p:txBody>
      </p:sp>
      <p:sp>
        <p:nvSpPr>
          <p:cNvPr id="17" name="top sand">
            <a:extLst>
              <a:ext uri="{FF2B5EF4-FFF2-40B4-BE49-F238E27FC236}">
                <a16:creationId xmlns:a16="http://schemas.microsoft.com/office/drawing/2014/main" id="{75D7BE2D-5289-E589-F508-5EBFEE05FE36}"/>
              </a:ext>
            </a:extLst>
          </p:cNvPr>
          <p:cNvSpPr>
            <a:spLocks/>
          </p:cNvSpPr>
          <p:nvPr/>
        </p:nvSpPr>
        <p:spPr bwMode="auto">
          <a:xfrm>
            <a:off x="10580322" y="2288514"/>
            <a:ext cx="621423" cy="3879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1333"/>
          </a:p>
        </p:txBody>
      </p:sp>
      <p:sp>
        <p:nvSpPr>
          <p:cNvPr id="18" name="bottom sand">
            <a:extLst>
              <a:ext uri="{FF2B5EF4-FFF2-40B4-BE49-F238E27FC236}">
                <a16:creationId xmlns:a16="http://schemas.microsoft.com/office/drawing/2014/main" id="{BC15043F-DA44-4D2B-38E0-576D0CAF5EFC}"/>
              </a:ext>
            </a:extLst>
          </p:cNvPr>
          <p:cNvSpPr>
            <a:spLocks/>
          </p:cNvSpPr>
          <p:nvPr/>
        </p:nvSpPr>
        <p:spPr bwMode="auto">
          <a:xfrm>
            <a:off x="10577027" y="2982415"/>
            <a:ext cx="627188" cy="274677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1333"/>
          </a:p>
        </p:txBody>
      </p:sp>
      <p:sp>
        <p:nvSpPr>
          <p:cNvPr id="19" name="straight connector">
            <a:extLst>
              <a:ext uri="{FF2B5EF4-FFF2-40B4-BE49-F238E27FC236}">
                <a16:creationId xmlns:a16="http://schemas.microsoft.com/office/drawing/2014/main" id="{818A8A78-26A2-C91B-66DD-EC41A1757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9709" y="2670468"/>
            <a:ext cx="22649" cy="586213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1333"/>
          </a:p>
        </p:txBody>
      </p:sp>
      <p:grpSp>
        <p:nvGrpSpPr>
          <p:cNvPr id="20" name="button: start timer">
            <a:extLst>
              <a:ext uri="{FF2B5EF4-FFF2-40B4-BE49-F238E27FC236}">
                <a16:creationId xmlns:a16="http://schemas.microsoft.com/office/drawing/2014/main" id="{47F4E609-E03F-8B48-D1D7-8938B792511F}"/>
              </a:ext>
            </a:extLst>
          </p:cNvPr>
          <p:cNvGrpSpPr/>
          <p:nvPr/>
        </p:nvGrpSpPr>
        <p:grpSpPr>
          <a:xfrm>
            <a:off x="10139983" y="1447572"/>
            <a:ext cx="1447155" cy="439037"/>
            <a:chOff x="1332706" y="185859"/>
            <a:chExt cx="2636838" cy="799962"/>
          </a:xfrm>
        </p:grpSpPr>
        <p:sp>
          <p:nvSpPr>
            <p:cNvPr id="21" name="Rounded Rectangle 12">
              <a:extLst>
                <a:ext uri="{FF2B5EF4-FFF2-40B4-BE49-F238E27FC236}">
                  <a16:creationId xmlns:a16="http://schemas.microsoft.com/office/drawing/2014/main" id="{6CE921D2-3E57-D0B0-2F9A-97120258FCB7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13">
              <a:extLst>
                <a:ext uri="{FF2B5EF4-FFF2-40B4-BE49-F238E27FC236}">
                  <a16:creationId xmlns:a16="http://schemas.microsoft.com/office/drawing/2014/main" id="{1AD6A0D5-D7B5-C98A-9F0F-AED752E666E4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33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23" name="times up">
            <a:extLst>
              <a:ext uri="{FF2B5EF4-FFF2-40B4-BE49-F238E27FC236}">
                <a16:creationId xmlns:a16="http://schemas.microsoft.com/office/drawing/2014/main" id="{2E7BD8F6-F7D9-845D-BB5B-59573A72C165}"/>
              </a:ext>
            </a:extLst>
          </p:cNvPr>
          <p:cNvGrpSpPr/>
          <p:nvPr/>
        </p:nvGrpSpPr>
        <p:grpSpPr>
          <a:xfrm>
            <a:off x="10167044" y="1448780"/>
            <a:ext cx="1447155" cy="439037"/>
            <a:chOff x="4321176" y="185859"/>
            <a:chExt cx="2636838" cy="799962"/>
          </a:xfrm>
        </p:grpSpPr>
        <p:sp>
          <p:nvSpPr>
            <p:cNvPr id="24" name="Rounded Rectangle 15">
              <a:extLst>
                <a:ext uri="{FF2B5EF4-FFF2-40B4-BE49-F238E27FC236}">
                  <a16:creationId xmlns:a16="http://schemas.microsoft.com/office/drawing/2014/main" id="{60C00054-D3F0-AC26-75BA-F8CEEAF27183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16">
              <a:extLst>
                <a:ext uri="{FF2B5EF4-FFF2-40B4-BE49-F238E27FC236}">
                  <a16:creationId xmlns:a16="http://schemas.microsoft.com/office/drawing/2014/main" id="{C16AC4EA-BE00-9976-AB8F-1CABFDF6DFBA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pic>
        <p:nvPicPr>
          <p:cNvPr id="157" name="Picture 15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78" b="100000" l="533" r="9822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599" y="1014241"/>
            <a:ext cx="3476093" cy="1315112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A984CBFF-5ACE-4267-801C-79090F690F3D}"/>
              </a:ext>
            </a:extLst>
          </p:cNvPr>
          <p:cNvSpPr txBox="1"/>
          <p:nvPr/>
        </p:nvSpPr>
        <p:spPr>
          <a:xfrm rot="21567215">
            <a:off x="453291" y="1803183"/>
            <a:ext cx="2673595" cy="58477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#9Slide05 Dancing Script" panose="03080800040507000D00" pitchFamily="66" charset="0"/>
                <a:cs typeface="Times New Roman" panose="02020603050405020304" pitchFamily="18" charset="0"/>
              </a:rPr>
              <a:t>Thử</a:t>
            </a:r>
            <a:r>
              <a:rPr lang="en-US" sz="3200" b="1" dirty="0">
                <a:latin typeface="#9Slide05 Dancing Script" panose="03080800040507000D00" pitchFamily="66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#9Slide05 Dancing Script" panose="03080800040507000D00" pitchFamily="66" charset="0"/>
                <a:cs typeface="Times New Roman" panose="02020603050405020304" pitchFamily="18" charset="0"/>
              </a:rPr>
              <a:t>thách</a:t>
            </a:r>
            <a:r>
              <a:rPr lang="en-US" sz="3200" b="1">
                <a:latin typeface="#9Slide05 Dancing Script" panose="03080800040507000D00" pitchFamily="66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latin typeface="#9Slide05 Dancing Script" panose="03080800040507000D00" pitchFamily="66" charset="0"/>
                <a:cs typeface="Times New Roman" panose="02020603050405020304" pitchFamily="18" charset="0"/>
              </a:rPr>
              <a:t>3</a:t>
            </a:r>
            <a:endParaRPr lang="en-US" sz="3200" b="1" dirty="0">
              <a:latin typeface="Papyrus" panose="03070502060502030205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1E3C091-F085-B36C-59F5-3C4E267171BB}"/>
              </a:ext>
            </a:extLst>
          </p:cNvPr>
          <p:cNvSpPr/>
          <p:nvPr/>
        </p:nvSpPr>
        <p:spPr>
          <a:xfrm>
            <a:off x="1652003" y="2590240"/>
            <a:ext cx="8773683" cy="8191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2060"/>
                </a:solidFill>
              </a:rPr>
              <a:t>Mặt trời mọc phương nào và lặn ở phương nào?</a:t>
            </a:r>
            <a:endParaRPr lang="en-US" sz="32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52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46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5" grpId="0"/>
      <p:bldP spid="17" grpId="0" animBg="1"/>
      <p:bldP spid="18" grpId="0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6949" y="1398476"/>
            <a:ext cx="2781353" cy="53096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619FE4-D786-6E20-CA17-4F4C3889EB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32" b="9294"/>
          <a:stretch/>
        </p:blipFill>
        <p:spPr>
          <a:xfrm>
            <a:off x="0" y="-1096404"/>
            <a:ext cx="12192000" cy="8553497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C9DFDD80-82E6-F9C2-F8D6-04EF4F167C84}"/>
              </a:ext>
            </a:extLst>
          </p:cNvPr>
          <p:cNvSpPr/>
          <p:nvPr/>
        </p:nvSpPr>
        <p:spPr>
          <a:xfrm>
            <a:off x="1174679" y="92467"/>
            <a:ext cx="4921321" cy="2702105"/>
          </a:xfrm>
          <a:prstGeom prst="wedgeEllipseCallout">
            <a:avLst>
              <a:gd name="adj1" fmla="val 45913"/>
              <a:gd name="adj2" fmla="val 45748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Cảm ơn các bạn! Nhờ có các bạn mình đã đem bánh đến cho bà mà không hề bị lạc đường.  </a:t>
            </a:r>
            <a:endParaRPr lang="en-US" sz="28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41EDF3-0876-65BF-436D-A07579E4D097}"/>
              </a:ext>
            </a:extLst>
          </p:cNvPr>
          <p:cNvSpPr/>
          <p:nvPr/>
        </p:nvSpPr>
        <p:spPr>
          <a:xfrm>
            <a:off x="4530903" y="123290"/>
            <a:ext cx="3318553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La bàn là gì?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D37340-16D3-801F-0544-97D15142AC80}"/>
              </a:ext>
            </a:extLst>
          </p:cNvPr>
          <p:cNvSpPr txBox="1"/>
          <p:nvPr/>
        </p:nvSpPr>
        <p:spPr>
          <a:xfrm>
            <a:off x="226282" y="1182231"/>
            <a:ext cx="11965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La bàn </a:t>
            </a:r>
            <a:r>
              <a:rPr lang="vi-VN" sz="2800"/>
              <a:t>(cũng gọi là Từ kế hay Kim chỉ Nam) là dụng cụ dùng để xác định phương hướng địa lý ở một khu vực nhất định.</a:t>
            </a:r>
          </a:p>
        </p:txBody>
      </p:sp>
      <p:pic>
        <p:nvPicPr>
          <p:cNvPr id="1026" name="Picture 2" descr="Đôi điều chưa biết về la bàn">
            <a:extLst>
              <a:ext uri="{FF2B5EF4-FFF2-40B4-BE49-F238E27FC236}">
                <a16:creationId xmlns:a16="http://schemas.microsoft.com/office/drawing/2014/main" id="{23CB0C88-A925-A170-93C7-D3EFF7BF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82" y="2338564"/>
            <a:ext cx="3777006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1E0B09-7FC9-BE1D-6A63-3781A7BA7B1E}"/>
              </a:ext>
            </a:extLst>
          </p:cNvPr>
          <p:cNvSpPr txBox="1"/>
          <p:nvPr/>
        </p:nvSpPr>
        <p:spPr>
          <a:xfrm>
            <a:off x="4066478" y="6198390"/>
            <a:ext cx="518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Những chiếc la bàn đời đầu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Đôi điều chưa biết về la bàn">
            <a:extLst>
              <a:ext uri="{FF2B5EF4-FFF2-40B4-BE49-F238E27FC236}">
                <a16:creationId xmlns:a16="http://schemas.microsoft.com/office/drawing/2014/main" id="{EFD266D3-DE75-8E56-A5BA-612FF9B8B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010" y="2280879"/>
            <a:ext cx="4144223" cy="377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ền La Bàn Thủy Thủ Cổ Trên Giấy Rất Cũ Hình Chụp Và Hình ảnh Để Tải Về  Miễn Phí - Pngtree">
            <a:extLst>
              <a:ext uri="{FF2B5EF4-FFF2-40B4-BE49-F238E27FC236}">
                <a16:creationId xmlns:a16="http://schemas.microsoft.com/office/drawing/2014/main" id="{634E1050-D9B4-0261-6330-128F53B5F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896" y="2280879"/>
            <a:ext cx="3594724" cy="359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75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733</TotalTime>
  <Words>595</Words>
  <Application>Microsoft Office PowerPoint</Application>
  <PresentationFormat>Widescreen</PresentationFormat>
  <Paragraphs>61</Paragraphs>
  <Slides>17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#9Slide05 Dancing Script</vt:lpstr>
      <vt:lpstr>Arial</vt:lpstr>
      <vt:lpstr>Calibri</vt:lpstr>
      <vt:lpstr>Papyrus</vt:lpstr>
      <vt:lpstr>Satisfy</vt:lpstr>
      <vt:lpstr>Times New Roman</vt:lpstr>
      <vt:lpstr>Wingdings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Chon dáp án dúng</vt:lpstr>
      <vt:lpstr>Chọn đáp án đúng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100</cp:revision>
  <dcterms:created xsi:type="dcterms:W3CDTF">2022-11-13T08:22:48Z</dcterms:created>
  <dcterms:modified xsi:type="dcterms:W3CDTF">2025-04-11T08:52:57Z</dcterms:modified>
</cp:coreProperties>
</file>