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41" r:id="rId3"/>
    <p:sldId id="445" r:id="rId4"/>
    <p:sldId id="427" r:id="rId5"/>
    <p:sldId id="428" r:id="rId6"/>
    <p:sldId id="426" r:id="rId7"/>
    <p:sldId id="444" r:id="rId8"/>
    <p:sldId id="442" r:id="rId9"/>
    <p:sldId id="443" r:id="rId10"/>
    <p:sldId id="438" r:id="rId11"/>
    <p:sldId id="433" r:id="rId12"/>
    <p:sldId id="440"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CC"/>
    <a:srgbClr val="0000FF"/>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p:cViewPr varScale="1">
        <p:scale>
          <a:sx n="59" d="100"/>
          <a:sy n="59" d="100"/>
        </p:scale>
        <p:origin x="778"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908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464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28467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AN HỒNG</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623219" y="2873908"/>
            <a:ext cx="13030200" cy="22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pPr>
            <a:r>
              <a:rPr lang="nl-NL" sz="4000" b="1" dirty="0">
                <a:solidFill>
                  <a:srgbClr val="FF0000"/>
                </a:solidFill>
                <a:effectLst/>
                <a:latin typeface="Times New Roman" panose="02020603050405020304" pitchFamily="18" charset="0"/>
                <a:ea typeface="Times New Roman" panose="02020603050405020304" pitchFamily="18" charset="0"/>
              </a:rPr>
              <a:t>Bài </a:t>
            </a:r>
            <a:r>
              <a:rPr lang="vi-VN" sz="4000" b="1" dirty="0">
                <a:solidFill>
                  <a:srgbClr val="FF0000"/>
                </a:solidFill>
                <a:effectLst/>
                <a:latin typeface="Times New Roman" panose="02020603050405020304" pitchFamily="18" charset="0"/>
                <a:ea typeface="Times New Roman" panose="02020603050405020304" pitchFamily="18" charset="0"/>
              </a:rPr>
              <a:t>27</a:t>
            </a:r>
            <a:r>
              <a:rPr lang="nl-NL"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4000" b="1" dirty="0">
                <a:solidFill>
                  <a:srgbClr val="FF0000"/>
                </a:solidFill>
                <a:effectLst/>
                <a:latin typeface="Times New Roman" panose="02020603050405020304" pitchFamily="18" charset="0"/>
                <a:ea typeface="Times New Roman" panose="02020603050405020304" pitchFamily="18" charset="0"/>
              </a:rPr>
              <a:t>(T1+2)</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2054" name="Text Box 18"/>
          <p:cNvSpPr txBox="1">
            <a:spLocks noChangeArrowheads="1"/>
          </p:cNvSpPr>
          <p:nvPr/>
        </p:nvSpPr>
        <p:spPr bwMode="auto">
          <a:xfrm>
            <a:off x="6791460" y="6124925"/>
            <a:ext cx="6614544" cy="60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000" b="1" i="1" dirty="0" err="1">
                <a:solidFill>
                  <a:srgbClr val="FF0066"/>
                </a:solidFill>
                <a:latin typeface="Times New Roman" pitchFamily="18" charset="0"/>
              </a:rPr>
              <a:t>Giáo</a:t>
            </a:r>
            <a:r>
              <a:rPr lang="en-US" altLang="en-US" sz="3000" b="1" i="1" dirty="0">
                <a:solidFill>
                  <a:srgbClr val="FF0066"/>
                </a:solidFill>
                <a:latin typeface="Times New Roman" pitchFamily="18" charset="0"/>
              </a:rPr>
              <a:t> </a:t>
            </a:r>
            <a:r>
              <a:rPr lang="en-US" altLang="en-US" sz="3000" b="1" i="1" dirty="0" err="1">
                <a:solidFill>
                  <a:srgbClr val="FF0066"/>
                </a:solidFill>
                <a:latin typeface="Times New Roman" pitchFamily="18" charset="0"/>
              </a:rPr>
              <a:t>viên</a:t>
            </a:r>
            <a:r>
              <a:rPr lang="en-US" altLang="en-US" sz="3000" b="1" i="1" dirty="0">
                <a:solidFill>
                  <a:srgbClr val="FF0066"/>
                </a:solidFill>
                <a:latin typeface="Times New Roman" pitchFamily="18" charset="0"/>
              </a:rPr>
              <a:t> </a:t>
            </a:r>
            <a:r>
              <a:rPr lang="en-US" altLang="en-US" sz="3000" b="1" i="1" dirty="0" err="1">
                <a:solidFill>
                  <a:srgbClr val="FF0066"/>
                </a:solidFill>
                <a:latin typeface="Times New Roman" pitchFamily="18" charset="0"/>
              </a:rPr>
              <a:t>thực</a:t>
            </a:r>
            <a:r>
              <a:rPr lang="en-US" altLang="en-US" sz="3000" b="1" i="1" dirty="0">
                <a:solidFill>
                  <a:srgbClr val="FF0066"/>
                </a:solidFill>
                <a:latin typeface="Times New Roman" pitchFamily="18" charset="0"/>
              </a:rPr>
              <a:t> </a:t>
            </a:r>
            <a:r>
              <a:rPr lang="en-US" altLang="en-US" sz="3000" b="1" i="1" dirty="0" err="1">
                <a:solidFill>
                  <a:srgbClr val="FF0066"/>
                </a:solidFill>
                <a:latin typeface="Times New Roman" pitchFamily="18" charset="0"/>
              </a:rPr>
              <a:t>hiện</a:t>
            </a:r>
            <a:r>
              <a:rPr lang="en-US" altLang="en-US" sz="3000" b="1" i="1" dirty="0">
                <a:solidFill>
                  <a:srgbClr val="FF0066"/>
                </a:solidFill>
                <a:latin typeface="Times New Roman" pitchFamily="18" charset="0"/>
              </a:rPr>
              <a:t>: </a:t>
            </a:r>
            <a:r>
              <a:rPr lang="en-US" altLang="en-US" sz="3000" b="1" i="1" dirty="0" err="1">
                <a:solidFill>
                  <a:srgbClr val="FF0066"/>
                </a:solidFill>
                <a:latin typeface="Times New Roman" pitchFamily="18" charset="0"/>
              </a:rPr>
              <a:t>Trần</a:t>
            </a:r>
            <a:r>
              <a:rPr lang="en-US" altLang="en-US" sz="3000" b="1" i="1" dirty="0">
                <a:solidFill>
                  <a:srgbClr val="FF0066"/>
                </a:solidFill>
                <a:latin typeface="Times New Roman" pitchFamily="18" charset="0"/>
              </a:rPr>
              <a:t> Thị Tú Anh</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0276" y="50094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7" y="682143"/>
            <a:ext cx="2608983"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84663" y="4123190"/>
            <a:ext cx="9525001" cy="2410478"/>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1323439"/>
            </a:xfrm>
            <a:prstGeom prst="rect">
              <a:avLst/>
            </a:prstGeom>
          </p:spPr>
          <p:txBody>
            <a:bodyPr>
              <a:spAutoFit/>
            </a:bodyPr>
            <a:lstStyle/>
            <a:p>
              <a:pPr algn="just"/>
              <a:r>
                <a:rPr lang="vi-VN" sz="4000" b="1" i="1" dirty="0">
                  <a:solidFill>
                    <a:srgbClr val="0000FF"/>
                  </a:solidFill>
                  <a:effectLst/>
                  <a:latin typeface="Times New Roman" panose="02020603050405020304" pitchFamily="18" charset="0"/>
                  <a:ea typeface="Times New Roman" panose="02020603050405020304" pitchFamily="18" charset="0"/>
                </a:rPr>
                <a:t>Hãy chung tay giữ gìn, bảo vệ Trái Đất. </a:t>
              </a:r>
              <a:endParaRPr lang="en-US" sz="4000" b="1" i="1" dirty="0">
                <a:solidFill>
                  <a:srgbClr val="0000FF"/>
                </a:solidFill>
                <a:latin typeface="Times New Roman" pitchFamily="18" charset="0"/>
                <a:cs typeface="Times New Roman" pitchFamily="18" charset="0"/>
              </a:endParaRPr>
            </a:p>
          </p:txBody>
        </p:sp>
      </p:grpSp>
      <p:sp>
        <p:nvSpPr>
          <p:cNvPr id="40" name="TextBox 39">
            <a:extLst>
              <a:ext uri="{FF2B5EF4-FFF2-40B4-BE49-F238E27FC236}">
                <a16:creationId xmlns:a16="http://schemas.microsoft.com/office/drawing/2014/main" id="{FD36925A-F84A-823C-E449-47CFF5C40E94}"/>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2" name="Rectangle 41">
            <a:extLst>
              <a:ext uri="{FF2B5EF4-FFF2-40B4-BE49-F238E27FC236}">
                <a16:creationId xmlns:a16="http://schemas.microsoft.com/office/drawing/2014/main" id="{7FFA24DE-C478-0D6D-0580-B0E60D0729AD}"/>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3" name="Rectangle 42">
            <a:extLst>
              <a:ext uri="{FF2B5EF4-FFF2-40B4-BE49-F238E27FC236}">
                <a16:creationId xmlns:a16="http://schemas.microsoft.com/office/drawing/2014/main" id="{976BD9F1-39D0-68B9-4382-969CBE0F2DD7}"/>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CDD111F8-350A-DF48-7AE0-7AF07E17E89B}"/>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AAA91FBE-15E0-29EC-F894-EF11E9A3BC8F}"/>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1CDBB845-36CE-75B0-F041-48FC5D3B4242}"/>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23B9054F-4A80-C966-2F6E-D6DF68A29293}"/>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F7EC8E21-7B0A-C695-8DCD-7A83A0B3081B}"/>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33" name="TextBox 32"/>
          <p:cNvSpPr txBox="1"/>
          <p:nvPr/>
        </p:nvSpPr>
        <p:spPr>
          <a:xfrm>
            <a:off x="4617134" y="149573"/>
            <a:ext cx="6885218"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Thứ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fade">
                                      <p:cBhvr>
                                        <p:cTn id="10" dur="500"/>
                                        <p:tgtEl>
                                          <p:spTgt spid="4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xEl>
                                              <p:pRg st="0" end="0"/>
                                            </p:txEl>
                                          </p:spTgt>
                                        </p:tgtEl>
                                        <p:attrNameLst>
                                          <p:attrName>style.visibility</p:attrName>
                                        </p:attrNameLst>
                                      </p:cBhvr>
                                      <p:to>
                                        <p:strVal val="visible"/>
                                      </p:to>
                                    </p:set>
                                    <p:animEffect transition="in" filter="fade">
                                      <p:cBhvr>
                                        <p:cTn id="13" dur="500"/>
                                        <p:tgtEl>
                                          <p:spTgt spid="4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xEl>
                                              <p:pRg st="0" end="0"/>
                                            </p:txEl>
                                          </p:spTgt>
                                        </p:tgtEl>
                                        <p:attrNameLst>
                                          <p:attrName>style.visibility</p:attrName>
                                        </p:attrNameLst>
                                      </p:cBhvr>
                                      <p:to>
                                        <p:strVal val="visible"/>
                                      </p:to>
                                    </p:set>
                                    <p:animEffect transition="in" filter="fade">
                                      <p:cBhvr>
                                        <p:cTn id="16" dur="500"/>
                                        <p:tgtEl>
                                          <p:spTgt spid="4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fade">
                                      <p:cBhvr>
                                        <p:cTn id="19" dur="500"/>
                                        <p:tgtEl>
                                          <p:spTgt spid="4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7" y="682143"/>
            <a:ext cx="2608983"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1824"/>
            <a:ext cx="11989205" cy="582559"/>
            <a:chOff x="1508918" y="1888664"/>
            <a:chExt cx="8733709" cy="2076636"/>
          </a:xfrm>
        </p:grpSpPr>
        <p:sp>
          <p:nvSpPr>
            <p:cNvPr id="10" name="Rectangle 9"/>
            <p:cNvSpPr/>
            <p:nvPr/>
          </p:nvSpPr>
          <p:spPr>
            <a:xfrm>
              <a:off x="1508918" y="1888664"/>
              <a:ext cx="8733709" cy="2011395"/>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509606" y="3965300"/>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27457" y="267547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0000FF"/>
                </a:solidFill>
                <a:effectLst/>
                <a:latin typeface="Times New Roman" panose="02020603050405020304" pitchFamily="18" charset="0"/>
                <a:ea typeface="Times New Roman" panose="02020603050405020304" pitchFamily="18" charset="0"/>
              </a:rPr>
              <a:t>Dựa vào tranh, nói về nạn ô nhiễm môi trường mà em biết</a:t>
            </a:r>
            <a:endParaRPr lang="en-US" sz="3600" b="1" dirty="0">
              <a:solidFill>
                <a:srgbClr val="0000FF"/>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6B34A7A3-C463-7BFA-D706-602DCA65FD14}"/>
              </a:ext>
            </a:extLst>
          </p:cNvPr>
          <p:cNvPicPr>
            <a:picLocks noChangeAspect="1"/>
          </p:cNvPicPr>
          <p:nvPr/>
        </p:nvPicPr>
        <p:blipFill>
          <a:blip r:embed="rId2"/>
          <a:stretch>
            <a:fillRect/>
          </a:stretch>
        </p:blipFill>
        <p:spPr>
          <a:xfrm>
            <a:off x="1051719" y="3536436"/>
            <a:ext cx="9862923" cy="4598661"/>
          </a:xfrm>
          <a:prstGeom prst="rect">
            <a:avLst/>
          </a:prstGeom>
        </p:spPr>
      </p:pic>
      <p:pic>
        <p:nvPicPr>
          <p:cNvPr id="7" name="Picture 2" descr="Các nguyên nhân gây ra ô nhiễm môi trường là gì? - Công ty Cổ phần Tư vấn &amp;  Tích hợp Công nghệ D&amp;L">
            <a:extLst>
              <a:ext uri="{FF2B5EF4-FFF2-40B4-BE49-F238E27FC236}">
                <a16:creationId xmlns:a16="http://schemas.microsoft.com/office/drawing/2014/main" id="{E918AEBB-ADE1-3088-D758-45D8A50F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6319" y="3792115"/>
            <a:ext cx="3741693" cy="434298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617134" y="149573"/>
            <a:ext cx="6885218"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Thứ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2024</a:t>
            </a:r>
          </a:p>
        </p:txBody>
      </p:sp>
      <p:sp>
        <p:nvSpPr>
          <p:cNvPr id="23" name="Rectangle 22"/>
          <p:cNvSpPr/>
          <p:nvPr/>
        </p:nvSpPr>
        <p:spPr>
          <a:xfrm>
            <a:off x="155575" y="8153400"/>
            <a:ext cx="4461559" cy="584775"/>
          </a:xfrm>
          <a:prstGeom prst="rect">
            <a:avLst/>
          </a:prstGeom>
        </p:spPr>
        <p:txBody>
          <a:bodyPr wrap="square">
            <a:spAutoFit/>
          </a:bodyPr>
          <a:lstStyle/>
          <a:p>
            <a:pPr algn="just"/>
            <a:r>
              <a:rPr lang="en-US" sz="3200" b="1" i="1" dirty="0">
                <a:solidFill>
                  <a:srgbClr val="FF0000"/>
                </a:solidFill>
                <a:latin typeface="Times New Roman" pitchFamily="18" charset="0"/>
                <a:cs typeface="Times New Roman" pitchFamily="18" charset="0"/>
              </a:rPr>
              <a:t>Ô </a:t>
            </a:r>
            <a:r>
              <a:rPr lang="en-US" sz="3200" b="1" i="1" dirty="0" err="1">
                <a:solidFill>
                  <a:srgbClr val="FF0000"/>
                </a:solidFill>
                <a:latin typeface="Times New Roman" pitchFamily="18" charset="0"/>
                <a:cs typeface="Times New Roman" pitchFamily="18" charset="0"/>
              </a:rPr>
              <a:t>nhiễm</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môi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trường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đất</a:t>
            </a:r>
            <a:r>
              <a:rPr lang="en-US" sz="3200" b="1" i="1" dirty="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24" name="Rectangle 23"/>
          <p:cNvSpPr/>
          <p:nvPr/>
        </p:nvSpPr>
        <p:spPr>
          <a:xfrm>
            <a:off x="5177573" y="8153400"/>
            <a:ext cx="4789545" cy="584775"/>
          </a:xfrm>
          <a:prstGeom prst="rect">
            <a:avLst/>
          </a:prstGeom>
        </p:spPr>
        <p:txBody>
          <a:bodyPr wrap="square">
            <a:spAutoFit/>
          </a:bodyPr>
          <a:lstStyle/>
          <a:p>
            <a:pPr algn="just"/>
            <a:r>
              <a:rPr lang="en-US" sz="3200" b="1" i="1" dirty="0">
                <a:solidFill>
                  <a:srgbClr val="0000CC"/>
                </a:solidFill>
                <a:latin typeface="Times New Roman" pitchFamily="18" charset="0"/>
                <a:cs typeface="Times New Roman" pitchFamily="18" charset="0"/>
              </a:rPr>
              <a:t>Ô </a:t>
            </a:r>
            <a:r>
              <a:rPr lang="en-US" sz="3200" b="1" i="1" dirty="0" err="1">
                <a:solidFill>
                  <a:srgbClr val="0000CC"/>
                </a:solidFill>
                <a:latin typeface="Times New Roman" pitchFamily="18" charset="0"/>
                <a:cs typeface="Times New Roman" pitchFamily="18" charset="0"/>
              </a:rPr>
              <a:t>nhiễm</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môi</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trường</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nước</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25" name="Rectangle 24"/>
          <p:cNvSpPr/>
          <p:nvPr/>
        </p:nvSpPr>
        <p:spPr>
          <a:xfrm>
            <a:off x="10271919" y="8172450"/>
            <a:ext cx="5638800" cy="584775"/>
          </a:xfrm>
          <a:prstGeom prst="rect">
            <a:avLst/>
          </a:prstGeom>
        </p:spPr>
        <p:txBody>
          <a:bodyPr wrap="square">
            <a:spAutoFit/>
          </a:bodyPr>
          <a:lstStyle/>
          <a:p>
            <a:pPr algn="just"/>
            <a:r>
              <a:rPr lang="en-US" sz="3200" b="1" i="1" dirty="0">
                <a:solidFill>
                  <a:srgbClr val="FF0000"/>
                </a:solidFill>
                <a:latin typeface="Times New Roman" pitchFamily="18" charset="0"/>
                <a:cs typeface="Times New Roman" pitchFamily="18" charset="0"/>
              </a:rPr>
              <a:t>Ô </a:t>
            </a:r>
            <a:r>
              <a:rPr lang="en-US" sz="3200" b="1" i="1" dirty="0" err="1">
                <a:solidFill>
                  <a:srgbClr val="FF0000"/>
                </a:solidFill>
                <a:latin typeface="Times New Roman" pitchFamily="18" charset="0"/>
                <a:cs typeface="Times New Roman" pitchFamily="18" charset="0"/>
              </a:rPr>
              <a:t>nhiễm</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môi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trường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không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khí</a:t>
            </a:r>
            <a:r>
              <a:rPr lang="en-US" sz="3200" b="1" i="1" dirty="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7" y="682143"/>
            <a:ext cx="2608983"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11608205" cy="646331"/>
            <a:chOff x="1508918" y="1888664"/>
            <a:chExt cx="10564771" cy="1083059"/>
          </a:xfrm>
        </p:grpSpPr>
        <p:sp>
          <p:nvSpPr>
            <p:cNvPr id="10" name="Rectangle 9"/>
            <p:cNvSpPr/>
            <p:nvPr/>
          </p:nvSpPr>
          <p:spPr>
            <a:xfrm>
              <a:off x="1508918" y="1888664"/>
              <a:ext cx="1056477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649844" y="2677653"/>
            <a:ext cx="14995204" cy="1077218"/>
          </a:xfrm>
          <a:prstGeom prst="rect">
            <a:avLst/>
          </a:prstGeom>
        </p:spPr>
        <p:txBody>
          <a:bodyPr wrap="square">
            <a:spAutoFit/>
          </a:bodyPr>
          <a:lstStyle/>
          <a:p>
            <a:pPr algn="just"/>
            <a:r>
              <a:rPr lang="en-US" sz="3200" b="1" i="1" dirty="0" err="1">
                <a:solidFill>
                  <a:srgbClr val="0000CC"/>
                </a:solidFill>
                <a:latin typeface="Times New Roman" pitchFamily="18" charset="0"/>
                <a:cs typeface="Times New Roman" pitchFamily="18" charset="0"/>
              </a:rPr>
              <a:t>Bài</a:t>
            </a:r>
            <a:r>
              <a:rPr lang="en-US" sz="32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Trao đổi với bạn về hậu quả của một nạn ô nhiễm môi trường mà em đã nói ở BT1</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26137B2C-28F4-AAE2-330E-E99805C1228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FFD6BCAB-E0D5-8B74-E3AE-D4DFC9426482}"/>
              </a:ext>
            </a:extLst>
          </p:cNvPr>
          <p:cNvSpPr/>
          <p:nvPr/>
        </p:nvSpPr>
        <p:spPr>
          <a:xfrm>
            <a:off x="332931" y="3718708"/>
            <a:ext cx="15678943" cy="5189113"/>
          </a:xfrm>
          <a:prstGeom prst="rect">
            <a:avLst/>
          </a:prstGeom>
        </p:spPr>
        <p:txBody>
          <a:bodyPr wrap="square">
            <a:spAutoFit/>
          </a:bodyPr>
          <a:lstStyle/>
          <a:p>
            <a:pPr algn="just">
              <a:lnSpc>
                <a:spcPct val="120000"/>
              </a:lnSpc>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 Hậu quả của nạn ô nhiễm đất bị nhiễm độc hại, ảnh hưởng đến cây trồng và nguồn nước sinh hoạt.</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lnSpc>
                <a:spcPct val="120000"/>
              </a:lnSpc>
            </a:pPr>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nước bị nhiễm bẩn làm ảnh hưởng đến đời sống của con người và muôn loài. Sức khỏe của con người bị ảnh hưởng do dòng nước nhiễm bẩn ( đau bụng, rối loạn tiêu hóa, ngứa,..) Cây cối không phát triển được. Động vật cũng bị ảnh hưởng nhất là động vật dưới nước</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không khí là làm cho không khí bị nhiễm bẩn. Con người sống trong môi trường ô nhiễm không khí cũng bị ảnh hưởng sức khỏe, thường mắc các bệnh ho, viêm họng, dị ứng,...</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
        <p:nvSpPr>
          <p:cNvPr id="19" name="TextBox 18"/>
          <p:cNvSpPr txBox="1"/>
          <p:nvPr/>
        </p:nvSpPr>
        <p:spPr>
          <a:xfrm>
            <a:off x="4617134" y="149573"/>
            <a:ext cx="6885218"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Thứ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446B-F120-EB1F-B13B-8EC58060612A}"/>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E9AB0BF1-8863-CCB2-C852-AB2ECEBC8F46}"/>
              </a:ext>
            </a:extLst>
          </p:cNvPr>
          <p:cNvPicPr>
            <a:picLocks noGrp="1" noChangeAspect="1"/>
          </p:cNvPicPr>
          <p:nvPr>
            <p:ph idx="1"/>
          </p:nvPr>
        </p:nvPicPr>
        <p:blipFill rotWithShape="1">
          <a:blip r:embed="rId2"/>
          <a:srcRect l="8979" r="9707" b="7166"/>
          <a:stretch/>
        </p:blipFill>
        <p:spPr>
          <a:xfrm>
            <a:off x="2270918" y="2133599"/>
            <a:ext cx="12115801" cy="6697201"/>
          </a:xfrm>
        </p:spPr>
      </p:pic>
      <p:sp>
        <p:nvSpPr>
          <p:cNvPr id="3" name="TextBox 24">
            <a:extLst>
              <a:ext uri="{FF2B5EF4-FFF2-40B4-BE49-F238E27FC236}">
                <a16:creationId xmlns:a16="http://schemas.microsoft.com/office/drawing/2014/main" id="{4861F04F-9B8F-3BB9-C971-EFF87784056C}"/>
              </a:ext>
            </a:extLst>
          </p:cNvPr>
          <p:cNvSpPr txBox="1"/>
          <p:nvPr/>
        </p:nvSpPr>
        <p:spPr>
          <a:xfrm>
            <a:off x="637953" y="220026"/>
            <a:ext cx="14053566" cy="766557"/>
          </a:xfrm>
          <a:prstGeom prst="rect">
            <a:avLst/>
          </a:prstGeom>
          <a:noFill/>
        </p:spPr>
        <p:txBody>
          <a:bodyPr wrap="square">
            <a:spAutoFit/>
          </a:bodyPr>
          <a:lstStyle/>
          <a:p>
            <a:pPr marL="457200" indent="-457200" algn="just">
              <a:lnSpc>
                <a:spcPct val="120000"/>
              </a:lnSpc>
            </a:pPr>
            <a:r>
              <a:rPr lang="en-US" sz="4000" b="1" dirty="0">
                <a:solidFill>
                  <a:srgbClr val="FF0000"/>
                </a:solidFill>
                <a:effectLst/>
                <a:latin typeface="Times New Roman" panose="02020603050405020304" pitchFamily="18" charset="0"/>
                <a:ea typeface="Times New Roman" panose="02020603050405020304" pitchFamily="18" charset="0"/>
              </a:rPr>
              <a:t>Theo </a:t>
            </a:r>
            <a:r>
              <a:rPr lang="en-US" sz="4000" b="1" dirty="0" err="1">
                <a:solidFill>
                  <a:srgbClr val="FF0000"/>
                </a:solidFill>
                <a:effectLst/>
                <a:latin typeface="Times New Roman" panose="02020603050405020304" pitchFamily="18" charset="0"/>
                <a:ea typeface="Times New Roman" panose="02020603050405020304" pitchFamily="18" charset="0"/>
              </a:rPr>
              <a:t>em</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bức</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tranh</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dưới</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đây</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muốn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nói</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với</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chúng</a:t>
            </a:r>
            <a:r>
              <a:rPr lang="en-US" sz="4000" b="1" dirty="0">
                <a:solidFill>
                  <a:srgbClr val="FF0000"/>
                </a:solidFill>
                <a:latin typeface="Times New Roman" panose="02020603050405020304" pitchFamily="18" charset="0"/>
                <a:ea typeface="Times New Roman" panose="02020603050405020304" pitchFamily="18" charset="0"/>
              </a:rPr>
              <a:t> ta </a:t>
            </a:r>
            <a:r>
              <a:rPr lang="en-US" sz="4000" b="1" dirty="0" err="1">
                <a:solidFill>
                  <a:srgbClr val="FF0000"/>
                </a:solidFill>
                <a:latin typeface="Times New Roman" panose="02020603050405020304" pitchFamily="18" charset="0"/>
                <a:ea typeface="Times New Roman" panose="02020603050405020304" pitchFamily="18" charset="0"/>
              </a:rPr>
              <a:t>điều</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gì</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4" name="TextBox 24">
            <a:extLst>
              <a:ext uri="{FF2B5EF4-FFF2-40B4-BE49-F238E27FC236}">
                <a16:creationId xmlns:a16="http://schemas.microsoft.com/office/drawing/2014/main" id="{F7AC0BA3-80E7-778B-2F48-505C5091CBCD}"/>
              </a:ext>
            </a:extLst>
          </p:cNvPr>
          <p:cNvSpPr txBox="1"/>
          <p:nvPr/>
        </p:nvSpPr>
        <p:spPr>
          <a:xfrm>
            <a:off x="637953" y="846190"/>
            <a:ext cx="15000732" cy="1505220"/>
          </a:xfrm>
          <a:prstGeom prst="rect">
            <a:avLst/>
          </a:prstGeom>
          <a:noFill/>
        </p:spPr>
        <p:txBody>
          <a:bodyPr wrap="square">
            <a:spAutoFit/>
          </a:bodyPr>
          <a:lstStyle/>
          <a:p>
            <a:pPr algn="just">
              <a:lnSpc>
                <a:spcPct val="120000"/>
              </a:lnSpc>
            </a:pPr>
            <a:r>
              <a:rPr lang="en-US" sz="4000" b="1" dirty="0" err="1">
                <a:solidFill>
                  <a:srgbClr val="0000CC"/>
                </a:solidFill>
                <a:effectLst/>
                <a:latin typeface="Times New Roman" panose="02020603050405020304" pitchFamily="18" charset="0"/>
                <a:ea typeface="Times New Roman" panose="02020603050405020304" pitchFamily="18" charset="0"/>
              </a:rPr>
              <a:t>Tranh</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vẽ</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Trái</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Đất</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có</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tính</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cách</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điệu</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Rác</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thải</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xuất</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hiện</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khắp</a:t>
            </a:r>
            <a:r>
              <a:rPr lang="en-US" sz="4000" b="1" dirty="0">
                <a:solidFill>
                  <a:srgbClr val="0000CC"/>
                </a:solidFill>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nơi</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Khuôn</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mặt</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của</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Trái</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Đất</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rất</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buồn</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như</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là</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đang</a:t>
            </a:r>
            <a:r>
              <a:rPr lang="en-US" sz="4000" b="1" dirty="0">
                <a:solidFill>
                  <a:srgbClr val="0000CC"/>
                </a:solidFill>
                <a:effectLst/>
                <a:latin typeface="Times New Roman" panose="02020603050405020304" pitchFamily="18" charset="0"/>
                <a:ea typeface="Times New Roman" panose="02020603050405020304" pitchFamily="18" charset="0"/>
              </a:rPr>
              <a:t> </a:t>
            </a:r>
            <a:r>
              <a:rPr lang="en-US" sz="4000" b="1" dirty="0" err="1">
                <a:solidFill>
                  <a:srgbClr val="0000CC"/>
                </a:solidFill>
                <a:effectLst/>
                <a:latin typeface="Times New Roman" panose="02020603050405020304" pitchFamily="18" charset="0"/>
                <a:ea typeface="Times New Roman" panose="02020603050405020304" pitchFamily="18" charset="0"/>
              </a:rPr>
              <a:t>khóc</a:t>
            </a:r>
            <a:r>
              <a:rPr lang="en-US" sz="4000" b="1" dirty="0">
                <a:solidFill>
                  <a:srgbClr val="0000CC"/>
                </a:solidFill>
                <a:effectLst/>
                <a:latin typeface="Times New Roman" panose="02020603050405020304" pitchFamily="18" charset="0"/>
                <a:ea typeface="Times New Roman" panose="02020603050405020304" pitchFamily="18" charset="0"/>
              </a:rPr>
              <a:t>  </a:t>
            </a:r>
            <a:endParaRPr lang="en-US" sz="40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537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55011" y="474880"/>
            <a:ext cx="2608983"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31653" y="1683938"/>
            <a:ext cx="6781801" cy="943129"/>
            <a:chOff x="1531433" y="1437094"/>
            <a:chExt cx="6172201" cy="1580404"/>
          </a:xfrm>
        </p:grpSpPr>
        <p:sp>
          <p:nvSpPr>
            <p:cNvPr id="10" name="Rectangle 9"/>
            <p:cNvSpPr/>
            <p:nvPr/>
          </p:nvSpPr>
          <p:spPr>
            <a:xfrm>
              <a:off x="1531433" y="143709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3.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Luyện</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đọc</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tìm</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Box 18">
            <a:extLst>
              <a:ext uri="{FF2B5EF4-FFF2-40B4-BE49-F238E27FC236}">
                <a16:creationId xmlns:a16="http://schemas.microsoft.com/office/drawing/2014/main" id="{8BBF7759-757A-E65F-CE5C-6B614CFA411C}"/>
              </a:ext>
            </a:extLst>
          </p:cNvPr>
          <p:cNvSpPr txBox="1"/>
          <p:nvPr/>
        </p:nvSpPr>
        <p:spPr>
          <a:xfrm>
            <a:off x="3109119" y="1121211"/>
            <a:ext cx="10820400" cy="564257"/>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27</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THƯ CỦA ÔNG TRÁI ĐẤT GỬI CÁC BẠN NHỎ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(T1+2)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20" name="TextBox 19"/>
          <p:cNvSpPr txBox="1"/>
          <p:nvPr/>
        </p:nvSpPr>
        <p:spPr>
          <a:xfrm>
            <a:off x="4616894" y="-81598"/>
            <a:ext cx="6885218"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Thứ hai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29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04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2024</a:t>
            </a:r>
          </a:p>
        </p:txBody>
      </p:sp>
      <p:sp>
        <p:nvSpPr>
          <p:cNvPr id="6" name="Rectangle 5"/>
          <p:cNvSpPr/>
          <p:nvPr/>
        </p:nvSpPr>
        <p:spPr>
          <a:xfrm>
            <a:off x="365919" y="2627067"/>
            <a:ext cx="15621000"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bạn nhỏ yêu quý!Ta viết thư này cho các bạn trong lúc ta đang bị sốt rất cao. Các bạn có nghe thấy hằng ngày trên báo đài nói rằng “Trái Đất đang nóng lên” không? Có thể các bạn sẽ không hài lòng về ta, bởi ta bây giờ có rất nhiều tính xấu. Nào là ta thất thường, làm nơi này hạn hán, nơi kia lũ lụt. Nào là ta nóng tính, làm nhiệt độ tăng cao, núi lửa phun trào. Nào là ta lười chăm sóc bản thân, làm môi trường ô nhiễm,... Có lẽ ta đã gây quá nhiều phiền toái cho cuộc sống của mọi người.</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331788" y="6466344"/>
            <a:ext cx="15655131" cy="267765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bạn nhỏ thân mến của ta ơi! Ta biết tất cả các bạn đều mong ta sống thật lâu và vui vẻ. Bởi ai cũng muốn được sống trên một Trái Đất khỏe mạnh và xanh tươi. Hãy giúp ta nhé, bắt đầu từ những việc nhỏ thôi, như khóa một vòi nước không dùng đến hay tắt bớt một bóng đèn,... Các bạn có thể làm được, đúng không?</a:t>
            </a:r>
            <a:endParaRPr lang="en-US" sz="2800" dirty="0">
              <a:latin typeface="Times New Roman" panose="02020603050405020304" pitchFamily="18" charset="0"/>
              <a:cs typeface="Times New Roman" panose="02020603050405020304" pitchFamily="18" charset="0"/>
            </a:endParaRPr>
          </a:p>
          <a:p>
            <a:pPr algn="r"/>
            <a:r>
              <a:rPr lang="vi-VN" sz="2800" dirty="0">
                <a:latin typeface="Times New Roman" panose="02020603050405020304" pitchFamily="18" charset="0"/>
                <a:cs typeface="Times New Roman" panose="02020603050405020304" pitchFamily="18" charset="0"/>
              </a:rPr>
              <a:t>Ông Trái Đất</a:t>
            </a:r>
            <a:endParaRPr lang="en-US" sz="2800" dirty="0">
              <a:latin typeface="Times New Roman" panose="02020603050405020304" pitchFamily="18" charset="0"/>
              <a:cs typeface="Times New Roman" panose="02020603050405020304" pitchFamily="18" charset="0"/>
            </a:endParaRPr>
          </a:p>
          <a:p>
            <a:pPr algn="r"/>
            <a:r>
              <a:rPr lang="vi-VN" sz="2800" dirty="0">
                <a:latin typeface="Times New Roman" panose="02020603050405020304" pitchFamily="18" charset="0"/>
                <a:cs typeface="Times New Roman" panose="02020603050405020304" pitchFamily="18" charset="0"/>
              </a:rPr>
              <a:t>(Phan Nguyên)</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308867" y="4958858"/>
            <a:ext cx="15678052" cy="138499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Ta thực sự không muốn như vậy. Nhưng chính con người đã mang lại những rắc rối cho ta. Con người xả rác bừa bãi, chặt cây phá rừng, lãng phí nguồn nước, săn bắn động vật hoang dã,... Mỗi ngày một chút, những hành động đó của con người làm ta yếu dần.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7252444"/>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85218" cy="1117345"/>
            <a:chOff x="4539228" y="210532"/>
            <a:chExt cx="6769045" cy="1117345"/>
          </a:xfrm>
        </p:grpSpPr>
        <p:grpSp>
          <p:nvGrpSpPr>
            <p:cNvPr id="15" name="Group 14"/>
            <p:cNvGrpSpPr/>
            <p:nvPr/>
          </p:nvGrpSpPr>
          <p:grpSpPr>
            <a:xfrm>
              <a:off x="4539228" y="210532"/>
              <a:ext cx="6769045" cy="1117345"/>
              <a:chOff x="4539228" y="210532"/>
              <a:chExt cx="6769045" cy="1117345"/>
            </a:xfrm>
          </p:grpSpPr>
          <p:sp>
            <p:nvSpPr>
              <p:cNvPr id="17" name="TextBox 16"/>
              <p:cNvSpPr txBox="1"/>
              <p:nvPr/>
            </p:nvSpPr>
            <p:spPr>
              <a:xfrm>
                <a:off x="4539228" y="210532"/>
                <a:ext cx="6769045"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Thứ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70719" y="2828092"/>
            <a:ext cx="15316200" cy="1938992"/>
          </a:xfrm>
          <a:prstGeom prst="rect">
            <a:avLst/>
          </a:prstGeom>
        </p:spPr>
        <p:txBody>
          <a:bodyPr wrap="square">
            <a:spAutoFit/>
          </a:bodyPr>
          <a:lstStyle/>
          <a:p>
            <a:pPr algn="just"/>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Đọc</a:t>
            </a:r>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đúng, rõ ràng; ngắt nghỉ hơi đúng chỗ, dừng hơi lâu hơn sau mỗi đoạn; giọng đọc thể hiện được cảm xúc tha thiết của nhân vật ông Trái Đất; lên cao giọng và nhấn giọng ở câu hỏi cuối bài.</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08919" y="5888343"/>
            <a:ext cx="13578681" cy="190821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cuộc s</a:t>
            </a:r>
            <a:r>
              <a:rPr lang="en-US" sz="4000" b="1" i="1" dirty="0">
                <a:solidFill>
                  <a:srgbClr val="0000FF"/>
                </a:solidFill>
                <a:latin typeface="Times New Roman" panose="02020603050405020304" pitchFamily="18" charset="0"/>
                <a:cs typeface="Times New Roman" panose="02020603050405020304" pitchFamily="18" charset="0"/>
              </a:rPr>
              <a:t>ố</a:t>
            </a:r>
            <a:r>
              <a:rPr lang="vi-VN" sz="4000" b="1" i="1" dirty="0">
                <a:solidFill>
                  <a:srgbClr val="0000FF"/>
                </a:solidFill>
                <a:latin typeface="Times New Roman" panose="02020603050405020304" pitchFamily="18" charset="0"/>
                <a:cs typeface="Times New Roman" panose="02020603050405020304" pitchFamily="18" charset="0"/>
              </a:rPr>
              <a:t>ng của mọi người</a:t>
            </a:r>
            <a:r>
              <a:rPr lang="en-US" sz="4000" b="1" i="1" dirty="0">
                <a:solidFill>
                  <a:srgbClr val="0000FF"/>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làm ta yếu </a:t>
            </a:r>
            <a:r>
              <a:rPr lang="en-US" sz="4000" b="1" i="1" dirty="0" err="1">
                <a:solidFill>
                  <a:srgbClr val="0000FF"/>
                </a:solidFill>
                <a:latin typeface="Times New Roman" panose="02020603050405020304" pitchFamily="18" charset="0"/>
                <a:cs typeface="Times New Roman" panose="02020603050405020304" pitchFamily="18" charset="0"/>
              </a:rPr>
              <a:t>dầ</a:t>
            </a:r>
            <a:r>
              <a:rPr lang="vi-VN" sz="4000" b="1" i="1" dirty="0">
                <a:solidFill>
                  <a:srgbClr val="0000FF"/>
                </a:solidFill>
                <a:latin typeface="Times New Roman" panose="02020603050405020304" pitchFamily="18" charset="0"/>
                <a:cs typeface="Times New Roman" panose="02020603050405020304" pitchFamily="18" charset="0"/>
              </a:rPr>
              <a:t>n</a:t>
            </a:r>
            <a:r>
              <a:rPr lang="en-US" sz="4000" b="1" i="1" dirty="0">
                <a:solidFill>
                  <a:srgbClr val="0000FF"/>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922277"/>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id="{A201C0C1-45B9-4303-71A0-23159293B906}"/>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7" y="682143"/>
            <a:ext cx="2608983"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938992"/>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124426" y="3110779"/>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071519" y="3089414"/>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400147" y="3110779"/>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9702476" y="3110779"/>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11186319" y="3108707"/>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8BBF7759-757A-E65F-CE5C-6B614CFA411C}"/>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20" name="TextBox 19"/>
          <p:cNvSpPr txBox="1"/>
          <p:nvPr/>
        </p:nvSpPr>
        <p:spPr>
          <a:xfrm>
            <a:off x="4617134" y="149573"/>
            <a:ext cx="6885218"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Thứ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7" y="682143"/>
            <a:ext cx="2608983"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thư</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Đất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chuyện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đang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xảy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mình</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53" name="Picture 52">
            <a:extLst>
              <a:ext uri="{FF2B5EF4-FFF2-40B4-BE49-F238E27FC236}">
                <a16:creationId xmlns:a16="http://schemas.microsoft.com/office/drawing/2014/main" id="{2D6D2C5F-C355-39A6-01B6-2AEEAE76378A}"/>
              </a:ext>
            </a:extLst>
          </p:cNvPr>
          <p:cNvPicPr>
            <a:picLocks noChangeAspect="1"/>
          </p:cNvPicPr>
          <p:nvPr/>
        </p:nvPicPr>
        <p:blipFill>
          <a:blip r:embed="rId3"/>
          <a:stretch>
            <a:fillRect/>
          </a:stretch>
        </p:blipFill>
        <p:spPr>
          <a:xfrm>
            <a:off x="5613264" y="3924707"/>
            <a:ext cx="10373656" cy="4914493"/>
          </a:xfrm>
          <a:prstGeom prst="rect">
            <a:avLst/>
          </a:prstGeom>
        </p:spPr>
      </p:pic>
      <p:sp>
        <p:nvSpPr>
          <p:cNvPr id="33" name="TextBox 32"/>
          <p:cNvSpPr txBox="1"/>
          <p:nvPr/>
        </p:nvSpPr>
        <p:spPr>
          <a:xfrm>
            <a:off x="4617134" y="149573"/>
            <a:ext cx="6885218"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Thứ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2024</a:t>
            </a:r>
          </a:p>
        </p:txBody>
      </p:sp>
      <p:sp>
        <p:nvSpPr>
          <p:cNvPr id="34" name="Rectangle 33"/>
          <p:cNvSpPr/>
          <p:nvPr/>
        </p:nvSpPr>
        <p:spPr>
          <a:xfrm>
            <a:off x="12100719" y="6818906"/>
            <a:ext cx="2603727" cy="707886"/>
          </a:xfrm>
          <a:prstGeom prst="rect">
            <a:avLst/>
          </a:prstGeom>
        </p:spPr>
        <p:txBody>
          <a:bodyPr wrap="square">
            <a:spAutoFit/>
          </a:bodyPr>
          <a:lstStyle/>
          <a:p>
            <a:pPr algn="just"/>
            <a:r>
              <a:rPr lang="en-US" sz="4000" b="1" i="1" dirty="0" err="1">
                <a:solidFill>
                  <a:schemeClr val="bg1"/>
                </a:solidFill>
                <a:latin typeface="Times New Roman" pitchFamily="18" charset="0"/>
                <a:cs typeface="Times New Roman" pitchFamily="18" charset="0"/>
              </a:rPr>
              <a:t>Hạn</a:t>
            </a:r>
            <a:r>
              <a:rPr lang="en-US" sz="4000" b="1" i="1" dirty="0">
                <a:solidFill>
                  <a:schemeClr val="bg1"/>
                </a:solidFill>
                <a:latin typeface="Times New Roman" pitchFamily="18" charset="0"/>
                <a:cs typeface="Times New Roman" pitchFamily="18" charset="0"/>
              </a:rPr>
              <a:t> </a:t>
            </a:r>
            <a:r>
              <a:rPr lang="en-US" sz="4000" b="1" i="1" dirty="0" err="1">
                <a:solidFill>
                  <a:schemeClr val="bg1"/>
                </a:solidFill>
                <a:latin typeface="Times New Roman" pitchFamily="18" charset="0"/>
                <a:cs typeface="Times New Roman" pitchFamily="18" charset="0"/>
              </a:rPr>
              <a:t>hán</a:t>
            </a:r>
            <a:r>
              <a:rPr lang="en-US" sz="4000" b="1" i="1" dirty="0">
                <a:solidFill>
                  <a:schemeClr val="bg1"/>
                </a:solidFill>
                <a:latin typeface="Times New Roman" pitchFamily="18" charset="0"/>
                <a:cs typeface="Times New Roman" pitchFamily="18" charset="0"/>
              </a:rPr>
              <a:t> </a:t>
            </a:r>
            <a:endParaRPr lang="en-US" sz="4000" b="1" dirty="0">
              <a:solidFill>
                <a:schemeClr val="bg1"/>
              </a:solidFill>
              <a:latin typeface="Times New Roman" pitchFamily="18" charset="0"/>
              <a:cs typeface="Times New Roman" pitchFamily="18" charset="0"/>
            </a:endParaRPr>
          </a:p>
        </p:txBody>
      </p:sp>
      <p:sp>
        <p:nvSpPr>
          <p:cNvPr id="35" name="Rectangle 34"/>
          <p:cNvSpPr/>
          <p:nvPr/>
        </p:nvSpPr>
        <p:spPr>
          <a:xfrm>
            <a:off x="7201917" y="6464963"/>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Lũ</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7058302" y="3946408"/>
            <a:ext cx="3531634" cy="584775"/>
          </a:xfrm>
          <a:prstGeom prst="rect">
            <a:avLst/>
          </a:prstGeom>
        </p:spPr>
        <p:txBody>
          <a:bodyPr wrap="square">
            <a:spAutoFit/>
          </a:bodyPr>
          <a:lstStyle/>
          <a:p>
            <a:pPr algn="just"/>
            <a:r>
              <a:rPr lang="en-US" sz="3200" b="1" i="1" dirty="0" err="1">
                <a:solidFill>
                  <a:srgbClr val="FFFF00"/>
                </a:solidFill>
                <a:latin typeface="Times New Roman" pitchFamily="18" charset="0"/>
                <a:cs typeface="Times New Roman" pitchFamily="18" charset="0"/>
              </a:rPr>
              <a:t>Nhiệt</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độ</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tăng</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cao</a:t>
            </a:r>
            <a:r>
              <a:rPr lang="en-US" sz="3200" b="1" i="1" dirty="0">
                <a:solidFill>
                  <a:srgbClr val="FFFF00"/>
                </a:solidFill>
                <a:latin typeface="Times New Roman" pitchFamily="18" charset="0"/>
                <a:cs typeface="Times New Roman" pitchFamily="18" charset="0"/>
              </a:rPr>
              <a:t> </a:t>
            </a:r>
            <a:endParaRPr lang="en-US" sz="3200" b="1" dirty="0">
              <a:solidFill>
                <a:srgbClr val="FFFF00"/>
              </a:solidFill>
              <a:latin typeface="Times New Roman" pitchFamily="18" charset="0"/>
              <a:cs typeface="Times New Roman" pitchFamily="18" charset="0"/>
            </a:endParaRPr>
          </a:p>
        </p:txBody>
      </p:sp>
      <p:sp>
        <p:nvSpPr>
          <p:cNvPr id="37" name="Rectangle 36"/>
          <p:cNvSpPr/>
          <p:nvPr/>
        </p:nvSpPr>
        <p:spPr>
          <a:xfrm>
            <a:off x="11795919" y="5282491"/>
            <a:ext cx="3743142" cy="584775"/>
          </a:xfrm>
          <a:prstGeom prst="rect">
            <a:avLst/>
          </a:prstGeom>
        </p:spPr>
        <p:txBody>
          <a:bodyPr wrap="square">
            <a:spAutoFit/>
          </a:bodyPr>
          <a:lstStyle/>
          <a:p>
            <a:pPr algn="just"/>
            <a:r>
              <a:rPr lang="en-US" sz="3200" b="1" i="1" dirty="0" err="1">
                <a:solidFill>
                  <a:schemeClr val="bg1"/>
                </a:solidFill>
                <a:latin typeface="Times New Roman" pitchFamily="18" charset="0"/>
                <a:cs typeface="Times New Roman" pitchFamily="18" charset="0"/>
              </a:rPr>
              <a:t>Núi</a:t>
            </a:r>
            <a:r>
              <a:rPr lang="en-US" sz="3200" b="1" i="1" dirty="0">
                <a:solidFill>
                  <a:schemeClr val="bg1"/>
                </a:solidFill>
                <a:latin typeface="Times New Roman" pitchFamily="18" charset="0"/>
                <a:cs typeface="Times New Roman" pitchFamily="18" charset="0"/>
              </a:rPr>
              <a:t> </a:t>
            </a:r>
            <a:r>
              <a:rPr lang="en-US" sz="3200" b="1" i="1" dirty="0" err="1">
                <a:solidFill>
                  <a:schemeClr val="bg1"/>
                </a:solidFill>
                <a:latin typeface="Times New Roman" pitchFamily="18" charset="0"/>
                <a:cs typeface="Times New Roman" pitchFamily="18" charset="0"/>
              </a:rPr>
              <a:t>lửa</a:t>
            </a:r>
            <a:r>
              <a:rPr lang="en-US" sz="3200" b="1" i="1" dirty="0">
                <a:solidFill>
                  <a:schemeClr val="bg1"/>
                </a:solidFill>
                <a:latin typeface="Times New Roman" pitchFamily="18" charset="0"/>
                <a:cs typeface="Times New Roman" pitchFamily="18" charset="0"/>
              </a:rPr>
              <a:t> </a:t>
            </a:r>
            <a:r>
              <a:rPr lang="en-US" sz="3200" b="1" i="1" dirty="0" err="1">
                <a:solidFill>
                  <a:schemeClr val="bg1"/>
                </a:solidFill>
                <a:latin typeface="Times New Roman" pitchFamily="18" charset="0"/>
                <a:cs typeface="Times New Roman" pitchFamily="18" charset="0"/>
              </a:rPr>
              <a:t>phun</a:t>
            </a:r>
            <a:r>
              <a:rPr lang="en-US" sz="3200" b="1" i="1" dirty="0">
                <a:solidFill>
                  <a:schemeClr val="bg1"/>
                </a:solidFill>
                <a:latin typeface="Times New Roman" pitchFamily="18" charset="0"/>
                <a:cs typeface="Times New Roman" pitchFamily="18" charset="0"/>
              </a:rPr>
              <a:t> </a:t>
            </a:r>
            <a:r>
              <a:rPr lang="en-US" sz="3200" b="1" i="1" dirty="0" err="1">
                <a:solidFill>
                  <a:schemeClr val="bg1"/>
                </a:solidFill>
                <a:latin typeface="Times New Roman" pitchFamily="18" charset="0"/>
                <a:cs typeface="Times New Roman" pitchFamily="18" charset="0"/>
              </a:rPr>
              <a:t>trào</a:t>
            </a:r>
            <a:r>
              <a:rPr lang="en-US" sz="3200" b="1" i="1" dirty="0">
                <a:solidFill>
                  <a:schemeClr val="bg1"/>
                </a:solidFill>
                <a:latin typeface="Times New Roman" pitchFamily="18" charset="0"/>
                <a:cs typeface="Times New Roman" pitchFamily="18" charset="0"/>
              </a:rPr>
              <a:t> </a:t>
            </a:r>
            <a:endParaRPr lang="en-US" sz="3200" b="1" dirty="0">
              <a:solidFill>
                <a:schemeClr val="bg1"/>
              </a:solidFill>
              <a:latin typeface="Times New Roman" pitchFamily="18" charset="0"/>
              <a:cs typeface="Times New Roman" pitchFamily="18" charset="0"/>
            </a:endParaRPr>
          </a:p>
        </p:txBody>
      </p:sp>
      <p:sp>
        <p:nvSpPr>
          <p:cNvPr id="39" name="Rectangle 38"/>
          <p:cNvSpPr/>
          <p:nvPr/>
        </p:nvSpPr>
        <p:spPr>
          <a:xfrm>
            <a:off x="7210702" y="4098808"/>
            <a:ext cx="3531634" cy="584775"/>
          </a:xfrm>
          <a:prstGeom prst="rect">
            <a:avLst/>
          </a:prstGeom>
        </p:spPr>
        <p:txBody>
          <a:bodyPr wrap="square">
            <a:spAutoFit/>
          </a:bodyPr>
          <a:lstStyle/>
          <a:p>
            <a:pPr algn="just"/>
            <a:r>
              <a:rPr lang="en-US" sz="3200" b="1" i="1" dirty="0" err="1">
                <a:solidFill>
                  <a:srgbClr val="FFFF00"/>
                </a:solidFill>
                <a:latin typeface="Times New Roman" pitchFamily="18" charset="0"/>
                <a:cs typeface="Times New Roman" pitchFamily="18" charset="0"/>
              </a:rPr>
              <a:t>Nhiệt</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độ</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tăng</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cao</a:t>
            </a:r>
            <a:r>
              <a:rPr lang="en-US" sz="3200" b="1" i="1" dirty="0">
                <a:solidFill>
                  <a:srgbClr val="FFFF00"/>
                </a:solidFill>
                <a:latin typeface="Times New Roman" pitchFamily="18" charset="0"/>
                <a:cs typeface="Times New Roman" pitchFamily="18" charset="0"/>
              </a:rPr>
              <a:t> </a:t>
            </a:r>
            <a:endParaRPr lang="en-US" sz="3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42"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
                                            <p:txEl>
                                              <p:pRg st="0" end="0"/>
                                            </p:txEl>
                                          </p:spTgt>
                                        </p:tgtEl>
                                        <p:attrNameLst>
                                          <p:attrName>style.visibility</p:attrName>
                                        </p:attrNameLst>
                                      </p:cBhvr>
                                      <p:to>
                                        <p:strVal val="visible"/>
                                      </p:to>
                                    </p:set>
                                    <p:animEffect transition="in" filter="fade">
                                      <p:cBhvr>
                                        <p:cTn id="43" dur="500"/>
                                        <p:tgtEl>
                                          <p:spTgt spid="3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5">
                                            <p:txEl>
                                              <p:pRg st="0" end="0"/>
                                            </p:txEl>
                                          </p:spTgt>
                                        </p:tgtEl>
                                        <p:attrNameLst>
                                          <p:attrName>style.visibility</p:attrName>
                                        </p:attrNameLst>
                                      </p:cBhvr>
                                      <p:to>
                                        <p:strVal val="visible"/>
                                      </p:to>
                                    </p:set>
                                    <p:animEffect transition="in" filter="fade">
                                      <p:cBhvr>
                                        <p:cTn id="48" dur="500"/>
                                        <p:tgtEl>
                                          <p:spTgt spid="3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fade">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fade">
                                      <p:cBhvr>
                                        <p:cTn id="58" dur="500"/>
                                        <p:tgtEl>
                                          <p:spTgt spid="3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9">
                                            <p:txEl>
                                              <p:pRg st="0" end="0"/>
                                            </p:txEl>
                                          </p:spTgt>
                                        </p:tgtEl>
                                        <p:attrNameLst>
                                          <p:attrName>style.visibility</p:attrName>
                                        </p:attrNameLst>
                                      </p:cBhvr>
                                      <p:to>
                                        <p:strVal val="visible"/>
                                      </p:to>
                                    </p:set>
                                    <p:animEffect transition="in" filter="fade">
                                      <p:cBhvr>
                                        <p:cTn id="63"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7" y="682143"/>
            <a:ext cx="2608983"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938992"/>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2: Con </a:t>
            </a:r>
            <a:r>
              <a:rPr lang="en-US" sz="4000" b="1" dirty="0" err="1">
                <a:solidFill>
                  <a:srgbClr val="FF0000"/>
                </a:solidFill>
                <a:latin typeface="Times New Roman" panose="02020603050405020304" pitchFamily="18" charset="0"/>
                <a:cs typeface="Times New Roman" panose="02020603050405020304" pitchFamily="18" charset="0"/>
              </a:rPr>
              <a:t>người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khiến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như</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vậy</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1" name="Rectangle 40"/>
          <p:cNvSpPr/>
          <p:nvPr/>
        </p:nvSpPr>
        <p:spPr>
          <a:xfrm>
            <a:off x="5571093" y="5006533"/>
            <a:ext cx="10210801" cy="2554545"/>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     </a:t>
            </a:r>
            <a:r>
              <a:rPr lang="nl-NL" sz="4000" b="1" i="1" dirty="0">
                <a:solidFill>
                  <a:srgbClr val="0000CC"/>
                </a:solidFill>
                <a:latin typeface="Times New Roman" panose="02020603050405020304" pitchFamily="18" charset="0"/>
                <a:cs typeface="Times New Roman" panose="02020603050405020304" pitchFamily="18" charset="0"/>
              </a:rPr>
              <a:t>Con người đã làm tổn hại Trái Đất qua việc: xả rác bừa bãi, chặt cây phá rừng, lãng phí nguồn nước, săn bắn động vật hoang dã,...)</a:t>
            </a:r>
            <a:endParaRPr lang="en-US" sz="4000" b="1" i="1" dirty="0">
              <a:solidFill>
                <a:srgbClr val="0000CC"/>
              </a:solidFill>
              <a:latin typeface="Times New Roman" panose="02020603050405020304" pitchFamily="18" charset="0"/>
              <a:cs typeface="Times New Roman" panose="02020603050405020304" pitchFamily="18" charset="0"/>
            </a:endParaRPr>
          </a:p>
          <a:p>
            <a:pPr algn="just"/>
            <a:endParaRPr lang="en-US" sz="40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TextBox 24"/>
          <p:cNvSpPr txBox="1"/>
          <p:nvPr/>
        </p:nvSpPr>
        <p:spPr>
          <a:xfrm>
            <a:off x="4617134" y="149573"/>
            <a:ext cx="6885218"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Thứ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cxnSpLocks/>
          </p:cNvCxnSpPr>
          <p:nvPr/>
        </p:nvCxnSpPr>
        <p:spPr>
          <a:xfrm>
            <a:off x="5397225" y="762000"/>
            <a:ext cx="51075" cy="6934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415845" y="304800"/>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Luyện</a:t>
              </a:r>
              <a:r>
                <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đọc</a:t>
              </a:r>
              <a:endPar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824119" y="289411"/>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Tìm</a:t>
              </a:r>
              <a:r>
                <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hiểu</a:t>
              </a:r>
              <a:r>
                <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w="11430"/>
                  <a:solidFill>
                    <a:srgbClr val="0000FF"/>
                  </a:solidFill>
                  <a:effectLst/>
                  <a:uLnTx/>
                  <a:uFillTx/>
                  <a:latin typeface="Times New Roman" pitchFamily="18" charset="0"/>
                  <a:ea typeface="+mn-ea"/>
                  <a:cs typeface="Times New Roman" pitchFamily="18" charset="0"/>
                </a:rPr>
                <a:t>bài</a:t>
              </a:r>
              <a:endParaRPr kumimoji="0" lang="en-US" sz="3800"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58203" y="1162448"/>
            <a:ext cx="9463242" cy="646331"/>
          </a:xfrm>
          <a:prstGeom prst="rect">
            <a:avLst/>
          </a:prstGeom>
        </p:spPr>
        <p:txBody>
          <a:bodyPr wrap="square">
            <a:spAutoFit/>
          </a:bodyPr>
          <a:lstStyle/>
          <a:p>
            <a:pPr algn="just"/>
            <a:r>
              <a:rPr kumimoji="0" lang="en-US" sz="36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557667" y="1871454"/>
            <a:ext cx="10210801" cy="2308324"/>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Ông Trái đất mông muốn các bạn nhỏ giúp ông, bắt đầu từ những việc nhỏ như khóa một vòi nước không dùng đến hay tắt bớt một bóng đèn,... Ông tin các bạn nhỏ làm được điều đó</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511021" y="4268304"/>
            <a:ext cx="10233818" cy="1200329"/>
          </a:xfrm>
          <a:prstGeom prst="rect">
            <a:avLst/>
          </a:prstGeom>
        </p:spPr>
        <p:txBody>
          <a:bodyPr wrap="square">
            <a:spAutoFit/>
          </a:bodyPr>
          <a:lstStyle/>
          <a:p>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Sắp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bức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33" name="Picture 32">
            <a:extLst>
              <a:ext uri="{FF2B5EF4-FFF2-40B4-BE49-F238E27FC236}">
                <a16:creationId xmlns:a16="http://schemas.microsoft.com/office/drawing/2014/main" id="{F0CCB71B-CFDA-3D01-BBEC-F995E93B3C77}"/>
              </a:ext>
            </a:extLst>
          </p:cNvPr>
          <p:cNvPicPr>
            <a:picLocks noChangeAspect="1"/>
          </p:cNvPicPr>
          <p:nvPr/>
        </p:nvPicPr>
        <p:blipFill>
          <a:blip r:embed="rId3"/>
          <a:stretch>
            <a:fillRect/>
          </a:stretch>
        </p:blipFill>
        <p:spPr>
          <a:xfrm>
            <a:off x="5591090" y="5682372"/>
            <a:ext cx="10472029" cy="1404228"/>
          </a:xfrm>
          <a:prstGeom prst="rect">
            <a:avLst/>
          </a:prstGeom>
        </p:spPr>
      </p:pic>
      <p:sp>
        <p:nvSpPr>
          <p:cNvPr id="22" name="Rectangle 21"/>
          <p:cNvSpPr/>
          <p:nvPr/>
        </p:nvSpPr>
        <p:spPr>
          <a:xfrm>
            <a:off x="9082756" y="5994127"/>
            <a:ext cx="2603727" cy="707886"/>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1</a:t>
            </a:r>
            <a:r>
              <a:rPr lang="en-US" sz="4000" b="1" i="1" dirty="0">
                <a:solidFill>
                  <a:schemeClr val="bg1"/>
                </a:solidFill>
                <a:latin typeface="Times New Roman" pitchFamily="18" charset="0"/>
                <a:cs typeface="Times New Roman" pitchFamily="18" charset="0"/>
              </a:rPr>
              <a:t> </a:t>
            </a:r>
            <a:endParaRPr lang="en-US" sz="4000" b="1" dirty="0">
              <a:solidFill>
                <a:schemeClr val="bg1"/>
              </a:solidFill>
              <a:latin typeface="Times New Roman" pitchFamily="18" charset="0"/>
              <a:cs typeface="Times New Roman" pitchFamily="18" charset="0"/>
            </a:endParaRPr>
          </a:p>
        </p:txBody>
      </p:sp>
      <p:sp>
        <p:nvSpPr>
          <p:cNvPr id="23" name="Rectangle 22"/>
          <p:cNvSpPr/>
          <p:nvPr/>
        </p:nvSpPr>
        <p:spPr>
          <a:xfrm>
            <a:off x="12634119" y="6014852"/>
            <a:ext cx="2059506" cy="707886"/>
          </a:xfrm>
          <a:prstGeom prst="rect">
            <a:avLst/>
          </a:prstGeom>
        </p:spPr>
        <p:txBody>
          <a:bodyPr wrap="square">
            <a:spAutoFit/>
          </a:bodyPr>
          <a:lstStyle/>
          <a:p>
            <a:pPr algn="just"/>
            <a:r>
              <a:rPr lang="en-US" sz="4000" b="1" dirty="0">
                <a:solidFill>
                  <a:srgbClr val="FF0066"/>
                </a:solidFill>
                <a:latin typeface="Times New Roman" pitchFamily="18" charset="0"/>
                <a:cs typeface="Times New Roman" pitchFamily="18" charset="0"/>
              </a:rPr>
              <a:t>2</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5690030" y="6244291"/>
            <a:ext cx="2059506" cy="707886"/>
          </a:xfrm>
          <a:prstGeom prst="rect">
            <a:avLst/>
          </a:prstGeom>
        </p:spPr>
        <p:txBody>
          <a:bodyPr wrap="square">
            <a:spAutoFit/>
          </a:bodyPr>
          <a:lstStyle/>
          <a:p>
            <a:pPr algn="just"/>
            <a:r>
              <a:rPr lang="en-US" sz="4000" b="1" dirty="0">
                <a:solidFill>
                  <a:srgbClr val="FF0066"/>
                </a:solidFill>
                <a:latin typeface="Times New Roman" pitchFamily="18" charset="0"/>
                <a:cs typeface="Times New Roman" pitchFamily="18" charset="0"/>
              </a:rPr>
              <a:t>3</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0967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42"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fade">
                                      <p:cBhvr>
                                        <p:cTn id="53" dur="500"/>
                                        <p:tgtEl>
                                          <p:spTgt spid="2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Effect transition="in" filter="fade">
                                      <p:cBhvr>
                                        <p:cTn id="58" dur="500"/>
                                        <p:tgtEl>
                                          <p:spTgt spid="2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fade">
                                      <p:cBhvr>
                                        <p:cTn id="6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7" y="682143"/>
            <a:ext cx="2608983"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3600" b="1" dirty="0" err="1">
                <a:solidFill>
                  <a:srgbClr val="FF0066"/>
                </a:solidFill>
                <a:latin typeface="Times New Roman" panose="02020603050405020304" pitchFamily="18" charset="0"/>
                <a:cs typeface="Times New Roman" panose="02020603050405020304" pitchFamily="18" charset="0"/>
              </a:rPr>
              <a:t>Em</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có</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suy</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nghĩ</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gì</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khi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đọc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bức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thu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của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ông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Trái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Đất</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5371812" y="3829141"/>
            <a:ext cx="10210801" cy="4401205"/>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vi-VN" sz="4000" b="1" dirty="0">
                <a:solidFill>
                  <a:srgbClr val="0000FF"/>
                </a:solidFill>
                <a:latin typeface="Times New Roman" panose="02020603050405020304" pitchFamily="18" charset="0"/>
                <a:cs typeface="Times New Roman" panose="02020603050405020304" pitchFamily="18" charset="0"/>
              </a:rPr>
              <a:t>Hãy chung tay giữ gìn, bảo vệ Trái Đất.</a:t>
            </a:r>
            <a:endParaRPr lang="en-US" sz="4000" b="1" dirty="0">
              <a:solidFill>
                <a:srgbClr val="0000FF"/>
              </a:solidFill>
              <a:latin typeface="Times New Roman" panose="02020603050405020304" pitchFamily="18" charset="0"/>
              <a:cs typeface="Times New Roman" panose="02020603050405020304" pitchFamily="18" charset="0"/>
            </a:endParaRPr>
          </a:p>
          <a:p>
            <a:pPr algn="just"/>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Hãy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cứu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lấy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algn="just"/>
            <a:r>
              <a:rPr lang="en-US" sz="4000" b="1" dirty="0">
                <a:solidFill>
                  <a:srgbClr val="0000FF"/>
                </a:solidFill>
                <a:latin typeface="Times New Roman" panose="02020603050405020304" pitchFamily="18" charset="0"/>
                <a:cs typeface="Times New Roman" panose="02020603050405020304" pitchFamily="18" charset="0"/>
              </a:rPr>
              <a:t>-Chung </a:t>
            </a:r>
            <a:r>
              <a:rPr lang="en-US" sz="4000" b="1" dirty="0" err="1">
                <a:solidFill>
                  <a:srgbClr val="0000FF"/>
                </a:solidFill>
                <a:latin typeface="Times New Roman" panose="02020603050405020304" pitchFamily="18" charset="0"/>
                <a:cs typeface="Times New Roman" panose="02020603050405020304" pitchFamily="18" charset="0"/>
              </a:rPr>
              <a:t>tay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cuộc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lượng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 song </a:t>
            </a:r>
            <a:r>
              <a:rPr lang="en-US" sz="4000" b="1" dirty="0" err="1">
                <a:solidFill>
                  <a:srgbClr val="0000FF"/>
                </a:solidFill>
                <a:latin typeface="Times New Roman" panose="02020603050405020304" pitchFamily="18" charset="0"/>
                <a:cs typeface="Times New Roman" panose="02020603050405020304" pitchFamily="18" charset="0"/>
              </a:rPr>
              <a:t>hành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cùng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Đừng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để</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buồn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khổ</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rác</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Giữ</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như</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sự</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a:t>
            </a:r>
          </a:p>
          <a:p>
            <a:pPr algn="just"/>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27</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THƯ CỦA ÔNG TRÁI ĐẤT GỬI CÁC BẠN NHỎ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(T1+2)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5" name="TextBox 24"/>
          <p:cNvSpPr txBox="1"/>
          <p:nvPr/>
        </p:nvSpPr>
        <p:spPr>
          <a:xfrm>
            <a:off x="4617134" y="149573"/>
            <a:ext cx="6885218"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Thứ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04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1095045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9575</TotalTime>
  <Words>1955</Words>
  <Application>Microsoft Office PowerPoint</Application>
  <PresentationFormat>Custom</PresentationFormat>
  <Paragraphs>150</Paragraphs>
  <Slides>13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1037</cp:revision>
  <dcterms:created xsi:type="dcterms:W3CDTF">2008-09-09T22:52:10Z</dcterms:created>
  <dcterms:modified xsi:type="dcterms:W3CDTF">2025-04-11T02:22:18Z</dcterms:modified>
</cp:coreProperties>
</file>