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7" r:id="rId2"/>
    <p:sldId id="401" r:id="rId3"/>
    <p:sldId id="402" r:id="rId4"/>
    <p:sldId id="259" r:id="rId5"/>
    <p:sldId id="407" r:id="rId6"/>
    <p:sldId id="408" r:id="rId7"/>
    <p:sldId id="409" r:id="rId8"/>
    <p:sldId id="411" r:id="rId9"/>
    <p:sldId id="309" r:id="rId10"/>
  </p:sldIdLst>
  <p:sldSz cx="12192000" cy="6858000"/>
  <p:notesSz cx="6858000" cy="9144000"/>
  <p:embeddedFontLst>
    <p:embeddedFont>
      <p:font typeface="#9Slide03 AmpleSoft Bold" panose="020B0604020202020204" charset="0"/>
      <p:regular r:id="rId12"/>
    </p:embeddedFont>
    <p:embeddedFont>
      <p:font typeface="Nunito Black" pitchFamily="2" charset="0"/>
      <p:bold r:id="rId13"/>
      <p:boldItalic r:id="rId14"/>
    </p:embeddedFont>
    <p:embeddedFont>
      <p:font typeface="Sigmar One" panose="020B0604020202020204" charset="0"/>
      <p:regular r:id="rId15"/>
    </p:embeddedFont>
    <p:embeddedFont>
      <p:font typeface="Sriracha" panose="020B0604020202020204" charset="-34"/>
      <p:regular r:id="rId16"/>
    </p:embeddedFont>
  </p:embeddedFontLst>
  <p:defaultTextStyle>
    <a:defPPr>
      <a:defRPr lang="en-US"/>
    </a:defPPr>
    <a:lvl1pPr marL="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3C532"/>
    <a:srgbClr val="57C7D4"/>
    <a:srgbClr val="EAF9FF"/>
    <a:srgbClr val="FF6699"/>
    <a:srgbClr val="F46F18"/>
    <a:srgbClr val="40AFB9"/>
    <a:srgbClr val="F9A72D"/>
    <a:srgbClr val="F26A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 varScale="1">
        <p:scale>
          <a:sx n="82" d="100"/>
          <a:sy n="82" d="100"/>
        </p:scale>
        <p:origin x="691" y="72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D901E1-B417-49B7-ABE7-215ED8F52B1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1D8CB4-1A51-4DC1-B8DD-8DB194166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313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0A678-8BA6-43DB-93D7-22AF9BBE82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944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sv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4.svg"/><Relationship Id="rId7" Type="http://schemas.openxmlformats.org/officeDocument/2006/relationships/image" Target="../media/image4.svg"/><Relationship Id="rId12" Type="http://schemas.openxmlformats.org/officeDocument/2006/relationships/image" Target="../media/image7.png"/><Relationship Id="rId17" Type="http://schemas.openxmlformats.org/officeDocument/2006/relationships/image" Target="../media/image12.svg"/><Relationship Id="rId2" Type="http://schemas.openxmlformats.org/officeDocument/2006/relationships/video" Target="../media/media1.mp4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22.svg"/><Relationship Id="rId5" Type="http://schemas.openxmlformats.org/officeDocument/2006/relationships/image" Target="../media/image2.svg"/><Relationship Id="rId15" Type="http://schemas.openxmlformats.org/officeDocument/2006/relationships/image" Target="../media/image10.svg"/><Relationship Id="rId10" Type="http://schemas.openxmlformats.org/officeDocument/2006/relationships/image" Target="../media/image21.png"/><Relationship Id="rId19" Type="http://schemas.openxmlformats.org/officeDocument/2006/relationships/image" Target="../media/image24.sv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9.png"/><Relationship Id="rId2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499" b="30850"/>
          <a:stretch>
            <a:fillRect/>
          </a:stretch>
        </p:blipFill>
        <p:spPr>
          <a:xfrm rot="-1382617">
            <a:off x="769312" y="2050752"/>
            <a:ext cx="2932537" cy="45111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32364">
            <a:off x="9077640" y="19706"/>
            <a:ext cx="3081878" cy="316828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712310" y="541086"/>
            <a:ext cx="9715757" cy="6072169"/>
            <a:chOff x="0" y="0"/>
            <a:chExt cx="3899707" cy="2214804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903920" cy="2214804"/>
            </a:xfrm>
            <a:custGeom>
              <a:avLst/>
              <a:gdLst/>
              <a:ahLst/>
              <a:cxnLst/>
              <a:rect l="l" t="t" r="r" b="b"/>
              <a:pathLst>
                <a:path w="3903920" h="2214804">
                  <a:moveTo>
                    <a:pt x="278431" y="16918"/>
                  </a:moveTo>
                  <a:cubicBezTo>
                    <a:pt x="278431" y="16918"/>
                    <a:pt x="604014" y="12258"/>
                    <a:pt x="939603" y="12454"/>
                  </a:cubicBezTo>
                  <a:cubicBezTo>
                    <a:pt x="2771746" y="12671"/>
                    <a:pt x="3629851" y="0"/>
                    <a:pt x="3629851" y="0"/>
                  </a:cubicBezTo>
                  <a:cubicBezTo>
                    <a:pt x="3697315" y="0"/>
                    <a:pt x="3773252" y="0"/>
                    <a:pt x="3852025" y="85073"/>
                  </a:cubicBezTo>
                  <a:cubicBezTo>
                    <a:pt x="3895003" y="131488"/>
                    <a:pt x="3896071" y="240224"/>
                    <a:pt x="3896476" y="320281"/>
                  </a:cubicBezTo>
                  <a:cubicBezTo>
                    <a:pt x="3896476" y="320281"/>
                    <a:pt x="3894772" y="1210032"/>
                    <a:pt x="3894772" y="1452220"/>
                  </a:cubicBezTo>
                  <a:cubicBezTo>
                    <a:pt x="3894772" y="1666379"/>
                    <a:pt x="3903920" y="1965558"/>
                    <a:pt x="3903920" y="1965558"/>
                  </a:cubicBezTo>
                  <a:cubicBezTo>
                    <a:pt x="3903920" y="2094227"/>
                    <a:pt x="3899750" y="2214804"/>
                    <a:pt x="3646912" y="2206670"/>
                  </a:cubicBezTo>
                  <a:cubicBezTo>
                    <a:pt x="3646912" y="2206670"/>
                    <a:pt x="3270440" y="2186372"/>
                    <a:pt x="2837360" y="2193970"/>
                  </a:cubicBezTo>
                  <a:cubicBezTo>
                    <a:pt x="1290440" y="2202104"/>
                    <a:pt x="304023" y="2214804"/>
                    <a:pt x="304023" y="2214804"/>
                  </a:cubicBezTo>
                  <a:cubicBezTo>
                    <a:pt x="132548" y="2214804"/>
                    <a:pt x="4213" y="2113735"/>
                    <a:pt x="8532" y="1911188"/>
                  </a:cubicBezTo>
                  <a:cubicBezTo>
                    <a:pt x="8532" y="1911188"/>
                    <a:pt x="9630" y="1412647"/>
                    <a:pt x="4815" y="97984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  <a:ln>
              <a:solidFill>
                <a:srgbClr val="FFFFFF"/>
              </a:solidFill>
            </a:ln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80231">
            <a:off x="1460279" y="1496270"/>
            <a:ext cx="554555" cy="55455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82344">
            <a:off x="600316" y="808756"/>
            <a:ext cx="1565616" cy="51238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972054" y="2165022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677695" y="3035597"/>
            <a:ext cx="554555" cy="554555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0185448">
            <a:off x="247361" y="4942795"/>
            <a:ext cx="1862300" cy="1862300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2143312" y="418877"/>
            <a:ext cx="8912311" cy="711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spc="-133" dirty="0">
                <a:solidFill>
                  <a:srgbClr val="272626"/>
                </a:solidFill>
                <a:latin typeface="Sriracha"/>
              </a:rPr>
              <a:t>TRƯỜNG TIỂU HỌC AN HỒNG</a:t>
            </a:r>
            <a:endParaRPr kumimoji="0" lang="en-US" sz="2500" b="0" i="0" u="none" strike="noStrike" kern="1200" cap="none" spc="-133" normalizeH="0" baseline="0" noProof="0" dirty="0">
              <a:ln>
                <a:noFill/>
              </a:ln>
              <a:solidFill>
                <a:srgbClr val="272626"/>
              </a:solidFill>
              <a:effectLst/>
              <a:uLnTx/>
              <a:uFillTx/>
              <a:latin typeface="Sriracha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405D51-978D-FCF5-58D6-6BF02426F102}"/>
              </a:ext>
            </a:extLst>
          </p:cNvPr>
          <p:cNvSpPr txBox="1"/>
          <p:nvPr/>
        </p:nvSpPr>
        <p:spPr>
          <a:xfrm>
            <a:off x="4684024" y="2290812"/>
            <a:ext cx="3877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Việt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2D68BD7-831C-1C65-38B8-F18230476B37}"/>
              </a:ext>
            </a:extLst>
          </p:cNvPr>
          <p:cNvSpPr txBox="1"/>
          <p:nvPr/>
        </p:nvSpPr>
        <p:spPr>
          <a:xfrm>
            <a:off x="2009334" y="3026841"/>
            <a:ext cx="919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BÀI 10: CON ĐƯỜNG ĐẾN TRƯỜNG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D0359D2D-E24F-52E3-C9A4-068A5F98544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775594" y="4046317"/>
            <a:ext cx="735436" cy="355358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2308D66-162B-0F5A-7669-2648EA377CA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672700" y="3532019"/>
            <a:ext cx="2650524" cy="288400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3AEB275-E356-01FC-4981-02855774423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001000" y="3455161"/>
            <a:ext cx="3456181" cy="31810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384186-8970-3AD4-6E79-DB8B8EC4927F}"/>
              </a:ext>
            </a:extLst>
          </p:cNvPr>
          <p:cNvSpPr txBox="1"/>
          <p:nvPr/>
        </p:nvSpPr>
        <p:spPr>
          <a:xfrm>
            <a:off x="3712503" y="4800213"/>
            <a:ext cx="50437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GV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Trần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Thị Tú Anh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499" b="30850"/>
          <a:stretch>
            <a:fillRect/>
          </a:stretch>
        </p:blipFill>
        <p:spPr>
          <a:xfrm rot="-1382617">
            <a:off x="769312" y="2050752"/>
            <a:ext cx="2932537" cy="45111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32364">
            <a:off x="10007487" y="119128"/>
            <a:ext cx="2234540" cy="229719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280035" y="533400"/>
            <a:ext cx="9715757" cy="6072169"/>
            <a:chOff x="0" y="0"/>
            <a:chExt cx="3899707" cy="2214804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903920" cy="2214804"/>
            </a:xfrm>
            <a:custGeom>
              <a:avLst/>
              <a:gdLst/>
              <a:ahLst/>
              <a:cxnLst/>
              <a:rect l="l" t="t" r="r" b="b"/>
              <a:pathLst>
                <a:path w="3903920" h="2214804">
                  <a:moveTo>
                    <a:pt x="278431" y="16918"/>
                  </a:moveTo>
                  <a:cubicBezTo>
                    <a:pt x="278431" y="16918"/>
                    <a:pt x="604014" y="12258"/>
                    <a:pt x="939603" y="12454"/>
                  </a:cubicBezTo>
                  <a:cubicBezTo>
                    <a:pt x="2771746" y="12671"/>
                    <a:pt x="3629851" y="0"/>
                    <a:pt x="3629851" y="0"/>
                  </a:cubicBezTo>
                  <a:cubicBezTo>
                    <a:pt x="3697315" y="0"/>
                    <a:pt x="3773252" y="0"/>
                    <a:pt x="3852025" y="85073"/>
                  </a:cubicBezTo>
                  <a:cubicBezTo>
                    <a:pt x="3895003" y="131488"/>
                    <a:pt x="3896071" y="240224"/>
                    <a:pt x="3896476" y="320281"/>
                  </a:cubicBezTo>
                  <a:cubicBezTo>
                    <a:pt x="3896476" y="320281"/>
                    <a:pt x="3894772" y="1210032"/>
                    <a:pt x="3894772" y="1452220"/>
                  </a:cubicBezTo>
                  <a:cubicBezTo>
                    <a:pt x="3894772" y="1666379"/>
                    <a:pt x="3903920" y="1965558"/>
                    <a:pt x="3903920" y="1965558"/>
                  </a:cubicBezTo>
                  <a:cubicBezTo>
                    <a:pt x="3903920" y="2094227"/>
                    <a:pt x="3899750" y="2214804"/>
                    <a:pt x="3646912" y="2206670"/>
                  </a:cubicBezTo>
                  <a:cubicBezTo>
                    <a:pt x="3646912" y="2206670"/>
                    <a:pt x="3270440" y="2186372"/>
                    <a:pt x="2837360" y="2193970"/>
                  </a:cubicBezTo>
                  <a:cubicBezTo>
                    <a:pt x="1290440" y="2202104"/>
                    <a:pt x="304023" y="2214804"/>
                    <a:pt x="304023" y="2214804"/>
                  </a:cubicBezTo>
                  <a:cubicBezTo>
                    <a:pt x="132548" y="2214804"/>
                    <a:pt x="4213" y="2113735"/>
                    <a:pt x="8532" y="1911188"/>
                  </a:cubicBezTo>
                  <a:cubicBezTo>
                    <a:pt x="8532" y="1911188"/>
                    <a:pt x="9630" y="1412647"/>
                    <a:pt x="4815" y="97984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  <a:ln>
              <a:solidFill>
                <a:srgbClr val="FFFFFF"/>
              </a:solidFill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5482523" y="906400"/>
            <a:ext cx="1868959" cy="408181"/>
            <a:chOff x="0" y="0"/>
            <a:chExt cx="3737918" cy="816362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255210" y="175160"/>
              <a:ext cx="33086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ts val="25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84" b="0" i="0" u="none" strike="noStrike" kern="1200" cap="none" spc="0" normalizeH="0" baseline="0" noProof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Sriracha"/>
                  <a:ea typeface="+mn-ea"/>
                  <a:cs typeface="+mn-cs"/>
                </a:rPr>
                <a:t>H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2990334" y="61568"/>
              <a:ext cx="747584" cy="747584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841276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ts val="25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84" b="0" i="0" u="none" strike="noStrike" kern="1200" cap="none" spc="0" normalizeH="0" baseline="0" noProof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Sriracha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084028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ts val="25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84" b="0" i="0" u="none" strike="noStrike" kern="1200" cap="none" spc="0" normalizeH="0" baseline="0" noProof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Sriracha"/>
                  <a:ea typeface="+mn-ea"/>
                  <a:cs typeface="+mn-cs"/>
                </a:rPr>
                <a:t>O</a:t>
              </a: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1719926" y="76092"/>
              <a:ext cx="298068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ts val="25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84" b="0" i="0" u="none" strike="noStrike" kern="1200" cap="none" spc="0" normalizeH="0" baseline="0" noProof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Sriracha"/>
                  <a:ea typeface="+mn-ea"/>
                  <a:cs typeface="+mn-cs"/>
                </a:rPr>
                <a:t>L</a:t>
              </a:r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2336444" y="108594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ts val="25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84" b="0" i="0" u="none" strike="noStrike" kern="1200" cap="none" spc="0" normalizeH="0" baseline="0" noProof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Sriracha"/>
                  <a:ea typeface="+mn-ea"/>
                  <a:cs typeface="+mn-cs"/>
                </a:rPr>
                <a:t>L</a:t>
              </a:r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180231">
            <a:off x="1460279" y="1496270"/>
            <a:ext cx="554555" cy="55455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180231">
            <a:off x="2106137" y="856164"/>
            <a:ext cx="815756" cy="83395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682344">
            <a:off x="600316" y="808756"/>
            <a:ext cx="1565616" cy="51238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972054" y="2165022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677695" y="3035597"/>
            <a:ext cx="554555" cy="554555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9250440" y="5449352"/>
            <a:ext cx="2924024" cy="1388005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0185448">
            <a:off x="-18737" y="5747876"/>
            <a:ext cx="1298599" cy="1298599"/>
          </a:xfrm>
          <a:prstGeom prst="rect">
            <a:avLst/>
          </a:prstGeom>
        </p:spPr>
      </p:pic>
      <p:pic>
        <p:nvPicPr>
          <p:cNvPr id="4" name="Media2 - Trim">
            <a:hlinkClick r:id="" action="ppaction://media"/>
            <a:extLst>
              <a:ext uri="{FF2B5EF4-FFF2-40B4-BE49-F238E27FC236}">
                <a16:creationId xmlns:a16="http://schemas.microsoft.com/office/drawing/2014/main" id="{D3782189-D30B-B943-E5B0-8D660000CE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8402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C14501B-0CDF-38D4-6E27-33CE10DFB17C}"/>
              </a:ext>
            </a:extLst>
          </p:cNvPr>
          <p:cNvSpPr txBox="1"/>
          <p:nvPr/>
        </p:nvSpPr>
        <p:spPr>
          <a:xfrm>
            <a:off x="4226811" y="4884785"/>
            <a:ext cx="7078160" cy="1363215"/>
          </a:xfrm>
          <a:prstGeom prst="roundRect">
            <a:avLst/>
          </a:prstGeom>
          <a:solidFill>
            <a:schemeClr val="tx1"/>
          </a:solidFill>
          <a:effectLst>
            <a:reflection blurRad="6350" stA="50000" endA="300" endPos="90000" dist="50800" dir="5400000" sy="-100000" algn="bl" rotWithShape="0"/>
          </a:effectLst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	Trong lời bài hát, trên con đường bạn nhỏ đến trường, có những cảnh gì?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1058" name="Freeform: Shape 1057">
            <a:extLst>
              <a:ext uri="{FF2B5EF4-FFF2-40B4-BE49-F238E27FC236}">
                <a16:creationId xmlns:a16="http://schemas.microsoft.com/office/drawing/2014/main" id="{83FA766D-3260-4E0A-9E7F-A2C93DFF1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46518"/>
            <a:ext cx="4100079" cy="6194580"/>
          </a:xfrm>
          <a:custGeom>
            <a:avLst/>
            <a:gdLst>
              <a:gd name="connsiteX0" fmla="*/ 1002789 w 4100079"/>
              <a:gd name="connsiteY0" fmla="*/ 0 h 6194580"/>
              <a:gd name="connsiteX1" fmla="*/ 4100079 w 4100079"/>
              <a:gd name="connsiteY1" fmla="*/ 3097290 h 6194580"/>
              <a:gd name="connsiteX2" fmla="*/ 1002789 w 4100079"/>
              <a:gd name="connsiteY2" fmla="*/ 6194580 h 6194580"/>
              <a:gd name="connsiteX3" fmla="*/ 81750 w 4100079"/>
              <a:gd name="connsiteY3" fmla="*/ 6055332 h 6194580"/>
              <a:gd name="connsiteX4" fmla="*/ 0 w 4100079"/>
              <a:gd name="connsiteY4" fmla="*/ 6025411 h 6194580"/>
              <a:gd name="connsiteX5" fmla="*/ 0 w 4100079"/>
              <a:gd name="connsiteY5" fmla="*/ 169169 h 6194580"/>
              <a:gd name="connsiteX6" fmla="*/ 81750 w 4100079"/>
              <a:gd name="connsiteY6" fmla="*/ 139248 h 6194580"/>
              <a:gd name="connsiteX7" fmla="*/ 1002789 w 4100079"/>
              <a:gd name="connsiteY7" fmla="*/ 0 h 619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0079" h="6194580">
                <a:moveTo>
                  <a:pt x="1002789" y="0"/>
                </a:moveTo>
                <a:cubicBezTo>
                  <a:pt x="2713375" y="0"/>
                  <a:pt x="4100079" y="1386704"/>
                  <a:pt x="4100079" y="3097290"/>
                </a:cubicBezTo>
                <a:cubicBezTo>
                  <a:pt x="4100079" y="4807876"/>
                  <a:pt x="2713375" y="6194580"/>
                  <a:pt x="1002789" y="6194580"/>
                </a:cubicBezTo>
                <a:cubicBezTo>
                  <a:pt x="682054" y="6194580"/>
                  <a:pt x="372706" y="6145829"/>
                  <a:pt x="81750" y="6055332"/>
                </a:cubicBezTo>
                <a:lnTo>
                  <a:pt x="0" y="6025411"/>
                </a:lnTo>
                <a:lnTo>
                  <a:pt x="0" y="169169"/>
                </a:lnTo>
                <a:lnTo>
                  <a:pt x="81750" y="139248"/>
                </a:lnTo>
                <a:cubicBezTo>
                  <a:pt x="372706" y="48751"/>
                  <a:pt x="682054" y="0"/>
                  <a:pt x="100278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Sự thật hãi hùng dòng suối tử thần đáng sợ nhất thế giới">
            <a:extLst>
              <a:ext uri="{FF2B5EF4-FFF2-40B4-BE49-F238E27FC236}">
                <a16:creationId xmlns:a16="http://schemas.microsoft.com/office/drawing/2014/main" id="{D53DA155-3289-E9EB-9D49-AA8752B1F3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5" r="34959" b="-2"/>
          <a:stretch/>
        </p:blipFill>
        <p:spPr bwMode="auto">
          <a:xfrm>
            <a:off x="20" y="413156"/>
            <a:ext cx="3933420" cy="5861304"/>
          </a:xfrm>
          <a:custGeom>
            <a:avLst/>
            <a:gdLst/>
            <a:ahLst/>
            <a:cxnLst/>
            <a:rect l="l" t="t" r="r" b="b"/>
            <a:pathLst>
              <a:path w="3933440" h="5861304">
                <a:moveTo>
                  <a:pt x="1002788" y="0"/>
                </a:moveTo>
                <a:cubicBezTo>
                  <a:pt x="2621342" y="0"/>
                  <a:pt x="3933440" y="1312098"/>
                  <a:pt x="3933440" y="2930652"/>
                </a:cubicBezTo>
                <a:cubicBezTo>
                  <a:pt x="3933440" y="4549206"/>
                  <a:pt x="2621342" y="5861304"/>
                  <a:pt x="1002788" y="5861304"/>
                </a:cubicBezTo>
                <a:cubicBezTo>
                  <a:pt x="699309" y="5861304"/>
                  <a:pt x="406604" y="5815176"/>
                  <a:pt x="131302" y="5729548"/>
                </a:cubicBezTo>
                <a:lnTo>
                  <a:pt x="0" y="5681491"/>
                </a:lnTo>
                <a:lnTo>
                  <a:pt x="0" y="179814"/>
                </a:lnTo>
                <a:lnTo>
                  <a:pt x="131302" y="131756"/>
                </a:lnTo>
                <a:cubicBezTo>
                  <a:pt x="406604" y="46129"/>
                  <a:pt x="699309" y="0"/>
                  <a:pt x="100278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0" name="Freeform: Shape 1059">
            <a:extLst>
              <a:ext uri="{FF2B5EF4-FFF2-40B4-BE49-F238E27FC236}">
                <a16:creationId xmlns:a16="http://schemas.microsoft.com/office/drawing/2014/main" id="{CB435A06-5FFD-4CF8-BE06-3796EC420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53543" y="0"/>
            <a:ext cx="3566160" cy="3159748"/>
          </a:xfrm>
          <a:custGeom>
            <a:avLst/>
            <a:gdLst>
              <a:gd name="connsiteX0" fmla="*/ 649888 w 3566160"/>
              <a:gd name="connsiteY0" fmla="*/ 0 h 3159748"/>
              <a:gd name="connsiteX1" fmla="*/ 2916273 w 3566160"/>
              <a:gd name="connsiteY1" fmla="*/ 0 h 3159748"/>
              <a:gd name="connsiteX2" fmla="*/ 2917285 w 3566160"/>
              <a:gd name="connsiteY2" fmla="*/ 757 h 3159748"/>
              <a:gd name="connsiteX3" fmla="*/ 3566160 w 3566160"/>
              <a:gd name="connsiteY3" fmla="*/ 1376668 h 3159748"/>
              <a:gd name="connsiteX4" fmla="*/ 1783080 w 3566160"/>
              <a:gd name="connsiteY4" fmla="*/ 3159748 h 3159748"/>
              <a:gd name="connsiteX5" fmla="*/ 0 w 3566160"/>
              <a:gd name="connsiteY5" fmla="*/ 1376668 h 3159748"/>
              <a:gd name="connsiteX6" fmla="*/ 648876 w 3566160"/>
              <a:gd name="connsiteY6" fmla="*/ 757 h 315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6160" h="3159748">
                <a:moveTo>
                  <a:pt x="649888" y="0"/>
                </a:moveTo>
                <a:lnTo>
                  <a:pt x="2916273" y="0"/>
                </a:lnTo>
                <a:lnTo>
                  <a:pt x="2917285" y="757"/>
                </a:lnTo>
                <a:cubicBezTo>
                  <a:pt x="3313569" y="327800"/>
                  <a:pt x="3566160" y="822736"/>
                  <a:pt x="3566160" y="1376668"/>
                </a:cubicBezTo>
                <a:cubicBezTo>
                  <a:pt x="3566160" y="2361436"/>
                  <a:pt x="2767848" y="3159748"/>
                  <a:pt x="1783080" y="3159748"/>
                </a:cubicBezTo>
                <a:cubicBezTo>
                  <a:pt x="798312" y="3159748"/>
                  <a:pt x="0" y="2361436"/>
                  <a:pt x="0" y="1376668"/>
                </a:cubicBezTo>
                <a:cubicBezTo>
                  <a:pt x="0" y="822736"/>
                  <a:pt x="252591" y="327800"/>
                  <a:pt x="648876" y="7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2" name="Picture 8" descr="Tranh ốp tường , tranh rừng cây Mới 100%, giá: 1.400.000đ, gọi: 0964 096  458, Quận Hà Đông - Hà Nội, id-19690e00">
            <a:extLst>
              <a:ext uri="{FF2B5EF4-FFF2-40B4-BE49-F238E27FC236}">
                <a16:creationId xmlns:a16="http://schemas.microsoft.com/office/drawing/2014/main" id="{F3BED47D-2A79-54A9-7959-234420B6B6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9" r="18205"/>
          <a:stretch/>
        </p:blipFill>
        <p:spPr bwMode="auto">
          <a:xfrm>
            <a:off x="4518135" y="10"/>
            <a:ext cx="3236976" cy="2995146"/>
          </a:xfrm>
          <a:custGeom>
            <a:avLst/>
            <a:gdLst/>
            <a:ahLst/>
            <a:cxnLst/>
            <a:rect l="l" t="t" r="r" b="b"/>
            <a:pathLst>
              <a:path w="3236976" h="2995156">
                <a:moveTo>
                  <a:pt x="770517" y="0"/>
                </a:moveTo>
                <a:lnTo>
                  <a:pt x="2466460" y="0"/>
                </a:lnTo>
                <a:lnTo>
                  <a:pt x="2523400" y="34592"/>
                </a:lnTo>
                <a:cubicBezTo>
                  <a:pt x="2953921" y="325446"/>
                  <a:pt x="3236976" y="818002"/>
                  <a:pt x="3236976" y="1376668"/>
                </a:cubicBezTo>
                <a:cubicBezTo>
                  <a:pt x="3236976" y="2270534"/>
                  <a:pt x="2512354" y="2995156"/>
                  <a:pt x="1618488" y="2995156"/>
                </a:cubicBezTo>
                <a:cubicBezTo>
                  <a:pt x="724622" y="2995156"/>
                  <a:pt x="0" y="2270534"/>
                  <a:pt x="0" y="1376668"/>
                </a:cubicBezTo>
                <a:cubicBezTo>
                  <a:pt x="0" y="818002"/>
                  <a:pt x="283056" y="325446"/>
                  <a:pt x="713576" y="3459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2" name="Freeform: Shape 1061">
            <a:extLst>
              <a:ext uri="{FF2B5EF4-FFF2-40B4-BE49-F238E27FC236}">
                <a16:creationId xmlns:a16="http://schemas.microsoft.com/office/drawing/2014/main" id="{5E10DA6E-C3FF-4539-BF84-4775BB7EC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4396" y="2042"/>
            <a:ext cx="3387604" cy="4183848"/>
          </a:xfrm>
          <a:custGeom>
            <a:avLst/>
            <a:gdLst>
              <a:gd name="connsiteX0" fmla="*/ 420128 w 3387604"/>
              <a:gd name="connsiteY0" fmla="*/ 0 h 4183848"/>
              <a:gd name="connsiteX1" fmla="*/ 3387604 w 3387604"/>
              <a:gd name="connsiteY1" fmla="*/ 0 h 4183848"/>
              <a:gd name="connsiteX2" fmla="*/ 3387604 w 3387604"/>
              <a:gd name="connsiteY2" fmla="*/ 4101530 h 4183848"/>
              <a:gd name="connsiteX3" fmla="*/ 3283372 w 3387604"/>
              <a:gd name="connsiteY3" fmla="*/ 4128330 h 4183848"/>
              <a:gd name="connsiteX4" fmla="*/ 2732648 w 3387604"/>
              <a:gd name="connsiteY4" fmla="*/ 4183848 h 4183848"/>
              <a:gd name="connsiteX5" fmla="*/ 0 w 3387604"/>
              <a:gd name="connsiteY5" fmla="*/ 1451200 h 4183848"/>
              <a:gd name="connsiteX6" fmla="*/ 329816 w 3387604"/>
              <a:gd name="connsiteY6" fmla="*/ 148658 h 4183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7604" h="4183848">
                <a:moveTo>
                  <a:pt x="420128" y="0"/>
                </a:moveTo>
                <a:lnTo>
                  <a:pt x="3387604" y="0"/>
                </a:lnTo>
                <a:lnTo>
                  <a:pt x="3387604" y="4101530"/>
                </a:lnTo>
                <a:lnTo>
                  <a:pt x="3283372" y="4128330"/>
                </a:lnTo>
                <a:cubicBezTo>
                  <a:pt x="3105483" y="4164732"/>
                  <a:pt x="2921298" y="4183848"/>
                  <a:pt x="2732648" y="4183848"/>
                </a:cubicBezTo>
                <a:cubicBezTo>
                  <a:pt x="1223448" y="4183848"/>
                  <a:pt x="0" y="2960400"/>
                  <a:pt x="0" y="1451200"/>
                </a:cubicBezTo>
                <a:cubicBezTo>
                  <a:pt x="0" y="979575"/>
                  <a:pt x="119477" y="535856"/>
                  <a:pt x="329816" y="14865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0" name="Picture 6" descr="Cọ Gai - thông tin chi tiết, báo giá, quy cách cây - Vingarden">
            <a:extLst>
              <a:ext uri="{FF2B5EF4-FFF2-40B4-BE49-F238E27FC236}">
                <a16:creationId xmlns:a16="http://schemas.microsoft.com/office/drawing/2014/main" id="{BC1885C9-1299-6AA7-1249-528E3979E7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7" r="23844" b="-2"/>
          <a:stretch/>
        </p:blipFill>
        <p:spPr bwMode="auto">
          <a:xfrm>
            <a:off x="8967592" y="2042"/>
            <a:ext cx="3224421" cy="4020664"/>
          </a:xfrm>
          <a:custGeom>
            <a:avLst/>
            <a:gdLst/>
            <a:ahLst/>
            <a:cxnLst/>
            <a:rect l="l" t="t" r="r" b="b"/>
            <a:pathLst>
              <a:path w="3224421" h="4020664">
                <a:moveTo>
                  <a:pt x="449733" y="0"/>
                </a:moveTo>
                <a:lnTo>
                  <a:pt x="3224421" y="0"/>
                </a:lnTo>
                <a:lnTo>
                  <a:pt x="3224421" y="3933205"/>
                </a:lnTo>
                <a:lnTo>
                  <a:pt x="3087301" y="3968462"/>
                </a:lnTo>
                <a:cubicBezTo>
                  <a:pt x="2920035" y="4002689"/>
                  <a:pt x="2746849" y="4020664"/>
                  <a:pt x="2569464" y="4020664"/>
                </a:cubicBezTo>
                <a:cubicBezTo>
                  <a:pt x="1150388" y="4020664"/>
                  <a:pt x="0" y="2870276"/>
                  <a:pt x="0" y="1451200"/>
                </a:cubicBezTo>
                <a:cubicBezTo>
                  <a:pt x="0" y="919047"/>
                  <a:pt x="161773" y="424677"/>
                  <a:pt x="438824" y="1458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31986EA-3019-4801-6D2F-2DC156168453}"/>
              </a:ext>
            </a:extLst>
          </p:cNvPr>
          <p:cNvSpPr txBox="1"/>
          <p:nvPr/>
        </p:nvSpPr>
        <p:spPr>
          <a:xfrm>
            <a:off x="4806170" y="3292253"/>
            <a:ext cx="2660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Rừng cây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D758D4-111C-07DD-9B41-953A9DB5AD2A}"/>
              </a:ext>
            </a:extLst>
          </p:cNvPr>
          <p:cNvSpPr txBox="1"/>
          <p:nvPr/>
        </p:nvSpPr>
        <p:spPr>
          <a:xfrm>
            <a:off x="1565906" y="6273225"/>
            <a:ext cx="2660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Dòng suối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B5E4ED-1E73-FA83-137D-CDA178EFD5C2}"/>
              </a:ext>
            </a:extLst>
          </p:cNvPr>
          <p:cNvSpPr txBox="1"/>
          <p:nvPr/>
        </p:nvSpPr>
        <p:spPr>
          <a:xfrm>
            <a:off x="9249350" y="4190600"/>
            <a:ext cx="2426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Lá cọ </a:t>
            </a:r>
          </a:p>
        </p:txBody>
      </p:sp>
    </p:spTree>
    <p:extLst>
      <p:ext uri="{BB962C8B-B14F-4D97-AF65-F5344CB8AC3E}">
        <p14:creationId xmlns:p14="http://schemas.microsoft.com/office/powerpoint/2010/main" val="10986225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3" grpId="0"/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1B329420-0A38-B4B2-18DB-E30CE56B4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992784"/>
            <a:ext cx="10387729" cy="4872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9983C60C-E901-DAA5-AC1C-ABD9B76BCFAC}"/>
              </a:ext>
            </a:extLst>
          </p:cNvPr>
          <p:cNvSpPr/>
          <p:nvPr/>
        </p:nvSpPr>
        <p:spPr>
          <a:xfrm>
            <a:off x="8090033" y="4576841"/>
            <a:ext cx="4135964" cy="2281159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Hỏi</a:t>
            </a:r>
            <a:r>
              <a:rPr lang="en-US" sz="28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– </a:t>
            </a:r>
            <a:r>
              <a:rPr lang="en-US" sz="28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đáp</a:t>
            </a:r>
            <a:r>
              <a:rPr lang="en-US" sz="28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theo</a:t>
            </a:r>
            <a:r>
              <a:rPr lang="en-US" sz="28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nhóm</a:t>
            </a:r>
            <a:r>
              <a:rPr lang="en-US" sz="28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đôi</a:t>
            </a:r>
            <a:endParaRPr lang="en-US" sz="2800" dirty="0">
              <a:solidFill>
                <a:srgbClr val="C00000"/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2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Top 15+ điểm check in tuyệt đỉnh ở Hà Giang mà bạn không nên bỏ lỡ">
            <a:extLst>
              <a:ext uri="{FF2B5EF4-FFF2-40B4-BE49-F238E27FC236}">
                <a16:creationId xmlns:a16="http://schemas.microsoft.com/office/drawing/2014/main" id="{B153BB13-33B9-95BE-2E8F-00C71B9CC2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049" y="-50997"/>
            <a:ext cx="1219200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4923DD-2CD3-2D7E-2162-E433FE8F2CFE}"/>
              </a:ext>
            </a:extLst>
          </p:cNvPr>
          <p:cNvSpPr txBox="1"/>
          <p:nvPr/>
        </p:nvSpPr>
        <p:spPr>
          <a:xfrm>
            <a:off x="1330539" y="639943"/>
            <a:ext cx="1697208" cy="578883"/>
          </a:xfrm>
          <a:prstGeom prst="round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Vắt vẻo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A1F8C8F-A4CE-C4D6-02D2-F742C6383BCF}"/>
              </a:ext>
            </a:extLst>
          </p:cNvPr>
          <p:cNvSpPr txBox="1"/>
          <p:nvPr/>
        </p:nvSpPr>
        <p:spPr>
          <a:xfrm>
            <a:off x="3127356" y="639943"/>
            <a:ext cx="8963016" cy="578882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rPr>
              <a:t>là ở vị trí trên cao nhưng ko có chỗ tựa vững chắc.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67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7" name="Rectangle 4104">
            <a:extLst>
              <a:ext uri="{FF2B5EF4-FFF2-40B4-BE49-F238E27FC236}">
                <a16:creationId xmlns:a16="http://schemas.microsoft.com/office/drawing/2014/main" id="{1FE21981-771D-4A29-8D3A-D068BE54B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00" name="Picture 4" descr="Cây Lạc Tiên chữa mất ngủ hiệu quả Phòng khám Đông y Phúc Thành">
            <a:extLst>
              <a:ext uri="{FF2B5EF4-FFF2-40B4-BE49-F238E27FC236}">
                <a16:creationId xmlns:a16="http://schemas.microsoft.com/office/drawing/2014/main" id="{1552621B-7C89-7D7D-5BFE-921F2E51AC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" r="971"/>
          <a:stretch/>
        </p:blipFill>
        <p:spPr bwMode="auto">
          <a:xfrm>
            <a:off x="75427" y="0"/>
            <a:ext cx="12009284" cy="6858000"/>
          </a:xfrm>
          <a:custGeom>
            <a:avLst/>
            <a:gdLst/>
            <a:ahLst/>
            <a:cxnLst/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8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ướng dẫn cách trồng và chăm sóc cây lạc tiên | Kỹ thuật nuôi trồng">
            <a:extLst>
              <a:ext uri="{FF2B5EF4-FFF2-40B4-BE49-F238E27FC236}">
                <a16:creationId xmlns:a16="http://schemas.microsoft.com/office/drawing/2014/main" id="{BF579C71-1AA3-41D6-5551-43CBC4F36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7" r="8392" b="2"/>
          <a:stretch/>
        </p:blipFill>
        <p:spPr bwMode="auto">
          <a:xfrm>
            <a:off x="4480505" y="1106909"/>
            <a:ext cx="4166726" cy="3681631"/>
          </a:xfrm>
          <a:custGeom>
            <a:avLst/>
            <a:gdLst/>
            <a:ahLst/>
            <a:cxnLst/>
            <a:rect l="l" t="t" r="r" b="b"/>
            <a:pathLst>
              <a:path w="4166726" h="3681631">
                <a:moveTo>
                  <a:pt x="1199629" y="0"/>
                </a:moveTo>
                <a:cubicBezTo>
                  <a:pt x="1199629" y="0"/>
                  <a:pt x="1199629" y="0"/>
                  <a:pt x="2967099" y="0"/>
                </a:cubicBezTo>
                <a:cubicBezTo>
                  <a:pt x="3077805" y="0"/>
                  <a:pt x="3184693" y="60854"/>
                  <a:pt x="3238137" y="159741"/>
                </a:cubicBezTo>
                <a:cubicBezTo>
                  <a:pt x="3238137" y="159741"/>
                  <a:pt x="3238137" y="159741"/>
                  <a:pt x="4123780" y="1684879"/>
                </a:cubicBezTo>
                <a:cubicBezTo>
                  <a:pt x="4181042" y="1779962"/>
                  <a:pt x="4181042" y="1901669"/>
                  <a:pt x="4123780" y="1996753"/>
                </a:cubicBezTo>
                <a:cubicBezTo>
                  <a:pt x="4123780" y="1996753"/>
                  <a:pt x="4123780" y="1996753"/>
                  <a:pt x="3238137" y="3521891"/>
                </a:cubicBezTo>
                <a:cubicBezTo>
                  <a:pt x="3184693" y="3620778"/>
                  <a:pt x="3077805" y="3681631"/>
                  <a:pt x="2967099" y="3681631"/>
                </a:cubicBezTo>
                <a:cubicBezTo>
                  <a:pt x="2967099" y="3681631"/>
                  <a:pt x="2967099" y="3681631"/>
                  <a:pt x="1199629" y="3681631"/>
                </a:cubicBezTo>
                <a:cubicBezTo>
                  <a:pt x="1085105" y="3681631"/>
                  <a:pt x="982035" y="3620778"/>
                  <a:pt x="924774" y="3521891"/>
                </a:cubicBezTo>
                <a:cubicBezTo>
                  <a:pt x="924774" y="3521891"/>
                  <a:pt x="924774" y="3521891"/>
                  <a:pt x="42947" y="1996753"/>
                </a:cubicBezTo>
                <a:cubicBezTo>
                  <a:pt x="-14315" y="1901669"/>
                  <a:pt x="-14315" y="1779962"/>
                  <a:pt x="42947" y="1684879"/>
                </a:cubicBezTo>
                <a:cubicBezTo>
                  <a:pt x="42947" y="1684879"/>
                  <a:pt x="42947" y="1684879"/>
                  <a:pt x="924774" y="159741"/>
                </a:cubicBezTo>
                <a:cubicBezTo>
                  <a:pt x="982035" y="60854"/>
                  <a:pt x="1085105" y="0"/>
                  <a:pt x="1199629" y="0"/>
                </a:cubicBezTo>
                <a:close/>
              </a:path>
            </a:pathLst>
          </a:custGeom>
          <a:noFill/>
          <a:ln w="158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F845CF-7505-70C9-7F26-364D07AC8277}"/>
              </a:ext>
            </a:extLst>
          </p:cNvPr>
          <p:cNvSpPr txBox="1"/>
          <p:nvPr/>
        </p:nvSpPr>
        <p:spPr>
          <a:xfrm>
            <a:off x="150834" y="5751091"/>
            <a:ext cx="11858470" cy="1055608"/>
          </a:xfrm>
          <a:prstGeom prst="roundRect">
            <a:avLst/>
          </a:prstGeom>
          <a:solidFill>
            <a:schemeClr val="bg1"/>
          </a:solidFill>
          <a:effectLst>
            <a:reflection blurRad="6350" stA="50000" endA="300" endPos="90000" dir="5400000" sy="-100000" algn="bl" rotWithShape="0"/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rPr>
              <a:t>Cây lạc tiên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rPr>
              <a:t>: từ chỉ một loại cây dây leo, mọc leo, lá hình tim, hoa mọc ở kẽ lá, quả mọng.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970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6" name="Rectangle 5135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138" name="Group 5137">
            <a:extLst>
              <a:ext uri="{FF2B5EF4-FFF2-40B4-BE49-F238E27FC236}">
                <a16:creationId xmlns:a16="http://schemas.microsoft.com/office/drawing/2014/main" id="{F95919CA-4568-4F54-A2C0-2B54BD78A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479558"/>
            <a:ext cx="1861854" cy="717514"/>
            <a:chOff x="0" y="1479558"/>
            <a:chExt cx="1861854" cy="717514"/>
          </a:xfrm>
          <a:solidFill>
            <a:schemeClr val="bg1"/>
          </a:solidFill>
        </p:grpSpPr>
        <p:sp>
          <p:nvSpPr>
            <p:cNvPr id="5139" name="Freeform: Shape 5138">
              <a:extLst>
                <a:ext uri="{FF2B5EF4-FFF2-40B4-BE49-F238E27FC236}">
                  <a16:creationId xmlns:a16="http://schemas.microsoft.com/office/drawing/2014/main" id="{E16C8D8F-10E9-4498-ABDB-0F923F8B6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47955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40" name="Freeform: Shape 5139">
              <a:extLst>
                <a:ext uri="{FF2B5EF4-FFF2-40B4-BE49-F238E27FC236}">
                  <a16:creationId xmlns:a16="http://schemas.microsoft.com/office/drawing/2014/main" id="{1E5A83E3-8A11-4492-BB6E-F5F2240316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9192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142" name="Freeform: Shape 5141">
            <a:extLst>
              <a:ext uri="{FF2B5EF4-FFF2-40B4-BE49-F238E27FC236}">
                <a16:creationId xmlns:a16="http://schemas.microsoft.com/office/drawing/2014/main" id="{498F8FF6-43B4-494A-AF8F-123A4983E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0308" y="-1"/>
            <a:ext cx="5444906" cy="5183161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44" name="Freeform: Shape 5143">
            <a:extLst>
              <a:ext uri="{FF2B5EF4-FFF2-40B4-BE49-F238E27FC236}">
                <a16:creationId xmlns:a16="http://schemas.microsoft.com/office/drawing/2014/main" id="{CF85B11F-FA15-48B8-BF04-463A37544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9300" y="0"/>
            <a:ext cx="5444906" cy="5161894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46" name="Freeform: Shape 5145">
            <a:extLst>
              <a:ext uri="{FF2B5EF4-FFF2-40B4-BE49-F238E27FC236}">
                <a16:creationId xmlns:a16="http://schemas.microsoft.com/office/drawing/2014/main" id="{5AFEC601-A132-47EE-B0C2-B38ACD9FC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3016" y="0"/>
            <a:ext cx="5444905" cy="5046819"/>
          </a:xfrm>
          <a:custGeom>
            <a:avLst/>
            <a:gdLst>
              <a:gd name="connsiteX0" fmla="*/ 1529549 w 6355652"/>
              <a:gd name="connsiteY0" fmla="*/ 0 h 5890980"/>
              <a:gd name="connsiteX1" fmla="*/ 4826104 w 6355652"/>
              <a:gd name="connsiteY1" fmla="*/ 0 h 5890980"/>
              <a:gd name="connsiteX2" fmla="*/ 4954579 w 6355652"/>
              <a:gd name="connsiteY2" fmla="*/ 78051 h 5890980"/>
              <a:gd name="connsiteX3" fmla="*/ 6355652 w 6355652"/>
              <a:gd name="connsiteY3" fmla="*/ 2713154 h 5890980"/>
              <a:gd name="connsiteX4" fmla="*/ 3177826 w 6355652"/>
              <a:gd name="connsiteY4" fmla="*/ 5890980 h 5890980"/>
              <a:gd name="connsiteX5" fmla="*/ 0 w 6355652"/>
              <a:gd name="connsiteY5" fmla="*/ 2713154 h 5890980"/>
              <a:gd name="connsiteX6" fmla="*/ 1401073 w 6355652"/>
              <a:gd name="connsiteY6" fmla="*/ 78051 h 589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5890980">
                <a:moveTo>
                  <a:pt x="1529549" y="0"/>
                </a:moveTo>
                <a:lnTo>
                  <a:pt x="4826104" y="0"/>
                </a:lnTo>
                <a:lnTo>
                  <a:pt x="4954579" y="78051"/>
                </a:lnTo>
                <a:cubicBezTo>
                  <a:pt x="5799886" y="649129"/>
                  <a:pt x="6355652" y="1616239"/>
                  <a:pt x="6355652" y="2713154"/>
                </a:cubicBezTo>
                <a:cubicBezTo>
                  <a:pt x="6355652" y="4468219"/>
                  <a:pt x="4932891" y="5890980"/>
                  <a:pt x="3177826" y="5890980"/>
                </a:cubicBezTo>
                <a:cubicBezTo>
                  <a:pt x="1422761" y="5890980"/>
                  <a:pt x="0" y="4468219"/>
                  <a:pt x="0" y="2713154"/>
                </a:cubicBezTo>
                <a:cubicBezTo>
                  <a:pt x="0" y="1616239"/>
                  <a:pt x="555766" y="649129"/>
                  <a:pt x="1401073" y="78051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74A970-09EC-279A-465D-F7F6D2F61C2E}"/>
              </a:ext>
            </a:extLst>
          </p:cNvPr>
          <p:cNvSpPr txBox="1"/>
          <p:nvPr/>
        </p:nvSpPr>
        <p:spPr>
          <a:xfrm>
            <a:off x="1217710" y="1080551"/>
            <a:ext cx="4808586" cy="2885715"/>
          </a:xfrm>
          <a:prstGeom prst="round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Lúp xúp: Ở liền nhau, thấp và sàn sàn như nhau.</a:t>
            </a: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highlight>
                  <a:srgbClr val="FFFF00"/>
                </a:highlight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endParaRPr kumimoji="0" lang="en-US" sz="42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5148" name="Graphic 212">
            <a:extLst>
              <a:ext uri="{FF2B5EF4-FFF2-40B4-BE49-F238E27FC236}">
                <a16:creationId xmlns:a16="http://schemas.microsoft.com/office/drawing/2014/main" id="{279CAF82-0ECF-42BE-8F37-F71941E5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49933" y="1550555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50" name="Graphic 212">
            <a:extLst>
              <a:ext uri="{FF2B5EF4-FFF2-40B4-BE49-F238E27FC236}">
                <a16:creationId xmlns:a16="http://schemas.microsoft.com/office/drawing/2014/main" id="{BB90F3FC-186F-4608-93AA-7EE24F682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49933" y="1550555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FD6821F-4A25-4D80-C206-E6ADB7EA67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1" r="9628" b="1"/>
          <a:stretch/>
        </p:blipFill>
        <p:spPr bwMode="auto">
          <a:xfrm>
            <a:off x="8610600" y="10"/>
            <a:ext cx="3177536" cy="2647064"/>
          </a:xfrm>
          <a:custGeom>
            <a:avLst/>
            <a:gdLst/>
            <a:ahLst/>
            <a:cxnLst/>
            <a:rect l="l" t="t" r="r" b="b"/>
            <a:pathLst>
              <a:path w="3177536" h="2647074">
                <a:moveTo>
                  <a:pt x="406152" y="0"/>
                </a:moveTo>
                <a:lnTo>
                  <a:pt x="2771384" y="0"/>
                </a:lnTo>
                <a:lnTo>
                  <a:pt x="2814739" y="47702"/>
                </a:lnTo>
                <a:cubicBezTo>
                  <a:pt x="3041386" y="322335"/>
                  <a:pt x="3177536" y="674421"/>
                  <a:pt x="3177536" y="1058306"/>
                </a:cubicBezTo>
                <a:cubicBezTo>
                  <a:pt x="3177536" y="1935759"/>
                  <a:pt x="2466220" y="2647074"/>
                  <a:pt x="1588768" y="2647074"/>
                </a:cubicBezTo>
                <a:cubicBezTo>
                  <a:pt x="711315" y="2647074"/>
                  <a:pt x="0" y="1935759"/>
                  <a:pt x="0" y="1058306"/>
                </a:cubicBezTo>
                <a:cubicBezTo>
                  <a:pt x="0" y="674421"/>
                  <a:pt x="136150" y="322335"/>
                  <a:pt x="362797" y="4770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ỹ thuật trồng cây bụi, cây công trình phát triển mạnh">
            <a:extLst>
              <a:ext uri="{FF2B5EF4-FFF2-40B4-BE49-F238E27FC236}">
                <a16:creationId xmlns:a16="http://schemas.microsoft.com/office/drawing/2014/main" id="{150444FF-D8C0-335B-C51C-C8219FF228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6" r="9610" b="4"/>
          <a:stretch/>
        </p:blipFill>
        <p:spPr bwMode="auto">
          <a:xfrm>
            <a:off x="6884946" y="3122839"/>
            <a:ext cx="3923269" cy="3735161"/>
          </a:xfrm>
          <a:custGeom>
            <a:avLst/>
            <a:gdLst/>
            <a:ahLst/>
            <a:cxnLst/>
            <a:rect l="l" t="t" r="r" b="b"/>
            <a:pathLst>
              <a:path w="4773089" h="4544235">
                <a:moveTo>
                  <a:pt x="2386544" y="0"/>
                </a:moveTo>
                <a:cubicBezTo>
                  <a:pt x="3704596" y="0"/>
                  <a:pt x="4773089" y="1068494"/>
                  <a:pt x="4773089" y="2386545"/>
                </a:cubicBezTo>
                <a:cubicBezTo>
                  <a:pt x="4773089" y="3292705"/>
                  <a:pt x="4268059" y="4080910"/>
                  <a:pt x="3524113" y="4485046"/>
                </a:cubicBezTo>
                <a:lnTo>
                  <a:pt x="3401244" y="4544235"/>
                </a:lnTo>
                <a:lnTo>
                  <a:pt x="1371845" y="4544235"/>
                </a:lnTo>
                <a:lnTo>
                  <a:pt x="1248976" y="4485046"/>
                </a:lnTo>
                <a:cubicBezTo>
                  <a:pt x="505030" y="4080910"/>
                  <a:pt x="0" y="3292705"/>
                  <a:pt x="0" y="2386545"/>
                </a:cubicBezTo>
                <a:cubicBezTo>
                  <a:pt x="0" y="1068494"/>
                  <a:pt x="1068494" y="0"/>
                  <a:pt x="238654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52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49330" y="2740963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5153" name="Freeform: Shape 5152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54" name="Freeform: Shape 5153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55" name="Freeform: Shape 5154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56" name="Freeform: Shape 5155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57" name="Freeform: Shape 5156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159" name="Oval 5158">
            <a:extLst>
              <a:ext uri="{FF2B5EF4-FFF2-40B4-BE49-F238E27FC236}">
                <a16:creationId xmlns:a16="http://schemas.microsoft.com/office/drawing/2014/main" id="{033BC44A-0661-43B4-9C14-FD5963C22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7710" y="5195363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61" name="Oval 5160">
            <a:extLst>
              <a:ext uri="{FF2B5EF4-FFF2-40B4-BE49-F238E27FC236}">
                <a16:creationId xmlns:a16="http://schemas.microsoft.com/office/drawing/2014/main" id="{13811CB9-0334-4316-8B54-711C0F3BE6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7710" y="5195363"/>
            <a:ext cx="319941" cy="31994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92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ùa vầu xứ Tuyên">
            <a:extLst>
              <a:ext uri="{FF2B5EF4-FFF2-40B4-BE49-F238E27FC236}">
                <a16:creationId xmlns:a16="http://schemas.microsoft.com/office/drawing/2014/main" id="{21F75DA4-3D8C-5675-E830-222D9298F6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9" r="1" b="1"/>
          <a:stretch/>
        </p:blipFill>
        <p:spPr bwMode="auto">
          <a:xfrm>
            <a:off x="3024112" y="983227"/>
            <a:ext cx="9167888" cy="5874772"/>
          </a:xfrm>
          <a:custGeom>
            <a:avLst/>
            <a:gdLst/>
            <a:ahLst/>
            <a:cxnLst/>
            <a:rect l="l" t="t" r="r" b="b"/>
            <a:pathLst>
              <a:path w="9167888" h="5874772">
                <a:moveTo>
                  <a:pt x="3607511" y="0"/>
                </a:moveTo>
                <a:cubicBezTo>
                  <a:pt x="3607511" y="0"/>
                  <a:pt x="3607511" y="0"/>
                  <a:pt x="9067534" y="0"/>
                </a:cubicBezTo>
                <a:lnTo>
                  <a:pt x="9167888" y="7923"/>
                </a:lnTo>
                <a:lnTo>
                  <a:pt x="9167888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ây thoát nghèo ở huyện Quan Sơn, tỉnh Thanh Hóa">
            <a:extLst>
              <a:ext uri="{FF2B5EF4-FFF2-40B4-BE49-F238E27FC236}">
                <a16:creationId xmlns:a16="http://schemas.microsoft.com/office/drawing/2014/main" id="{B71B5320-C0AC-1983-8FCC-C6A2DB5547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2" r="10048" b="1"/>
          <a:stretch/>
        </p:blipFill>
        <p:spPr bwMode="auto">
          <a:xfrm>
            <a:off x="3" y="2"/>
            <a:ext cx="5754962" cy="5334737"/>
          </a:xfrm>
          <a:custGeom>
            <a:avLst/>
            <a:gdLst/>
            <a:ahLst/>
            <a:cxnLst/>
            <a:rect l="l" t="t" r="r" b="b"/>
            <a:pathLst>
              <a:path w="5754962" h="5334737">
                <a:moveTo>
                  <a:pt x="0" y="339531"/>
                </a:moveTo>
                <a:lnTo>
                  <a:pt x="54301" y="339531"/>
                </a:lnTo>
                <a:cubicBezTo>
                  <a:pt x="1340585" y="339531"/>
                  <a:pt x="1340585" y="339531"/>
                  <a:pt x="1340585" y="339531"/>
                </a:cubicBezTo>
                <a:cubicBezTo>
                  <a:pt x="1495969" y="339531"/>
                  <a:pt x="1635814" y="422097"/>
                  <a:pt x="1713506" y="556265"/>
                </a:cubicBezTo>
                <a:cubicBezTo>
                  <a:pt x="2909965" y="2625561"/>
                  <a:pt x="2909965" y="2625561"/>
                  <a:pt x="2909965" y="2625561"/>
                </a:cubicBezTo>
                <a:cubicBezTo>
                  <a:pt x="2987657" y="2754570"/>
                  <a:pt x="2987657" y="2919700"/>
                  <a:pt x="2909965" y="3048708"/>
                </a:cubicBezTo>
                <a:cubicBezTo>
                  <a:pt x="1713506" y="5118003"/>
                  <a:pt x="1713506" y="5118003"/>
                  <a:pt x="1713506" y="5118003"/>
                </a:cubicBezTo>
                <a:cubicBezTo>
                  <a:pt x="1635814" y="5252173"/>
                  <a:pt x="1495969" y="5334737"/>
                  <a:pt x="1340585" y="5334737"/>
                </a:cubicBezTo>
                <a:cubicBezTo>
                  <a:pt x="816002" y="5334737"/>
                  <a:pt x="406171" y="5334737"/>
                  <a:pt x="85990" y="5334737"/>
                </a:cubicBezTo>
                <a:lnTo>
                  <a:pt x="0" y="5334737"/>
                </a:lnTo>
                <a:close/>
                <a:moveTo>
                  <a:pt x="2861712" y="0"/>
                </a:moveTo>
                <a:lnTo>
                  <a:pt x="5175003" y="0"/>
                </a:lnTo>
                <a:lnTo>
                  <a:pt x="5220943" y="79581"/>
                </a:lnTo>
                <a:cubicBezTo>
                  <a:pt x="5331226" y="270618"/>
                  <a:pt x="5491637" y="548491"/>
                  <a:pt x="5724962" y="952668"/>
                </a:cubicBezTo>
                <a:cubicBezTo>
                  <a:pt x="5764962" y="1023782"/>
                  <a:pt x="5764962" y="1130450"/>
                  <a:pt x="5724962" y="1201564"/>
                </a:cubicBezTo>
                <a:cubicBezTo>
                  <a:pt x="5724962" y="1201564"/>
                  <a:pt x="5724962" y="1201564"/>
                  <a:pt x="4978322" y="2494933"/>
                </a:cubicBezTo>
                <a:cubicBezTo>
                  <a:pt x="4942768" y="2561602"/>
                  <a:pt x="4844993" y="2614935"/>
                  <a:pt x="4764999" y="2614935"/>
                </a:cubicBezTo>
                <a:lnTo>
                  <a:pt x="3271717" y="2614935"/>
                </a:lnTo>
                <a:cubicBezTo>
                  <a:pt x="3196167" y="2614935"/>
                  <a:pt x="3098390" y="2561602"/>
                  <a:pt x="3058392" y="2494933"/>
                </a:cubicBezTo>
                <a:cubicBezTo>
                  <a:pt x="3058392" y="2494933"/>
                  <a:pt x="3058392" y="2494933"/>
                  <a:pt x="2311754" y="1201564"/>
                </a:cubicBezTo>
                <a:cubicBezTo>
                  <a:pt x="2276199" y="1130450"/>
                  <a:pt x="2276199" y="1023782"/>
                  <a:pt x="2311754" y="952668"/>
                </a:cubicBezTo>
                <a:cubicBezTo>
                  <a:pt x="2311754" y="952668"/>
                  <a:pt x="2311754" y="952668"/>
                  <a:pt x="2811944" y="8621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62826C-E0EB-6891-CD4E-E41FB103FE46}"/>
              </a:ext>
            </a:extLst>
          </p:cNvPr>
          <p:cNvSpPr txBox="1"/>
          <p:nvPr/>
        </p:nvSpPr>
        <p:spPr>
          <a:xfrm>
            <a:off x="229845" y="5568565"/>
            <a:ext cx="11962155" cy="1055608"/>
          </a:xfrm>
          <a:prstGeom prst="roundRect">
            <a:avLst/>
          </a:prstGeom>
          <a:solidFill>
            <a:schemeClr val="bg1"/>
          </a:solidFill>
          <a:effectLst>
            <a:reflection blurRad="6350" stA="50000" endA="300" endPos="55000" dir="5400000" sy="-100000" algn="bl" rotWithShape="0"/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effectLst/>
                <a:latin typeface="Nunito Black" pitchFamily="2" charset="0"/>
                <a:ea typeface="Times New Roman" panose="02020603050405020304" pitchFamily="18" charset="0"/>
              </a:rPr>
              <a:t>Vầu: cây cùng họ với tre, thân to, mình mỏng nhưng rắn, thường dùng làm nhà.</a:t>
            </a:r>
            <a:endParaRPr lang="en-US" sz="2800">
              <a:solidFill>
                <a:srgbClr val="00206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912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07EFB32-B781-FF92-BEB9-B051AE4A6ADB}"/>
              </a:ext>
            </a:extLst>
          </p:cNvPr>
          <p:cNvSpPr txBox="1"/>
          <p:nvPr/>
        </p:nvSpPr>
        <p:spPr>
          <a:xfrm>
            <a:off x="5029200" y="2514600"/>
            <a:ext cx="6449820" cy="1345720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>
                <a:ln>
                  <a:noFill/>
                </a:ln>
                <a:solidFill>
                  <a:srgbClr val="73C532"/>
                </a:solidFill>
                <a:effectLst/>
                <a:uLnTx/>
                <a:uFillTx/>
                <a:latin typeface="Sigmar One" panose="00000500000000000000" pitchFamily="2" charset="0"/>
              </a:rPr>
              <a:t>Hẹn gặp lại các em!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F361E-F561-9F7D-45A5-664B39FAA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735" y="615317"/>
            <a:ext cx="4978053" cy="562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07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2241</TotalTime>
  <Words>146</Words>
  <Application>Microsoft Office PowerPoint</Application>
  <PresentationFormat>Widescreen</PresentationFormat>
  <Paragraphs>21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Calibri</vt:lpstr>
      <vt:lpstr>Arial</vt:lpstr>
      <vt:lpstr>Sriracha</vt:lpstr>
      <vt:lpstr>Sigmar One</vt:lpstr>
      <vt:lpstr>Times New Roman</vt:lpstr>
      <vt:lpstr>#9Slide03 AmpleSoft Bold</vt:lpstr>
      <vt:lpstr>Nunito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Đoán bức hình Bản thuyết trình Vui nhộn</dc:title>
  <dc:creator>Admin</dc:creator>
  <cp:lastModifiedBy>Administrator</cp:lastModifiedBy>
  <cp:revision>28</cp:revision>
  <dcterms:created xsi:type="dcterms:W3CDTF">2006-08-16T00:00:00Z</dcterms:created>
  <dcterms:modified xsi:type="dcterms:W3CDTF">2025-04-03T16:12:04Z</dcterms:modified>
  <dc:identifier>DAFDiO2oNAs</dc:identifier>
</cp:coreProperties>
</file>