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7.xml"/><Relationship Id="rId3" Type="http://schemas.openxmlformats.org/officeDocument/2006/relationships/image" Target="../media/image10.png"/><Relationship Id="rId7" Type="http://schemas.openxmlformats.org/officeDocument/2006/relationships/slide" Target="slide5.xml"/><Relationship Id="rId12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slide" Target="slide6.xml"/><Relationship Id="rId10" Type="http://schemas.openxmlformats.org/officeDocument/2006/relationships/slide" Target="slide4.xml"/><Relationship Id="rId4" Type="http://schemas.openxmlformats.org/officeDocument/2006/relationships/image" Target="../media/image7.GIF"/><Relationship Id="rId9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GIF"/><Relationship Id="rId5" Type="http://schemas.openxmlformats.org/officeDocument/2006/relationships/image" Target="../media/image7.GIF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GIF"/><Relationship Id="rId5" Type="http://schemas.openxmlformats.org/officeDocument/2006/relationships/image" Target="../media/image7.GIF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GIF"/><Relationship Id="rId5" Type="http://schemas.openxmlformats.org/officeDocument/2006/relationships/image" Target="../media/image7.GIF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95874" y="326343"/>
            <a:ext cx="8046308" cy="4134644"/>
            <a:chOff x="2156178" y="1371600"/>
            <a:chExt cx="7879644" cy="40014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6491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400">
                <a:defRPr/>
              </a:pPr>
              <a:r>
                <a:rPr lang="en-US" sz="4000" dirty="0">
                  <a:solidFill>
                    <a:srgbClr val="FFFFFF"/>
                  </a:solidFill>
                  <a:latin typeface="iCiel Cadena" panose="02000503000000020004" pitchFamily="50" charset="0"/>
                </a:rPr>
                <a:t>TOÁN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3980" y="1432972"/>
            <a:ext cx="7547502" cy="1469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5472" y="2902235"/>
            <a:ext cx="2664183" cy="14387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222063-FA80-BAD8-9DFD-68CA2A570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315" y="5284822"/>
            <a:ext cx="5996508" cy="15675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8B1C0E-D9FF-E635-612C-402B2526953C}"/>
              </a:ext>
            </a:extLst>
          </p:cNvPr>
          <p:cNvSpPr txBox="1"/>
          <p:nvPr/>
        </p:nvSpPr>
        <p:spPr>
          <a:xfrm>
            <a:off x="4889241" y="5530260"/>
            <a:ext cx="3797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GV: </a:t>
            </a:r>
            <a:r>
              <a:rPr lang="en-US" sz="3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Trần</a:t>
            </a:r>
            <a:r>
              <a:rPr lang="en-US" sz="3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Thị Tú Anh</a:t>
            </a:r>
          </a:p>
          <a:p>
            <a:r>
              <a:rPr lang="en-US" sz="3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3A4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43"/>
          <p:cNvSpPr txBox="1">
            <a:spLocks noChangeArrowheads="1"/>
          </p:cNvSpPr>
          <p:nvPr/>
        </p:nvSpPr>
        <p:spPr bwMode="auto">
          <a:xfrm>
            <a:off x="1523181" y="12983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49"/>
          <p:cNvSpPr txBox="1">
            <a:spLocks noChangeArrowheads="1"/>
          </p:cNvSpPr>
          <p:nvPr/>
        </p:nvSpPr>
        <p:spPr bwMode="auto">
          <a:xfrm>
            <a:off x="678268" y="1281906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403</a:t>
            </a:r>
          </a:p>
        </p:txBody>
      </p:sp>
      <p:grpSp>
        <p:nvGrpSpPr>
          <p:cNvPr id="31" name="Group 66"/>
          <p:cNvGrpSpPr/>
          <p:nvPr/>
        </p:nvGrpSpPr>
        <p:grpSpPr bwMode="auto">
          <a:xfrm>
            <a:off x="1443362" y="1348022"/>
            <a:ext cx="819151" cy="1431301"/>
            <a:chOff x="2299" y="1252"/>
            <a:chExt cx="516" cy="65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34" name="TextBox 36"/>
          <p:cNvSpPr txBox="1">
            <a:spLocks noChangeArrowheads="1"/>
          </p:cNvSpPr>
          <p:nvPr/>
        </p:nvSpPr>
        <p:spPr bwMode="auto">
          <a:xfrm>
            <a:off x="1474812" y="19869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TextBox 38"/>
          <p:cNvSpPr txBox="1">
            <a:spLocks noChangeArrowheads="1"/>
          </p:cNvSpPr>
          <p:nvPr/>
        </p:nvSpPr>
        <p:spPr bwMode="auto">
          <a:xfrm>
            <a:off x="921152" y="174850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701811" y="174475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683255" y="1982738"/>
            <a:ext cx="297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Box 38"/>
          <p:cNvSpPr txBox="1">
            <a:spLocks noChangeArrowheads="1"/>
          </p:cNvSpPr>
          <p:nvPr/>
        </p:nvSpPr>
        <p:spPr bwMode="auto">
          <a:xfrm>
            <a:off x="897694" y="21760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126066" y="217096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TextBox 36"/>
          <p:cNvSpPr txBox="1">
            <a:spLocks noChangeArrowheads="1"/>
          </p:cNvSpPr>
          <p:nvPr/>
        </p:nvSpPr>
        <p:spPr bwMode="auto">
          <a:xfrm>
            <a:off x="1892583" y="198273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TextBox 38"/>
          <p:cNvSpPr txBox="1">
            <a:spLocks noChangeArrowheads="1"/>
          </p:cNvSpPr>
          <p:nvPr/>
        </p:nvSpPr>
        <p:spPr bwMode="auto">
          <a:xfrm>
            <a:off x="1115212" y="264012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TextBox 43"/>
          <p:cNvSpPr txBox="1">
            <a:spLocks noChangeArrowheads="1"/>
          </p:cNvSpPr>
          <p:nvPr/>
        </p:nvSpPr>
        <p:spPr bwMode="auto">
          <a:xfrm>
            <a:off x="4504506" y="132694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TextBox 49"/>
          <p:cNvSpPr txBox="1">
            <a:spLocks noChangeArrowheads="1"/>
          </p:cNvSpPr>
          <p:nvPr/>
        </p:nvSpPr>
        <p:spPr bwMode="auto">
          <a:xfrm>
            <a:off x="3659593" y="1310481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518</a:t>
            </a:r>
          </a:p>
        </p:txBody>
      </p:sp>
      <p:grpSp>
        <p:nvGrpSpPr>
          <p:cNvPr id="44" name="Group 66"/>
          <p:cNvGrpSpPr/>
          <p:nvPr/>
        </p:nvGrpSpPr>
        <p:grpSpPr bwMode="auto">
          <a:xfrm>
            <a:off x="4424687" y="1376597"/>
            <a:ext cx="819151" cy="1431301"/>
            <a:chOff x="2299" y="1252"/>
            <a:chExt cx="516" cy="656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7" name="TextBox 36"/>
          <p:cNvSpPr txBox="1">
            <a:spLocks noChangeArrowheads="1"/>
          </p:cNvSpPr>
          <p:nvPr/>
        </p:nvSpPr>
        <p:spPr bwMode="auto">
          <a:xfrm>
            <a:off x="4456137" y="19869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TextBox 38"/>
          <p:cNvSpPr txBox="1">
            <a:spLocks noChangeArrowheads="1"/>
          </p:cNvSpPr>
          <p:nvPr/>
        </p:nvSpPr>
        <p:spPr bwMode="auto">
          <a:xfrm>
            <a:off x="3912002" y="175803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Box 39"/>
          <p:cNvSpPr txBox="1">
            <a:spLocks noChangeArrowheads="1"/>
          </p:cNvSpPr>
          <p:nvPr/>
        </p:nvSpPr>
        <p:spPr bwMode="auto">
          <a:xfrm>
            <a:off x="3692661" y="176380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645530" y="198273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TextBox 38"/>
          <p:cNvSpPr txBox="1">
            <a:spLocks noChangeArrowheads="1"/>
          </p:cNvSpPr>
          <p:nvPr/>
        </p:nvSpPr>
        <p:spPr bwMode="auto">
          <a:xfrm>
            <a:off x="3879019" y="220461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078816" y="21995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3" name="TextBox 36"/>
          <p:cNvSpPr txBox="1">
            <a:spLocks noChangeArrowheads="1"/>
          </p:cNvSpPr>
          <p:nvPr/>
        </p:nvSpPr>
        <p:spPr bwMode="auto">
          <a:xfrm>
            <a:off x="4845333" y="198273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TextBox 38"/>
          <p:cNvSpPr txBox="1">
            <a:spLocks noChangeArrowheads="1"/>
          </p:cNvSpPr>
          <p:nvPr/>
        </p:nvSpPr>
        <p:spPr bwMode="auto">
          <a:xfrm>
            <a:off x="4096537" y="266869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TextBox 43"/>
          <p:cNvSpPr txBox="1">
            <a:spLocks noChangeArrowheads="1"/>
          </p:cNvSpPr>
          <p:nvPr/>
        </p:nvSpPr>
        <p:spPr bwMode="auto">
          <a:xfrm>
            <a:off x="7219131" y="127932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6" name="TextBox 49"/>
          <p:cNvSpPr txBox="1">
            <a:spLocks noChangeArrowheads="1"/>
          </p:cNvSpPr>
          <p:nvPr/>
        </p:nvSpPr>
        <p:spPr bwMode="auto">
          <a:xfrm>
            <a:off x="6374218" y="1262856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844</a:t>
            </a:r>
          </a:p>
        </p:txBody>
      </p:sp>
      <p:grpSp>
        <p:nvGrpSpPr>
          <p:cNvPr id="57" name="Group 66"/>
          <p:cNvGrpSpPr/>
          <p:nvPr/>
        </p:nvGrpSpPr>
        <p:grpSpPr bwMode="auto">
          <a:xfrm>
            <a:off x="7139312" y="1328972"/>
            <a:ext cx="819151" cy="1431301"/>
            <a:chOff x="2299" y="1252"/>
            <a:chExt cx="516" cy="65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60" name="TextBox 36"/>
          <p:cNvSpPr txBox="1">
            <a:spLocks noChangeArrowheads="1"/>
          </p:cNvSpPr>
          <p:nvPr/>
        </p:nvSpPr>
        <p:spPr bwMode="auto">
          <a:xfrm>
            <a:off x="7170762" y="192979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" name="TextBox 38"/>
          <p:cNvSpPr txBox="1">
            <a:spLocks noChangeArrowheads="1"/>
          </p:cNvSpPr>
          <p:nvPr/>
        </p:nvSpPr>
        <p:spPr bwMode="auto">
          <a:xfrm>
            <a:off x="6617102" y="173898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2" name="TextBox 39"/>
          <p:cNvSpPr txBox="1">
            <a:spLocks noChangeArrowheads="1"/>
          </p:cNvSpPr>
          <p:nvPr/>
        </p:nvSpPr>
        <p:spPr bwMode="auto">
          <a:xfrm>
            <a:off x="6388236" y="173522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360155" y="19255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4" name="TextBox 38"/>
          <p:cNvSpPr txBox="1">
            <a:spLocks noChangeArrowheads="1"/>
          </p:cNvSpPr>
          <p:nvPr/>
        </p:nvSpPr>
        <p:spPr bwMode="auto">
          <a:xfrm>
            <a:off x="6593644" y="21569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793441" y="215191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6" name="TextBox 36"/>
          <p:cNvSpPr txBox="1">
            <a:spLocks noChangeArrowheads="1"/>
          </p:cNvSpPr>
          <p:nvPr/>
        </p:nvSpPr>
        <p:spPr bwMode="auto">
          <a:xfrm>
            <a:off x="7559958" y="19255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7" name="TextBox 38"/>
          <p:cNvSpPr txBox="1">
            <a:spLocks noChangeArrowheads="1"/>
          </p:cNvSpPr>
          <p:nvPr/>
        </p:nvSpPr>
        <p:spPr bwMode="auto">
          <a:xfrm>
            <a:off x="6811162" y="262107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8" name="TextBox 43"/>
          <p:cNvSpPr txBox="1">
            <a:spLocks noChangeArrowheads="1"/>
          </p:cNvSpPr>
          <p:nvPr/>
        </p:nvSpPr>
        <p:spPr bwMode="auto">
          <a:xfrm>
            <a:off x="10057581" y="113644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9" name="TextBox 49"/>
          <p:cNvSpPr txBox="1">
            <a:spLocks noChangeArrowheads="1"/>
          </p:cNvSpPr>
          <p:nvPr/>
        </p:nvSpPr>
        <p:spPr bwMode="auto">
          <a:xfrm>
            <a:off x="9212668" y="1119981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810</a:t>
            </a:r>
          </a:p>
        </p:txBody>
      </p:sp>
      <p:grpSp>
        <p:nvGrpSpPr>
          <p:cNvPr id="70" name="Group 66"/>
          <p:cNvGrpSpPr/>
          <p:nvPr/>
        </p:nvGrpSpPr>
        <p:grpSpPr bwMode="auto">
          <a:xfrm>
            <a:off x="9977762" y="1186097"/>
            <a:ext cx="819151" cy="1431301"/>
            <a:chOff x="2299" y="1252"/>
            <a:chExt cx="516" cy="65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3" name="TextBox 36"/>
          <p:cNvSpPr txBox="1">
            <a:spLocks noChangeArrowheads="1"/>
          </p:cNvSpPr>
          <p:nvPr/>
        </p:nvSpPr>
        <p:spPr bwMode="auto">
          <a:xfrm>
            <a:off x="10009212" y="18059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4" name="TextBox 38"/>
          <p:cNvSpPr txBox="1">
            <a:spLocks noChangeArrowheads="1"/>
          </p:cNvSpPr>
          <p:nvPr/>
        </p:nvSpPr>
        <p:spPr bwMode="auto">
          <a:xfrm>
            <a:off x="9636527" y="155800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5" name="TextBox 39"/>
          <p:cNvSpPr txBox="1">
            <a:spLocks noChangeArrowheads="1"/>
          </p:cNvSpPr>
          <p:nvPr/>
        </p:nvSpPr>
        <p:spPr bwMode="auto">
          <a:xfrm>
            <a:off x="9436236" y="1554253"/>
            <a:ext cx="3459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10208130" y="18017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9631891" y="20090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3" grpId="0"/>
      <p:bldP spid="74" grpId="0"/>
      <p:bldP spid="75" grpId="0"/>
      <p:bldP spid="76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4" y="207828"/>
            <a:ext cx="912427" cy="7945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5151" y="356214"/>
            <a:ext cx="9907918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" y="1066799"/>
            <a:ext cx="4757738" cy="17432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3725" y="942975"/>
            <a:ext cx="4229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400 : 4</a:t>
            </a:r>
          </a:p>
          <a:p>
            <a:r>
              <a:rPr lang="en-US" sz="4000" b="1" dirty="0"/>
              <a:t>600 : 3</a:t>
            </a:r>
          </a:p>
          <a:p>
            <a:r>
              <a:rPr lang="en-US" sz="4000" b="1" dirty="0"/>
              <a:t>800 :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675" y="2957810"/>
            <a:ext cx="45529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400 : 4</a:t>
            </a:r>
          </a:p>
          <a:p>
            <a:pPr algn="just"/>
            <a:r>
              <a:rPr lang="en-US" sz="3200" b="1" i="0" dirty="0" err="1">
                <a:solidFill>
                  <a:srgbClr val="000000"/>
                </a:solidFill>
                <a:effectLst/>
                <a:latin typeface="+mj-lt"/>
              </a:rPr>
              <a:t>Nhẩm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: 4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+mj-lt"/>
              </a:rPr>
              <a:t>trăm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 : 4 = 1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+mj-lt"/>
              </a:rPr>
              <a:t>trăm</a:t>
            </a:r>
            <a:endParaRPr lang="en-US" sz="32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                  400 : 4 = 100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15026" y="3014960"/>
            <a:ext cx="4648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600 : 3 </a:t>
            </a:r>
          </a:p>
          <a:p>
            <a:pPr algn="ctr"/>
            <a:r>
              <a:rPr lang="en-US" sz="3200" b="1" dirty="0" err="1">
                <a:latin typeface="+mj-lt"/>
              </a:rPr>
              <a:t>Nhẩm</a:t>
            </a:r>
            <a:r>
              <a:rPr lang="en-US" sz="3200" b="1" dirty="0">
                <a:latin typeface="+mj-lt"/>
              </a:rPr>
              <a:t>: 6 </a:t>
            </a:r>
            <a:r>
              <a:rPr lang="en-US" sz="3200" b="1" dirty="0" err="1">
                <a:latin typeface="+mj-lt"/>
              </a:rPr>
              <a:t>trăm</a:t>
            </a:r>
            <a:r>
              <a:rPr lang="en-US" sz="3200" b="1" dirty="0">
                <a:latin typeface="+mj-lt"/>
              </a:rPr>
              <a:t> : 3 = 2 </a:t>
            </a:r>
            <a:r>
              <a:rPr lang="en-US" sz="3200" b="1" dirty="0" err="1">
                <a:latin typeface="+mj-lt"/>
              </a:rPr>
              <a:t>trăm</a:t>
            </a:r>
            <a:endParaRPr lang="en-US" sz="3200" b="1" dirty="0">
              <a:latin typeface="+mj-lt"/>
            </a:endParaRPr>
          </a:p>
          <a:p>
            <a:pPr algn="ctr"/>
            <a:r>
              <a:rPr lang="en-US" sz="3200" b="1" dirty="0">
                <a:latin typeface="+mj-lt"/>
              </a:rPr>
              <a:t>               600 : 3 = 200</a:t>
            </a:r>
            <a:endParaRPr lang="en-US" sz="3200" b="0" i="0" dirty="0">
              <a:effectLst/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0901" y="4529435"/>
            <a:ext cx="4648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800 : 2 </a:t>
            </a:r>
          </a:p>
          <a:p>
            <a:pPr algn="ctr"/>
            <a:r>
              <a:rPr lang="en-US" sz="3200" b="1" dirty="0" err="1">
                <a:latin typeface="+mj-lt"/>
              </a:rPr>
              <a:t>Nhẩm</a:t>
            </a:r>
            <a:r>
              <a:rPr lang="en-US" sz="3200" b="1" dirty="0">
                <a:latin typeface="+mj-lt"/>
              </a:rPr>
              <a:t>: 8 </a:t>
            </a:r>
            <a:r>
              <a:rPr lang="en-US" sz="3200" b="1" dirty="0" err="1">
                <a:latin typeface="+mj-lt"/>
              </a:rPr>
              <a:t>trăm</a:t>
            </a:r>
            <a:r>
              <a:rPr lang="en-US" sz="3200" b="1" dirty="0">
                <a:latin typeface="+mj-lt"/>
              </a:rPr>
              <a:t> : 2 = 4 </a:t>
            </a:r>
            <a:r>
              <a:rPr lang="en-US" sz="3200" b="1" dirty="0" err="1">
                <a:latin typeface="+mj-lt"/>
              </a:rPr>
              <a:t>trăm</a:t>
            </a:r>
            <a:r>
              <a:rPr lang="en-US" sz="3200" b="1" dirty="0">
                <a:latin typeface="+mj-lt"/>
              </a:rPr>
              <a:t> </a:t>
            </a:r>
          </a:p>
          <a:p>
            <a:pPr algn="ctr"/>
            <a:r>
              <a:rPr lang="en-US" sz="3200" b="1" dirty="0">
                <a:latin typeface="+mj-lt"/>
              </a:rPr>
              <a:t>             800 : 2 = 400</a:t>
            </a:r>
            <a:endParaRPr lang="en-US" sz="3200" b="0" i="0" dirty="0"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build="p"/>
      <p:bldP spid="21" grpId="0" build="p"/>
      <p:bldP spid="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714375" y="180974"/>
            <a:ext cx="1323975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3.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675" y="981075"/>
            <a:ext cx="11687175" cy="1077218"/>
            <a:chOff x="66675" y="981075"/>
            <a:chExt cx="11687175" cy="1077218"/>
          </a:xfrm>
        </p:grpSpPr>
        <p:sp>
          <p:nvSpPr>
            <p:cNvPr id="7" name="TextBox 6"/>
            <p:cNvSpPr txBox="1"/>
            <p:nvPr/>
          </p:nvSpPr>
          <p:spPr>
            <a:xfrm>
              <a:off x="66675" y="981075"/>
              <a:ext cx="116871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/>
                <a:t>Biết</a:t>
              </a:r>
              <a:r>
                <a:rPr lang="en-US" sz="3200" dirty="0"/>
                <a:t> con </a:t>
              </a:r>
              <a:r>
                <a:rPr lang="en-US" sz="3200" dirty="0" err="1"/>
                <a:t>rô-bốt</a:t>
              </a:r>
              <a:r>
                <a:rPr lang="en-US" sz="3200" dirty="0"/>
                <a:t> </a:t>
              </a:r>
              <a:r>
                <a:rPr lang="en-US" sz="3200" dirty="0" err="1"/>
                <a:t>cân</a:t>
              </a:r>
              <a:r>
                <a:rPr lang="en-US" sz="3200" dirty="0"/>
                <a:t> </a:t>
              </a:r>
              <a:r>
                <a:rPr lang="en-US" sz="3200" dirty="0" err="1"/>
                <a:t>nặng</a:t>
              </a:r>
              <a:r>
                <a:rPr lang="en-US" sz="3200" dirty="0"/>
                <a:t> 600 g </a:t>
              </a:r>
              <a:r>
                <a:rPr lang="en-US" sz="3200" dirty="0" err="1"/>
                <a:t>và</a:t>
              </a:r>
              <a:r>
                <a:rPr lang="en-US" sz="3200" dirty="0"/>
                <a:t> </a:t>
              </a:r>
              <a:r>
                <a:rPr lang="en-US" sz="3200" dirty="0" err="1"/>
                <a:t>các</a:t>
              </a:r>
              <a:r>
                <a:rPr lang="en-US" sz="3200" dirty="0"/>
                <a:t> </a:t>
              </a:r>
              <a:r>
                <a:rPr lang="en-US" sz="3200" dirty="0" err="1"/>
                <a:t>khối</a:t>
              </a:r>
              <a:r>
                <a:rPr lang="en-US" sz="3200" dirty="0"/>
                <a:t> </a:t>
              </a:r>
              <a:r>
                <a:rPr lang="en-US" sz="3200" dirty="0" err="1"/>
                <a:t>ru-bích</a:t>
              </a:r>
              <a:r>
                <a:rPr lang="en-US" sz="3200" dirty="0"/>
                <a:t> </a:t>
              </a:r>
              <a:r>
                <a:rPr lang="en-US" sz="3200" dirty="0" err="1"/>
                <a:t>giống</a:t>
              </a:r>
              <a:r>
                <a:rPr lang="en-US" sz="3200" dirty="0"/>
                <a:t> </a:t>
              </a:r>
              <a:r>
                <a:rPr lang="en-US" sz="3200" dirty="0" err="1"/>
                <a:t>nhau</a:t>
              </a:r>
              <a:r>
                <a:rPr lang="en-US" sz="3200" dirty="0"/>
                <a:t>. </a:t>
              </a:r>
              <a:r>
                <a:rPr lang="en-US" sz="3200" dirty="0" err="1"/>
                <a:t>Vậy</a:t>
              </a:r>
              <a:r>
                <a:rPr lang="en-US" sz="3200" dirty="0"/>
                <a:t> </a:t>
              </a:r>
              <a:r>
                <a:rPr lang="en-US" sz="3200" dirty="0" err="1"/>
                <a:t>mỗi</a:t>
              </a:r>
              <a:r>
                <a:rPr lang="en-US" sz="3200" dirty="0"/>
                <a:t> </a:t>
              </a:r>
              <a:r>
                <a:rPr lang="en-US" sz="3200" dirty="0" err="1"/>
                <a:t>khối</a:t>
              </a:r>
              <a:r>
                <a:rPr lang="en-US" sz="3200" dirty="0"/>
                <a:t> </a:t>
              </a:r>
              <a:r>
                <a:rPr lang="en-US" sz="3200" dirty="0" err="1"/>
                <a:t>ru-bích</a:t>
              </a:r>
              <a:r>
                <a:rPr lang="en-US" sz="3200" dirty="0"/>
                <a:t> </a:t>
              </a:r>
              <a:r>
                <a:rPr lang="en-US" sz="3200" dirty="0" err="1"/>
                <a:t>cân</a:t>
              </a:r>
              <a:r>
                <a:rPr lang="en-US" sz="3200" dirty="0"/>
                <a:t> </a:t>
              </a:r>
              <a:r>
                <a:rPr lang="en-US" sz="3200" dirty="0" err="1"/>
                <a:t>nặng</a:t>
              </a:r>
              <a:r>
                <a:rPr lang="en-US" sz="3200" dirty="0"/>
                <a:t>         g.</a:t>
              </a: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4543425" y="1543050"/>
              <a:ext cx="600075" cy="4667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428875"/>
            <a:ext cx="5123426" cy="2819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29275" y="2524125"/>
            <a:ext cx="6343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8000"/>
                </a:solidFill>
                <a:effectLst/>
                <a:latin typeface="+mj-lt"/>
              </a:rPr>
              <a:t>Bài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+mj-lt"/>
              </a:rPr>
              <a:t>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+mj-lt"/>
              </a:rPr>
              <a:t>giải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+mj-lt"/>
              </a:rPr>
              <a:t>:</a:t>
            </a:r>
            <a:endParaRPr lang="en-US" sz="3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Cân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nặng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mỗi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khối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ru-bích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600 : 4 = 150 (g)</a:t>
            </a:r>
          </a:p>
          <a:p>
            <a:pPr algn="ctr"/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Đáp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: 150 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714375" y="180974"/>
            <a:ext cx="508635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275" y="1047750"/>
            <a:ext cx="11639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Rô-bốt, Mai và Việt lần lượt tung 3 quân cờ của mình vào một tấm bảng. Kết quả tung và số điểm của mỗi bạn nhận được như sau:</a:t>
            </a:r>
            <a:endParaRPr lang="en-US" sz="3200" b="1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2128837"/>
            <a:ext cx="6505575" cy="268469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714625" y="5559584"/>
          <a:ext cx="6838950" cy="487680"/>
        </p:xfrm>
        <a:graphic>
          <a:graphicData uri="http://schemas.openxmlformats.org/drawingml/2006/table">
            <a:tbl>
              <a:tblPr/>
              <a:tblGrid>
                <a:gridCol w="227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A. 115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điểm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 B. 125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điểm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 C. 135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điểm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419350" y="4847938"/>
            <a:ext cx="77616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điểm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Việt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nhận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được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799237"/>
            <a:ext cx="98488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tắt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Rô-bốt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: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quân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điểm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Mai: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quân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375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điểm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: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quân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...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6775" y="3047137"/>
            <a:ext cx="112395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008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Bài</a:t>
            </a:r>
            <a:r>
              <a:rPr lang="vi-VN" sz="3200" b="1" i="0" dirty="0">
                <a:solidFill>
                  <a:srgbClr val="008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giải:</a:t>
            </a:r>
            <a:endParaRPr lang="vi-VN" sz="3200" b="1" i="0" dirty="0">
              <a:solidFill>
                <a:srgbClr val="000000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Mỗi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quân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cờ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được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vào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bảng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tương ứng với số điểm là:</a:t>
            </a:r>
          </a:p>
          <a:p>
            <a:pPr algn="ctr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375 : 3 = 125 (điểm)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Việt có 1 quân cờ được vào tấm bảng nên số điểm của Việt là: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125 điểm.</a:t>
            </a:r>
          </a:p>
          <a:p>
            <a:pPr algn="ctr"/>
            <a:r>
              <a:rPr lang="vi-VN" sz="3200" b="1" i="0" dirty="0">
                <a:solidFill>
                  <a:srgbClr val="FF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Chọn đáp án 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714375" y="180974"/>
            <a:ext cx="10820400" cy="16859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latin typeface="Calibri" panose="020F0502020204030204"/>
              </a:rPr>
              <a:t>5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/>
              </a:rPr>
              <a:t>.</a:t>
            </a:r>
            <a:r>
              <a:rPr lang="vi-VN" sz="3200" b="1" dirty="0">
                <a:solidFill>
                  <a:srgbClr val="0070C0"/>
                </a:solidFill>
                <a:latin typeface="Calibri" panose="020F0502020204030204"/>
              </a:rPr>
              <a:t> Một trang trại có 15 con lạc đà có 1 bướu, còn lại là lạc đà có 2 bướu. Biết rằng chúng có tất cả 225 cái bướu. Hỏi trang trại đó có bao nhiêu con lạc đà có 2 bướu?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279" y="2193756"/>
            <a:ext cx="4591272" cy="29687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970812"/>
            <a:ext cx="72580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cs typeface="Calibri" panose="020F0502020204030204" charset="0"/>
              </a:rPr>
              <a:t>Gợi</a:t>
            </a:r>
            <a:r>
              <a:rPr kumimoji="0" lang="en-US" sz="3200" b="1" i="0" u="sng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cs typeface="Calibri" panose="020F0502020204030204" charset="0"/>
              </a:rPr>
              <a:t> ý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cs typeface="Calibri" panose="020F050202020403020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>
                <a:latin typeface="+mj-lt"/>
              </a:rPr>
              <a:t>Trang trại có 15 con lạc đà 1 bướu nên tổng số bướu của những con lạc đà có 1 bướu là 15.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>
                <a:latin typeface="+mj-lt"/>
              </a:rPr>
              <a:t>Như vậy, tổng số bướu của những con lạc đà có 2 bướu là: 225 - 15 = 210 (cái)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latin typeface="Calibri" panose="020F0502020204030204" charset="0"/>
                <a:cs typeface="Calibri" panose="020F0502020204030204" charset="0"/>
              </a:rPr>
              <a:t>Số con lạc đà có 2 bướu của trang trại đó là: 210: 2 </a:t>
            </a:r>
            <a:endParaRPr lang="en-US" sz="3200" dirty="0"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endParaRPr lang="nl-NL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0075" y="1046887"/>
            <a:ext cx="112395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giải: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15 con lạc đà có 1 bướu có tất cả 15 cái bướu.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Tổng số bướu của lạc đà có 2 bướu là: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225 – 15 = 210 (cái)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Số con lạc đà có 2 bướu trong trang trại là: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210 : 2 = 105 (con)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>
                <a:solidFill>
                  <a:srgbClr val="FF0000"/>
                </a:solidFill>
              </a:rPr>
              <a:t>                   Đáp </a:t>
            </a:r>
            <a:r>
              <a:rPr lang="nl-NL" sz="3200" b="1" dirty="0">
                <a:solidFill>
                  <a:srgbClr val="FF0000"/>
                </a:solidFill>
              </a:rPr>
              <a:t>số: </a:t>
            </a:r>
            <a:r>
              <a:rPr lang="nl-NL" sz="3200" b="1">
                <a:solidFill>
                  <a:srgbClr val="FF0000"/>
                </a:solidFill>
              </a:rPr>
              <a:t>105 con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5" y="1924334"/>
            <a:ext cx="7825153" cy="278834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7016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814" y="1534758"/>
            <a:ext cx="9353139" cy="3810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10" y="1651103"/>
            <a:ext cx="9148771" cy="1944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ney-jake-and-the-neverland-pirates-clip-art-images--296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24001"/>
            <a:ext cx="4724400" cy="4953000"/>
          </a:xfrm>
          <a:prstGeom prst="rect">
            <a:avLst/>
          </a:prstGeom>
        </p:spPr>
      </p:pic>
      <p:pic>
        <p:nvPicPr>
          <p:cNvPr id="7" name="Picture 6" descr="1757a1bdb9a1b2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4191001"/>
            <a:ext cx="1272503" cy="749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38601" y="152400"/>
            <a:ext cx="4876800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0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 TÌM KHO BÁU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" y="0"/>
            <a:ext cx="12187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838200"/>
            <a:ext cx="3505200" cy="2503714"/>
          </a:xfrm>
          <a:prstGeom prst="rect">
            <a:avLst/>
          </a:prstGeom>
        </p:spPr>
      </p:pic>
      <p:pic>
        <p:nvPicPr>
          <p:cNvPr id="9" name="Picture 8" descr="disney-jake-and-the-neverland-pirates-clip-art-images--2966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1" y="1143001"/>
            <a:ext cx="2286000" cy="1981200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5105400"/>
            <a:ext cx="2438400" cy="220980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5562600"/>
            <a:ext cx="1905000" cy="12954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5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57400" y="5257800"/>
            <a:ext cx="2133600" cy="16002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sp>
        <p:nvSpPr>
          <p:cNvPr id="2" name="Arrow: Right 1">
            <a:hlinkClick r:id="rId13" action="ppaction://hlinksldjump"/>
          </p:cNvPr>
          <p:cNvSpPr/>
          <p:nvPr/>
        </p:nvSpPr>
        <p:spPr>
          <a:xfrm>
            <a:off x="11065694" y="6213832"/>
            <a:ext cx="939100" cy="50346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777 L 1.11022E-16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 -0.427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125 -0.461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8333 -0.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89247" y="415637"/>
            <a:ext cx="6743794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7224" y="676424"/>
            <a:ext cx="6107838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prstClr val="black"/>
                </a:solidFill>
              </a:rPr>
              <a:t>Đặt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tính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và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tính</a:t>
            </a:r>
            <a:r>
              <a:rPr lang="en-US" sz="3600" dirty="0">
                <a:solidFill>
                  <a:prstClr val="black"/>
                </a:solidFill>
              </a:rPr>
              <a:t>: 625 : 5</a:t>
            </a: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9082" y="2983862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anose="020F0502020204030204"/>
              </a:rPr>
              <a:t>125</a:t>
            </a:r>
          </a:p>
        </p:txBody>
      </p:sp>
      <p:pic>
        <p:nvPicPr>
          <p:cNvPr id="9" name="Picture 8" descr="disney-jake-and-the-neverland-pirates-clip-art-images--2966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1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7254" y="6248541"/>
            <a:ext cx="609459" cy="609459"/>
          </a:xfrm>
          <a:prstGeom prst="rect">
            <a:avLst/>
          </a:prstGeom>
        </p:spPr>
      </p:pic>
      <p:sp>
        <p:nvSpPr>
          <p:cNvPr id="3" name="Arrow: Left 2">
            <a:hlinkClick r:id="rId4" action="ppaction://hlinksldjump"/>
          </p:cNvPr>
          <p:cNvSpPr/>
          <p:nvPr/>
        </p:nvSpPr>
        <p:spPr>
          <a:xfrm>
            <a:off x="302387" y="5908114"/>
            <a:ext cx="818675" cy="39743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48462" y="551563"/>
            <a:ext cx="2158410" cy="4242391"/>
            <a:chOff x="446567" y="1190846"/>
            <a:chExt cx="2158410" cy="4242391"/>
          </a:xfrm>
        </p:grpSpPr>
        <p:sp>
          <p:nvSpPr>
            <p:cNvPr id="18" name="Rectangle 17"/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9" name="TextBox 43"/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5</a:t>
              </a:r>
            </a:p>
          </p:txBody>
        </p:sp>
        <p:sp>
          <p:nvSpPr>
            <p:cNvPr id="21" name="TextBox 49"/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625</a:t>
              </a:r>
            </a:p>
          </p:txBody>
        </p:sp>
        <p:grpSp>
          <p:nvGrpSpPr>
            <p:cNvPr id="22" name="Group 66"/>
            <p:cNvGrpSpPr/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25" name="TextBox 24"/>
          <p:cNvSpPr txBox="1"/>
          <p:nvPr/>
        </p:nvSpPr>
        <p:spPr>
          <a:xfrm>
            <a:off x="1537291" y="148723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7831" y="132774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5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48462" y="1976327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43147" y="184253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80733" y="1487232"/>
            <a:ext cx="37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2064" y="18429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4731" y="2280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10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50357" y="2960059"/>
            <a:ext cx="70219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530301" y="28081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7476" y="28081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18858" y="1487232"/>
            <a:ext cx="37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8426" y="32748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25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736082" y="3893509"/>
            <a:ext cx="70219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758901" y="38653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bldLvl="0" animBg="1"/>
      <p:bldP spid="14" grpId="0"/>
      <p:bldP spid="15" grpId="0" bldLvl="0" animBg="1"/>
      <p:bldP spid="16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89247" y="415637"/>
            <a:ext cx="6743794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7224" y="676424"/>
            <a:ext cx="6107838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prstClr val="black"/>
                </a:solidFill>
              </a:rPr>
              <a:t>Đặt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tính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và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tính</a:t>
            </a:r>
            <a:r>
              <a:rPr lang="en-US" sz="3600" dirty="0">
                <a:solidFill>
                  <a:prstClr val="black"/>
                </a:solidFill>
              </a:rPr>
              <a:t>: 372 : 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9582" y="3155312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Calibri" panose="020F0502020204030204"/>
              </a:rPr>
              <a:t>53 </a:t>
            </a:r>
            <a:r>
              <a:rPr lang="en-US" sz="6600" b="1" dirty="0" err="1">
                <a:solidFill>
                  <a:srgbClr val="FF0000"/>
                </a:solidFill>
                <a:latin typeface="Calibri" panose="020F0502020204030204"/>
              </a:rPr>
              <a:t>dư</a:t>
            </a:r>
            <a:r>
              <a:rPr lang="en-US" sz="6600" b="1" dirty="0">
                <a:solidFill>
                  <a:srgbClr val="FF0000"/>
                </a:solidFill>
                <a:latin typeface="Calibri" panose="020F0502020204030204"/>
              </a:rPr>
              <a:t> 1</a:t>
            </a:r>
          </a:p>
        </p:txBody>
      </p:sp>
      <p:pic>
        <p:nvPicPr>
          <p:cNvPr id="9" name="Picture 8" descr="disney-jake-and-the-neverland-pirates-clip-art-images--2966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1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7254" y="6248541"/>
            <a:ext cx="609459" cy="609459"/>
          </a:xfrm>
          <a:prstGeom prst="rect">
            <a:avLst/>
          </a:prstGeom>
        </p:spPr>
      </p:pic>
      <p:sp>
        <p:nvSpPr>
          <p:cNvPr id="10" name="Arrow: Left 9">
            <a:hlinkClick r:id="rId4" action="ppaction://hlinksldjump"/>
          </p:cNvPr>
          <p:cNvSpPr/>
          <p:nvPr/>
        </p:nvSpPr>
        <p:spPr>
          <a:xfrm>
            <a:off x="302387" y="5908114"/>
            <a:ext cx="818675" cy="39743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8462" y="551563"/>
            <a:ext cx="2158410" cy="4242391"/>
            <a:chOff x="446567" y="1190846"/>
            <a:chExt cx="2158410" cy="4242391"/>
          </a:xfrm>
        </p:grpSpPr>
        <p:sp>
          <p:nvSpPr>
            <p:cNvPr id="12" name="Rectangle 11"/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8" name="TextBox 43"/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7</a:t>
              </a:r>
            </a:p>
          </p:txBody>
        </p:sp>
        <p:sp>
          <p:nvSpPr>
            <p:cNvPr id="19" name="TextBox 49"/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372</a:t>
              </a:r>
            </a:p>
          </p:txBody>
        </p:sp>
        <p:grpSp>
          <p:nvGrpSpPr>
            <p:cNvPr id="21" name="Group 66"/>
            <p:cNvGrpSpPr/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24" name="TextBox 23"/>
          <p:cNvSpPr txBox="1"/>
          <p:nvPr/>
        </p:nvSpPr>
        <p:spPr>
          <a:xfrm>
            <a:off x="1537291" y="148723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7831" y="1327743"/>
            <a:ext cx="824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35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48462" y="1976327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90797" y="18520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80733" y="1487232"/>
            <a:ext cx="37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2089" y="185250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3806" y="2280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21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50357" y="2960059"/>
            <a:ext cx="70219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720801" y="28366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bldLvl="0" animBg="1"/>
      <p:bldP spid="14" grpId="0"/>
      <p:bldP spid="15" grpId="0" bldLvl="0" animBg="1"/>
      <p:bldP spid="16" grpId="0"/>
      <p:bldP spid="24" grpId="0"/>
      <p:bldP spid="25" grpId="0"/>
      <p:bldP spid="27" grpId="0"/>
      <p:bldP spid="28" grpId="0"/>
      <p:bldP spid="29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89247" y="415637"/>
            <a:ext cx="6743794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7224" y="676424"/>
            <a:ext cx="6107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365 chia 4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bằng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91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dư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1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đúng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hay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sai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9582" y="3155312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srgbClr val="FF0000"/>
                </a:solidFill>
                <a:latin typeface="Calibri" panose="020F0502020204030204"/>
              </a:rPr>
              <a:t>Đúng</a:t>
            </a:r>
            <a:endParaRPr lang="en-US" sz="66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9" name="Picture 8" descr="disney-jake-and-the-neverland-pirates-clip-art-images--2966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1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7254" y="6248541"/>
            <a:ext cx="609459" cy="609459"/>
          </a:xfrm>
          <a:prstGeom prst="rect">
            <a:avLst/>
          </a:prstGeom>
        </p:spPr>
      </p:pic>
      <p:sp>
        <p:nvSpPr>
          <p:cNvPr id="10" name="Arrow: Left 9">
            <a:hlinkClick r:id="rId4" action="ppaction://hlinksldjump"/>
          </p:cNvPr>
          <p:cNvSpPr/>
          <p:nvPr/>
        </p:nvSpPr>
        <p:spPr>
          <a:xfrm>
            <a:off x="302387" y="5908114"/>
            <a:ext cx="818675" cy="39743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8462" y="551563"/>
            <a:ext cx="2158410" cy="4242391"/>
            <a:chOff x="446567" y="1190846"/>
            <a:chExt cx="2158410" cy="4242391"/>
          </a:xfrm>
        </p:grpSpPr>
        <p:sp>
          <p:nvSpPr>
            <p:cNvPr id="12" name="Rectangle 11"/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8" name="TextBox 43"/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4</a:t>
              </a:r>
            </a:p>
          </p:txBody>
        </p:sp>
        <p:sp>
          <p:nvSpPr>
            <p:cNvPr id="19" name="TextBox 49"/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365</a:t>
              </a:r>
            </a:p>
          </p:txBody>
        </p:sp>
        <p:grpSp>
          <p:nvGrpSpPr>
            <p:cNvPr id="21" name="Group 66"/>
            <p:cNvGrpSpPr/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24" name="TextBox 23"/>
          <p:cNvSpPr txBox="1"/>
          <p:nvPr/>
        </p:nvSpPr>
        <p:spPr>
          <a:xfrm>
            <a:off x="1537291" y="148723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8306" y="1318218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36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48462" y="1976327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33647" y="184253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80733" y="1487232"/>
            <a:ext cx="37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3514" y="18429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8556" y="228999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4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50357" y="2960059"/>
            <a:ext cx="70219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019174" y="2827157"/>
            <a:ext cx="300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bldLvl="0" animBg="1"/>
      <p:bldP spid="14" grpId="0"/>
      <p:bldP spid="15" grpId="0" bldLvl="0" animBg="1"/>
      <p:bldP spid="16" grpId="0"/>
      <p:bldP spid="24" grpId="0"/>
      <p:bldP spid="25" grpId="0"/>
      <p:bldP spid="27" grpId="0"/>
      <p:bldP spid="28" grpId="0"/>
      <p:bldP spid="29" grpId="0"/>
      <p:bldP spid="30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29" y="1936309"/>
            <a:ext cx="8046308" cy="3770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194" y="2797209"/>
            <a:ext cx="6127011" cy="2139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696994" y="102499"/>
            <a:ext cx="7523082" cy="767377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Đặt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mẫu</a:t>
            </a:r>
            <a:endParaRPr lang="en-US" altLang="en-US" sz="40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47749" y="5321459"/>
          <a:ext cx="10734676" cy="609600"/>
        </p:xfrm>
        <a:graphic>
          <a:graphicData uri="http://schemas.openxmlformats.org/drawingml/2006/table">
            <a:tbl>
              <a:tblPr/>
              <a:tblGrid>
                <a:gridCol w="268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3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3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3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a) 403 :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b) 518 : 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c) 844 : 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d) 810 : 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Rectangle: Rounded Corners 15"/>
          <p:cNvSpPr/>
          <p:nvPr/>
        </p:nvSpPr>
        <p:spPr>
          <a:xfrm>
            <a:off x="1171353" y="1013859"/>
            <a:ext cx="10239153" cy="419986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4472C4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18" name="TextBox 43"/>
          <p:cNvSpPr txBox="1">
            <a:spLocks noChangeArrowheads="1"/>
          </p:cNvSpPr>
          <p:nvPr/>
        </p:nvSpPr>
        <p:spPr bwMode="auto">
          <a:xfrm>
            <a:off x="2504256" y="199369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49"/>
          <p:cNvSpPr txBox="1">
            <a:spLocks noChangeArrowheads="1"/>
          </p:cNvSpPr>
          <p:nvPr/>
        </p:nvSpPr>
        <p:spPr bwMode="auto">
          <a:xfrm>
            <a:off x="1659343" y="1977231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462</a:t>
            </a:r>
          </a:p>
        </p:txBody>
      </p:sp>
      <p:grpSp>
        <p:nvGrpSpPr>
          <p:cNvPr id="20" name="Group 66"/>
          <p:cNvGrpSpPr/>
          <p:nvPr/>
        </p:nvGrpSpPr>
        <p:grpSpPr bwMode="auto">
          <a:xfrm>
            <a:off x="2424437" y="2043347"/>
            <a:ext cx="819151" cy="1431301"/>
            <a:chOff x="2299" y="1252"/>
            <a:chExt cx="516" cy="656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3" name="TextBox 36"/>
          <p:cNvSpPr txBox="1">
            <a:spLocks noChangeArrowheads="1"/>
          </p:cNvSpPr>
          <p:nvPr/>
        </p:nvSpPr>
        <p:spPr bwMode="auto">
          <a:xfrm>
            <a:off x="2465412" y="27584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38"/>
          <p:cNvSpPr txBox="1">
            <a:spLocks noChangeArrowheads="1"/>
          </p:cNvSpPr>
          <p:nvPr/>
        </p:nvSpPr>
        <p:spPr bwMode="auto">
          <a:xfrm>
            <a:off x="1902227" y="244383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1673361" y="244960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19267" y="1766900"/>
            <a:ext cx="668198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4 chia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1,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1</a:t>
            </a:r>
          </a:p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3, 4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41639" y="2976031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6,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16; 16 chia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5,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5.</a:t>
            </a:r>
          </a:p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5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15; 16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15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8" name="TextBox 36"/>
          <p:cNvSpPr txBox="1">
            <a:spLocks noChangeArrowheads="1"/>
          </p:cNvSpPr>
          <p:nvPr/>
        </p:nvSpPr>
        <p:spPr bwMode="auto">
          <a:xfrm>
            <a:off x="2645280" y="27637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TextBox 38"/>
          <p:cNvSpPr txBox="1">
            <a:spLocks noChangeArrowheads="1"/>
          </p:cNvSpPr>
          <p:nvPr/>
        </p:nvSpPr>
        <p:spPr bwMode="auto">
          <a:xfrm>
            <a:off x="1878769" y="287136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TextBox 38"/>
          <p:cNvSpPr txBox="1">
            <a:spLocks noChangeArrowheads="1"/>
          </p:cNvSpPr>
          <p:nvPr/>
        </p:nvSpPr>
        <p:spPr bwMode="auto">
          <a:xfrm>
            <a:off x="2078566" y="28662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6"/>
          <p:cNvSpPr txBox="1">
            <a:spLocks noChangeArrowheads="1"/>
          </p:cNvSpPr>
          <p:nvPr/>
        </p:nvSpPr>
        <p:spPr bwMode="auto">
          <a:xfrm>
            <a:off x="2826033" y="27637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TextBox 38"/>
          <p:cNvSpPr txBox="1">
            <a:spLocks noChangeArrowheads="1"/>
          </p:cNvSpPr>
          <p:nvPr/>
        </p:nvSpPr>
        <p:spPr bwMode="auto">
          <a:xfrm>
            <a:off x="2096287" y="33354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76736" y="4084476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12; 12 chia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4.</a:t>
            </a:r>
          </a:p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12; 12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12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1038225"/>
            <a:ext cx="636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Mẫu</a:t>
            </a:r>
            <a:r>
              <a:rPr lang="en-US" sz="4000" b="1" dirty="0">
                <a:solidFill>
                  <a:srgbClr val="FF0000"/>
                </a:solidFill>
              </a:rPr>
              <a:t>: 462 : 3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5" grpId="0"/>
      <p:bldP spid="38" grpId="0"/>
      <p:bldP spid="41" grpId="0"/>
      <p:bldP spid="4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679</Words>
  <Application>Microsoft Office PowerPoint</Application>
  <PresentationFormat>Widescreen</PresentationFormat>
  <Paragraphs>152</Paragraphs>
  <Slides>18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等线</vt:lpstr>
      <vt:lpstr>Microsoft YaHei</vt:lpstr>
      <vt:lpstr>Arial</vt:lpstr>
      <vt:lpstr>Calibri</vt:lpstr>
      <vt:lpstr>Calibri Light</vt:lpstr>
      <vt:lpstr>iCiel Cadena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3</cp:revision>
  <dcterms:created xsi:type="dcterms:W3CDTF">2023-11-07T02:38:46Z</dcterms:created>
  <dcterms:modified xsi:type="dcterms:W3CDTF">2025-04-03T15:31:15Z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6BF332F791C545218368E96F85634006_11</vt:lpwstr>
  </property>
  <property fmtid="{D5CDD505-2E9C-101B-9397-08002B2CF9AE}" pid="3" name="KSOProductBuildVer">
    <vt:lpwstr>1033-12.2.0.13266</vt:lpwstr>
  </property>
</Properties>
</file>