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5" r:id="rId2"/>
    <p:sldId id="313" r:id="rId3"/>
    <p:sldId id="346" r:id="rId4"/>
    <p:sldId id="347" r:id="rId5"/>
    <p:sldId id="348" r:id="rId6"/>
    <p:sldId id="349" r:id="rId7"/>
    <p:sldId id="350" r:id="rId8"/>
    <p:sldId id="288" r:id="rId9"/>
    <p:sldId id="319" r:id="rId10"/>
    <p:sldId id="324" r:id="rId11"/>
    <p:sldId id="326" r:id="rId12"/>
    <p:sldId id="327" r:id="rId13"/>
    <p:sldId id="328" r:id="rId14"/>
    <p:sldId id="294" r:id="rId15"/>
    <p:sldId id="353" r:id="rId16"/>
  </p:sldIdLst>
  <p:sldSz cx="12192000" cy="6858000"/>
  <p:notesSz cx="6858000" cy="9144000"/>
  <p:embeddedFontLst>
    <p:embeddedFont>
      <p:font typeface=".VnArial" panose="020B7200000000000000" pitchFamily="34" charset="0"/>
      <p:regular r:id="rId17"/>
      <p:bold r:id="rId18"/>
      <p:italic r:id="rId19"/>
      <p:boldItalic r:id="rId20"/>
    </p:embeddedFont>
    <p:embeddedFont>
      <p:font typeface="Great Vibes" panose="020B0604020202020204" charset="0"/>
      <p:regular r:id="rId21"/>
    </p:embeddedFont>
    <p:embeddedFont>
      <p:font typeface="Nunito Black" pitchFamily="2" charset="0"/>
      <p:bold r:id="rId22"/>
      <p:boldItalic r:id="rId23"/>
    </p:embeddedFont>
    <p:embeddedFont>
      <p:font typeface="Sigmar One" panose="020B0604020202020204" charset="0"/>
      <p:regular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5" Type="http://schemas.openxmlformats.org/officeDocument/2006/relationships/image" Target="../media/image8.gif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gif"/><Relationship Id="rId10" Type="http://schemas.openxmlformats.org/officeDocument/2006/relationships/image" Target="../media/image20.gif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8FB4F2-0959-7DE5-68D9-D38C668B8383}"/>
              </a:ext>
            </a:extLst>
          </p:cNvPr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GV: PHAN THỊ XINH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27B86-5E04-6B16-B05C-28465D6FE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033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9C016-1F72-8336-3F59-2E1C1AD0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10" y="103852"/>
            <a:ext cx="236253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6773F-C851-61C7-B0DA-919EBCCAD5D5}"/>
              </a:ext>
            </a:extLst>
          </p:cNvPr>
          <p:cNvSpPr txBox="1"/>
          <p:nvPr/>
        </p:nvSpPr>
        <p:spPr>
          <a:xfrm>
            <a:off x="218910" y="1027906"/>
            <a:ext cx="11458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Một can nước có 10l. Rót nước từ can đó sang 3 ca, mỗi ca 2l. Hỏi trong còn bao nhiêu lít nước?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A4EAF-A811-DAF8-0474-826A9567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69" y="3595688"/>
            <a:ext cx="6832154" cy="25812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22ED547-EC1A-5E84-8842-FE2839E7F296}"/>
              </a:ext>
            </a:extLst>
          </p:cNvPr>
          <p:cNvSpPr/>
          <p:nvPr/>
        </p:nvSpPr>
        <p:spPr>
          <a:xfrm>
            <a:off x="1680632" y="2126227"/>
            <a:ext cx="3957478" cy="1365805"/>
          </a:xfrm>
          <a:prstGeom prst="wedgeRoundRectCallout">
            <a:avLst>
              <a:gd name="adj1" fmla="val -13876"/>
              <a:gd name="adj2" fmla="val 709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rgbClr val="7030A0"/>
                </a:solidFill>
              </a:rPr>
              <a:t>Trước hết, tính số lít nước ở 3 ca, sau đó tính số lít nước còn lại.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C75892C-CAC6-EB3D-9282-4AC5F47E2138}"/>
              </a:ext>
            </a:extLst>
          </p:cNvPr>
          <p:cNvSpPr/>
          <p:nvPr/>
        </p:nvSpPr>
        <p:spPr>
          <a:xfrm>
            <a:off x="6362771" y="2022571"/>
            <a:ext cx="5305354" cy="1365805"/>
          </a:xfrm>
          <a:prstGeom prst="wedgeRoundRectCallout">
            <a:avLst>
              <a:gd name="adj1" fmla="val -12216"/>
              <a:gd name="adj2" fmla="val 75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rgbClr val="7030A0"/>
                </a:solidFill>
              </a:rPr>
              <a:t>Tính như Việt là đúng. Ta cũng có thể tính gộp lại: Tính giá trị của biểu thức 10 – 2 x 3 để tìm số lít nước còn lại trong can.</a:t>
            </a:r>
          </a:p>
        </p:txBody>
      </p:sp>
    </p:spTree>
    <p:extLst>
      <p:ext uri="{BB962C8B-B14F-4D97-AF65-F5344CB8AC3E}">
        <p14:creationId xmlns:p14="http://schemas.microsoft.com/office/powerpoint/2010/main" val="12802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1B434-D774-F75D-8F8B-A038599F3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5" y="103852"/>
            <a:ext cx="2362530" cy="924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DBB3A-C7D8-F620-E3A5-D955CDC7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61" y="993318"/>
            <a:ext cx="9326277" cy="86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472FC-429D-DCE0-5BF5-F70C1A1DA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637" y="1719139"/>
            <a:ext cx="4486901" cy="885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73089-CC29-FA72-1391-C093030E8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593" y="2445411"/>
            <a:ext cx="2295845" cy="943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B86A1-CF77-E122-EBD2-939FDC40B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50" y="3060881"/>
            <a:ext cx="10602805" cy="15146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ED2CA-621F-4EA7-39F8-C9610BFB4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522" y="4712727"/>
            <a:ext cx="10602805" cy="16766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937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F0278-9B8F-9359-0F8B-B9C48C5C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4" y="90879"/>
            <a:ext cx="2884019" cy="11375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AF74AE-21BC-B422-D3EE-44268C0AAF7B}"/>
              </a:ext>
            </a:extLst>
          </p:cNvPr>
          <p:cNvSpPr/>
          <p:nvPr/>
        </p:nvSpPr>
        <p:spPr>
          <a:xfrm>
            <a:off x="2935920" y="454676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B87AE-77AE-6220-E174-7EAD06A75AFB}"/>
              </a:ext>
            </a:extLst>
          </p:cNvPr>
          <p:cNvSpPr txBox="1"/>
          <p:nvPr/>
        </p:nvSpPr>
        <p:spPr>
          <a:xfrm>
            <a:off x="3463986" y="467939"/>
            <a:ext cx="87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 ( 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9E663-6CEF-B8A4-B75F-A1FB0883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89" y="1137864"/>
            <a:ext cx="4639322" cy="20071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2E486-FE7E-BB30-B64E-EB8F01CEA08F}"/>
              </a:ext>
            </a:extLst>
          </p:cNvPr>
          <p:cNvSpPr txBox="1"/>
          <p:nvPr/>
        </p:nvSpPr>
        <p:spPr>
          <a:xfrm>
            <a:off x="2326898" y="2982929"/>
            <a:ext cx="8424230" cy="3231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vi-VN" sz="2800">
                <a:latin typeface="Nunito Black" pitchFamily="2" charset="0"/>
              </a:rPr>
              <a:t>- Trong biểu thức có các phép tính cộng, trừ, nhân, chia ta thực hiện các phép tính nhân, chia trước; rồi thực hiện các phép tính cộng, trừ sau.</a:t>
            </a:r>
          </a:p>
          <a:p>
            <a:r>
              <a:rPr lang="vi-VN" sz="2800">
                <a:latin typeface="Nunito Black" pitchFamily="2" charset="0"/>
              </a:rPr>
              <a:t>- Nếu trong biểu thức chỉ có phép tính nhân, chia ta thực hiện theo thứ tự từ trái sang </a:t>
            </a:r>
            <a:r>
              <a:rPr lang="en-US" sz="2800">
                <a:latin typeface="Nunito Black" pitchFamily="2" charset="0"/>
              </a:rPr>
              <a:t>phải </a:t>
            </a:r>
            <a:endParaRPr lang="vi-VN" sz="2800">
              <a:latin typeface="Nunito Black" pitchFamily="2" charset="0"/>
            </a:endParaRPr>
          </a:p>
          <a:p>
            <a:br>
              <a:rPr lang="vi-VN"/>
            </a:br>
            <a:br>
              <a:rPr lang="vi-VN"/>
            </a:b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90064-1CB3-AD0A-5B99-60C918C8E723}"/>
              </a:ext>
            </a:extLst>
          </p:cNvPr>
          <p:cNvSpPr txBox="1"/>
          <p:nvPr/>
        </p:nvSpPr>
        <p:spPr>
          <a:xfrm>
            <a:off x="690360" y="3429000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a)30 : 5 x 2 = 6 x 2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=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57CF5-CDCB-3381-A905-587E8BB31DBB}"/>
              </a:ext>
            </a:extLst>
          </p:cNvPr>
          <p:cNvSpPr txBox="1"/>
          <p:nvPr/>
        </p:nvSpPr>
        <p:spPr>
          <a:xfrm>
            <a:off x="6096000" y="3428999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b)24 + 5 x 6 = 24 + 30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= 54</a:t>
            </a:r>
          </a:p>
        </p:txBody>
      </p:sp>
    </p:spTree>
    <p:extLst>
      <p:ext uri="{BB962C8B-B14F-4D97-AF65-F5344CB8AC3E}">
        <p14:creationId xmlns:p14="http://schemas.microsoft.com/office/powerpoint/2010/main" val="31675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1B83E-9C71-6815-D72A-53934A6D2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6" y="129226"/>
            <a:ext cx="2803398" cy="10396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771687-49D4-0DEA-CAC6-A4D07E5E37E5}"/>
              </a:ext>
            </a:extLst>
          </p:cNvPr>
          <p:cNvSpPr/>
          <p:nvPr/>
        </p:nvSpPr>
        <p:spPr>
          <a:xfrm>
            <a:off x="2767965" y="322344"/>
            <a:ext cx="628650" cy="5779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FE237-7631-CC59-7C54-AC350749B2B0}"/>
              </a:ext>
            </a:extLst>
          </p:cNvPr>
          <p:cNvSpPr txBox="1"/>
          <p:nvPr/>
        </p:nvSpPr>
        <p:spPr>
          <a:xfrm>
            <a:off x="3321237" y="340853"/>
            <a:ext cx="8225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số là giá trị của mỗi biểu thức</a:t>
            </a:r>
            <a:r>
              <a:rPr lang="en-US" sz="1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93B9B-4D7E-9FF7-EF3B-0E9F04AEE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26" y="1555081"/>
            <a:ext cx="10353675" cy="51108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30CE7-565C-0EAB-2109-279698FF0167}"/>
              </a:ext>
            </a:extLst>
          </p:cNvPr>
          <p:cNvCxnSpPr>
            <a:cxnSpLocks/>
          </p:cNvCxnSpPr>
          <p:nvPr/>
        </p:nvCxnSpPr>
        <p:spPr>
          <a:xfrm>
            <a:off x="4361816" y="1831218"/>
            <a:ext cx="3961110" cy="28067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605E03-E8CF-8CB6-681C-D6571600AEFB}"/>
              </a:ext>
            </a:extLst>
          </p:cNvPr>
          <p:cNvCxnSpPr>
            <a:cxnSpLocks/>
          </p:cNvCxnSpPr>
          <p:nvPr/>
        </p:nvCxnSpPr>
        <p:spPr>
          <a:xfrm flipH="1">
            <a:off x="3593092" y="3845561"/>
            <a:ext cx="1245119" cy="20065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C77228-B163-90E6-9020-00C29FD6E7B1}"/>
              </a:ext>
            </a:extLst>
          </p:cNvPr>
          <p:cNvCxnSpPr>
            <a:cxnSpLocks/>
          </p:cNvCxnSpPr>
          <p:nvPr/>
        </p:nvCxnSpPr>
        <p:spPr>
          <a:xfrm flipH="1">
            <a:off x="8449056" y="2020849"/>
            <a:ext cx="1339460" cy="165503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4CA5B7-11B7-9F76-9172-7B1F0E387B86}"/>
              </a:ext>
            </a:extLst>
          </p:cNvPr>
          <p:cNvCxnSpPr>
            <a:cxnSpLocks/>
          </p:cNvCxnSpPr>
          <p:nvPr/>
        </p:nvCxnSpPr>
        <p:spPr>
          <a:xfrm flipH="1" flipV="1">
            <a:off x="5851727" y="4670026"/>
            <a:ext cx="3584881" cy="11821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B7525D-8330-8CB2-CB54-9977B8FF14D1}"/>
              </a:ext>
            </a:extLst>
          </p:cNvPr>
          <p:cNvSpPr txBox="1"/>
          <p:nvPr/>
        </p:nvSpPr>
        <p:spPr>
          <a:xfrm>
            <a:off x="296799" y="1093412"/>
            <a:ext cx="61594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Thực hiện tính giá trị các biểu thức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Nối giá trị mỗi biểu thức với số thích hợp.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0264-EAD4-B01F-B3A6-6DFCF5C3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5A1CF-1A7C-67AC-0AE7-60CD7FFC6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24B05-0B23-3A55-EF7F-182F5FBB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44D20-5307-7FE8-4A20-BF902F90BB2B}"/>
              </a:ext>
            </a:extLst>
          </p:cNvPr>
          <p:cNvSpPr txBox="1"/>
          <p:nvPr/>
        </p:nvSpPr>
        <p:spPr>
          <a:xfrm>
            <a:off x="3064564" y="3877680"/>
            <a:ext cx="7924800" cy="2293848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 </a:t>
            </a:r>
          </a:p>
        </p:txBody>
      </p:sp>
    </p:spTree>
    <p:extLst>
      <p:ext uri="{BB962C8B-B14F-4D97-AF65-F5344CB8AC3E}">
        <p14:creationId xmlns:p14="http://schemas.microsoft.com/office/powerpoint/2010/main" val="204077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3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127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381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140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554 : 4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932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312 x 3 =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4901-60C6-30D2-F0B3-A0FE7474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602FA-E69D-5C04-922C-BEBB40E0A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518B1-8ADF-1DFF-38A9-209E3FD0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3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B150A9-8FF4-3689-3127-A76059C15356}"/>
              </a:ext>
            </a:extLst>
          </p:cNvPr>
          <p:cNvSpPr txBox="1"/>
          <p:nvPr/>
        </p:nvSpPr>
        <p:spPr>
          <a:xfrm>
            <a:off x="2379308" y="972235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D5E122-A30B-6032-BEBF-B3C6C2C0768B}"/>
              </a:ext>
            </a:extLst>
          </p:cNvPr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2C015-9E00-7E73-BDD8-D13BF7CA6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B1C181-0673-B0F7-EE2A-F3E0A98BF3A6}"/>
              </a:ext>
            </a:extLst>
          </p:cNvPr>
          <p:cNvSpPr txBox="1"/>
          <p:nvPr/>
        </p:nvSpPr>
        <p:spPr>
          <a:xfrm>
            <a:off x="8667748" y="3886632"/>
            <a:ext cx="255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Great Vibes" pitchFamily="2" charset="0"/>
              </a:rPr>
              <a:t>( Tiết 2)</a:t>
            </a:r>
          </a:p>
        </p:txBody>
      </p:sp>
    </p:spTree>
    <p:extLst>
      <p:ext uri="{BB962C8B-B14F-4D97-AF65-F5344CB8AC3E}">
        <p14:creationId xmlns:p14="http://schemas.microsoft.com/office/powerpoint/2010/main" val="38692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309</Words>
  <Application>Microsoft Office PowerPoint</Application>
  <PresentationFormat>Widescreen</PresentationFormat>
  <Paragraphs>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Nunito Black</vt:lpstr>
      <vt:lpstr>Calibri</vt:lpstr>
      <vt:lpstr>BudHand</vt:lpstr>
      <vt:lpstr>Sigmar One</vt:lpstr>
      <vt:lpstr>Great Vibes</vt:lpstr>
      <vt:lpstr>.VnArial</vt:lpstr>
      <vt:lpstr>Arial</vt:lpstr>
      <vt:lpstr>A Charming Font Superexpanded</vt:lpstr>
      <vt:lpstr>Calibri Light</vt:lpstr>
      <vt:lpstr>OpenSans</vt:lpstr>
      <vt:lpstr>Tahoma</vt:lpstr>
      <vt:lpstr>A Charming Font Expanded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DELL</cp:lastModifiedBy>
  <cp:revision>13</cp:revision>
  <dcterms:created xsi:type="dcterms:W3CDTF">2022-06-15T15:08:53Z</dcterms:created>
  <dcterms:modified xsi:type="dcterms:W3CDTF">2024-12-27T15:06:23Z</dcterms:modified>
</cp:coreProperties>
</file>