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0"/>
  </p:notesMasterIdLst>
  <p:sldIdLst>
    <p:sldId id="346" r:id="rId4"/>
    <p:sldId id="264" r:id="rId5"/>
    <p:sldId id="324" r:id="rId6"/>
    <p:sldId id="327" r:id="rId7"/>
    <p:sldId id="339" r:id="rId8"/>
    <p:sldId id="340" r:id="rId9"/>
    <p:sldId id="341" r:id="rId10"/>
    <p:sldId id="330" r:id="rId11"/>
    <p:sldId id="331" r:id="rId12"/>
    <p:sldId id="344" r:id="rId13"/>
    <p:sldId id="282" r:id="rId14"/>
    <p:sldId id="311" r:id="rId15"/>
    <p:sldId id="312" r:id="rId16"/>
    <p:sldId id="314" r:id="rId17"/>
    <p:sldId id="315" r:id="rId18"/>
    <p:sldId id="316" r:id="rId19"/>
    <p:sldId id="332" r:id="rId20"/>
    <p:sldId id="333" r:id="rId21"/>
    <p:sldId id="343" r:id="rId22"/>
    <p:sldId id="345" r:id="rId23"/>
    <p:sldId id="336" r:id="rId24"/>
    <p:sldId id="342" r:id="rId25"/>
    <p:sldId id="325" r:id="rId26"/>
    <p:sldId id="337" r:id="rId27"/>
    <p:sldId id="338" r:id="rId28"/>
    <p:sldId id="3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F92"/>
    <a:srgbClr val="62CEB4"/>
    <a:srgbClr val="79D5BF"/>
    <a:srgbClr val="4BB2FF"/>
    <a:srgbClr val="0192FF"/>
    <a:srgbClr val="63C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Grid="0">
      <p:cViewPr>
        <p:scale>
          <a:sx n="83" d="100"/>
          <a:sy n="83" d="100"/>
        </p:scale>
        <p:origin x="-54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49535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extLst>
      <p:ext uri="{BB962C8B-B14F-4D97-AF65-F5344CB8AC3E}">
        <p14:creationId xmlns:p14="http://schemas.microsoft.com/office/powerpoint/2010/main" val="6890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155385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gif"/><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ctrTitle"/>
          </p:nvPr>
        </p:nvSpPr>
        <p:spPr>
          <a:xfrm>
            <a:off x="914400" y="2756925"/>
            <a:ext cx="10363200" cy="2184243"/>
          </a:xfrm>
        </p:spPr>
        <p:txBody>
          <a:bodyPr spcFirstLastPara="1" rtlCol="0">
            <a:prstTxWarp prst="textArchUp">
              <a:avLst/>
            </a:prstTxWarp>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8630">
              <a:defRPr/>
            </a:pPr>
            <a:r>
              <a:rPr lang="vi-VN" sz="6400"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Chào mừng thầy cô VÀ CÁC EM HỌC SINH</a:t>
            </a:r>
          </a:p>
        </p:txBody>
      </p:sp>
      <p:sp>
        <p:nvSpPr>
          <p:cNvPr id="6" name="Text Box 13"/>
          <p:cNvSpPr txBox="1">
            <a:spLocks noChangeArrowheads="1"/>
          </p:cNvSpPr>
          <p:nvPr/>
        </p:nvSpPr>
        <p:spPr bwMode="auto">
          <a:xfrm>
            <a:off x="2460907" y="3429000"/>
            <a:ext cx="727018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64" tIns="60932" rIns="121864" bIns="60932">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algn="ctr" defTabSz="1218570">
              <a:lnSpc>
                <a:spcPct val="150000"/>
              </a:lnSpc>
              <a:spcBef>
                <a:spcPct val="0"/>
              </a:spcBef>
              <a:buClrTx/>
              <a:buSzTx/>
              <a:buNone/>
              <a:defRPr/>
            </a:pP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MÔN: TỰ NHIÊN VÀ XÃ HỘI</a:t>
            </a:r>
          </a:p>
          <a:p>
            <a:pPr algn="ctr" defTabSz="1218570">
              <a:lnSpc>
                <a:spcPct val="150000"/>
              </a:lnSpc>
              <a:spcBef>
                <a:spcPct val="0"/>
              </a:spcBef>
              <a:buClrTx/>
              <a:buSzTx/>
              <a:buNone/>
              <a:defRPr/>
            </a:pP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Lớp: 2</a:t>
            </a:r>
            <a:r>
              <a:rPr lang="vi-VN"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B</a:t>
            </a:r>
            <a:endPar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endParaRPr>
          </a:p>
          <a:p>
            <a:pPr algn="ctr" defTabSz="1218570">
              <a:lnSpc>
                <a:spcPct val="150000"/>
              </a:lnSpc>
              <a:spcBef>
                <a:spcPct val="0"/>
              </a:spcBef>
              <a:buClrTx/>
              <a:buSzTx/>
              <a:buNone/>
              <a:defRPr/>
            </a:pP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Giáo viên: </a:t>
            </a:r>
            <a:r>
              <a:rPr lang="en-US" altLang="en-US" sz="3600" b="1" dirty="0" err="1">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Hoàng</a:t>
            </a: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 </a:t>
            </a:r>
            <a:r>
              <a:rPr lang="en-US" altLang="en-US" sz="3600" b="1" dirty="0" err="1">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Thị</a:t>
            </a: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 </a:t>
            </a:r>
            <a:r>
              <a:rPr lang="vi-VN"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Thu Phương</a:t>
            </a:r>
            <a:endPar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endParaRPr>
          </a:p>
        </p:txBody>
      </p:sp>
      <p:sp>
        <p:nvSpPr>
          <p:cNvPr id="7" name="Text Box 21"/>
          <p:cNvSpPr txBox="1">
            <a:spLocks noChangeArrowheads="1"/>
          </p:cNvSpPr>
          <p:nvPr/>
        </p:nvSpPr>
        <p:spPr bwMode="auto">
          <a:xfrm>
            <a:off x="1504951" y="694267"/>
            <a:ext cx="7564967" cy="1000217"/>
          </a:xfrm>
          <a:prstGeom prst="rect">
            <a:avLst/>
          </a:prstGeom>
          <a:noFill/>
          <a:ln>
            <a:noFill/>
          </a:ln>
          <a:effectLst>
            <a:prstShdw prst="shdw17" dist="17961" dir="2700000">
              <a:schemeClr val="accent1">
                <a:gamma/>
                <a:shade val="60000"/>
                <a:invGamma/>
              </a:schemeClr>
            </a:prstShdw>
          </a:effectLst>
          <a:extLst/>
        </p:spPr>
        <p:txBody>
          <a:bodyPr lIns="121864" tIns="60932" rIns="121864" bIns="60932">
            <a:spAutoFit/>
          </a:bodyPr>
          <a:lstStyle/>
          <a:p>
            <a:pPr algn="ctr" defTabSz="1218570">
              <a:lnSpc>
                <a:spcPct val="150000"/>
              </a:lnSpc>
              <a:defRPr/>
            </a:pPr>
            <a:r>
              <a:rPr lang="en-US" sz="1900" b="1" dirty="0">
                <a:solidFill>
                  <a:prstClr val="black"/>
                </a:solidFill>
                <a:cs typeface="Times New Roman" pitchFamily="18" charset="0"/>
              </a:rPr>
              <a:t>PHÒNG GIÁO DỤC VÀ ĐÀO TẠO HUYỆN AN LÃO</a:t>
            </a:r>
          </a:p>
          <a:p>
            <a:pPr algn="ctr" defTabSz="1218570">
              <a:lnSpc>
                <a:spcPct val="150000"/>
              </a:lnSpc>
              <a:defRPr/>
            </a:pPr>
            <a:r>
              <a:rPr lang="en-US" sz="1900" dirty="0">
                <a:solidFill>
                  <a:prstClr val="black"/>
                </a:solidFill>
                <a:cs typeface="Times New Roman" pitchFamily="18" charset="0"/>
              </a:rPr>
              <a:t>⁂TRƯỜNG TIỂU </a:t>
            </a:r>
            <a:r>
              <a:rPr lang="vi-VN" sz="1900" dirty="0">
                <a:solidFill>
                  <a:prstClr val="black"/>
                </a:solidFill>
                <a:cs typeface="Times New Roman" pitchFamily="18" charset="0"/>
              </a:rPr>
              <a:t>HỌC </a:t>
            </a:r>
            <a:r>
              <a:rPr lang="en-US" sz="1900" dirty="0">
                <a:solidFill>
                  <a:prstClr val="black"/>
                </a:solidFill>
                <a:cs typeface="Times New Roman" pitchFamily="18" charset="0"/>
              </a:rPr>
              <a:t>AN THẮNG⁂</a:t>
            </a:r>
          </a:p>
        </p:txBody>
      </p:sp>
      <p:pic>
        <p:nvPicPr>
          <p:cNvPr id="29702" name="Picture 2" descr="50+ Hình động dễ thương | Dễ thương, Khủng long, Hình ả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3200" y="4375151"/>
            <a:ext cx="3194051" cy="25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 descr="50+ Hình động dễ thương | Dễ thương, Khủng long, Hình ả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45600" y="4400551"/>
            <a:ext cx="3194051" cy="25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9895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70"/>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Xem video: Đời sống của người dân gặp nhiều khó khăn khi không có những hàng hóa cần thiết do thiên tai xảy ra. </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pic>
        <p:nvPicPr>
          <p:cNvPr id="7" name="TNXH Video Bài 11 Người dân miền Trung mất sinh kế vì thiên t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6142" y="846367"/>
            <a:ext cx="9119715" cy="5129840"/>
          </a:xfrm>
          <a:prstGeom prst="rect">
            <a:avLst/>
          </a:prstGeom>
        </p:spPr>
      </p:pic>
      <p:sp>
        <p:nvSpPr>
          <p:cNvPr id="8" name="TextBox 7"/>
          <p:cNvSpPr txBox="1"/>
          <p:nvPr/>
        </p:nvSpPr>
        <p:spPr>
          <a:xfrm>
            <a:off x="-1" y="6027003"/>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Chúng ta có thể mang những đồ dùng, hàng hóa còn giá trị sử dụng mà gia đình mình không cần nữa để ủng hộ những người gặp khó khăn thiếu thốn, nhất là vùng bị nạn.</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Tree>
    <p:extLst>
      <p:ext uri="{BB962C8B-B14F-4D97-AF65-F5344CB8AC3E}">
        <p14:creationId xmlns:p14="http://schemas.microsoft.com/office/powerpoint/2010/main" val="19479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 r="8321"/>
          <a:stretch/>
        </p:blipFill>
        <p:spPr bwMode="auto">
          <a:xfrm>
            <a:off x="0" y="182019"/>
            <a:ext cx="12192000" cy="6675981"/>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584294"/>
            <a:ext cx="7422560" cy="1630934"/>
          </a:xfrm>
          <a:prstGeom prst="rect">
            <a:avLst/>
          </a:prstGeom>
        </p:spPr>
      </p:pic>
      <p:sp>
        <p:nvSpPr>
          <p:cNvPr id="7" name="TextBox 6"/>
          <p:cNvSpPr txBox="1"/>
          <p:nvPr/>
        </p:nvSpPr>
        <p:spPr>
          <a:xfrm>
            <a:off x="705803" y="3091988"/>
            <a:ext cx="10495181" cy="1200329"/>
          </a:xfrm>
          <a:prstGeom prst="rect">
            <a:avLst/>
          </a:prstGeom>
          <a:noFill/>
        </p:spPr>
        <p:txBody>
          <a:bodyPr wrap="none" rtlCol="0">
            <a:spAutoFit/>
          </a:bodyPr>
          <a:lstStyle/>
          <a:p>
            <a:pPr algn="ctr"/>
            <a:r>
              <a:rPr lang="en-US" altLang="zh-CN" sz="7200" b="1" smtClean="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rPr>
              <a:t>Đố vui: Đoán tên đồ vật</a:t>
            </a:r>
            <a:endParaRPr lang="zh-CN" altLang="en-US" sz="7200" b="1" dirty="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23" presetClass="entr" presetSubtype="36" fill="hold" grpId="0" nodeType="withEffect">
                                  <p:stCondLst>
                                    <p:cond delay="470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strVal val="(6*min(max(#ppt_w*#ppt_h,.3),1)-7.4)/-.7*#ppt_w"/>
                                          </p:val>
                                        </p:tav>
                                        <p:tav tm="100000">
                                          <p:val>
                                            <p:strVal val="#ppt_w"/>
                                          </p:val>
                                        </p:tav>
                                      </p:tavLst>
                                    </p:anim>
                                    <p:anim calcmode="lin" valueType="num">
                                      <p:cBhvr>
                                        <p:cTn id="22" dur="750" fill="hold"/>
                                        <p:tgtEl>
                                          <p:spTgt spid="7"/>
                                        </p:tgtEl>
                                        <p:attrNameLst>
                                          <p:attrName>ppt_h</p:attrName>
                                        </p:attrNameLst>
                                      </p:cBhvr>
                                      <p:tavLst>
                                        <p:tav tm="0">
                                          <p:val>
                                            <p:strVal val="(6*min(max(#ppt_w*#ppt_h,.3),1)-7.4)/-.7*#ppt_h"/>
                                          </p:val>
                                        </p:tav>
                                        <p:tav tm="100000">
                                          <p:val>
                                            <p:strVal val="#ppt_h"/>
                                          </p:val>
                                        </p:tav>
                                      </p:tavLst>
                                    </p:anim>
                                    <p:anim calcmode="lin" valueType="num">
                                      <p:cBhvr>
                                        <p:cTn id="23" dur="750" fill="hold"/>
                                        <p:tgtEl>
                                          <p:spTgt spid="7"/>
                                        </p:tgtEl>
                                        <p:attrNameLst>
                                          <p:attrName>ppt_x</p:attrName>
                                        </p:attrNameLst>
                                      </p:cBhvr>
                                      <p:tavLst>
                                        <p:tav tm="0">
                                          <p:val>
                                            <p:fltVal val="0.5"/>
                                          </p:val>
                                        </p:tav>
                                        <p:tav tm="100000">
                                          <p:val>
                                            <p:strVal val="#ppt_x"/>
                                          </p:val>
                                        </p:tav>
                                      </p:tavLst>
                                    </p:anim>
                                    <p:anim calcmode="lin" valueType="num">
                                      <p:cBhvr>
                                        <p:cTn id="24" dur="75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iterate type="lt">
                                    <p:tmPct val="0"/>
                                  </p:iterate>
                                  <p:childTnLst>
                                    <p:animClr clrSpc="rgb" dir="cw">
                                      <p:cBhvr override="childStyle">
                                        <p:cTn id="28" dur="2000" fill="hold"/>
                                        <p:tgtEl>
                                          <p:spTgt spid="7"/>
                                        </p:tgtEl>
                                        <p:attrNameLst>
                                          <p:attrName>style.color</p:attrName>
                                        </p:attrNameLst>
                                      </p:cBhvr>
                                      <p:to>
                                        <a:srgbClr val="0192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gạo</a:t>
            </a:r>
          </a:p>
        </p:txBody>
      </p:sp>
      <p:sp>
        <p:nvSpPr>
          <p:cNvPr id="19" name="Rectangle 18">
            <a:extLst>
              <a:ext uri="{FF2B5EF4-FFF2-40B4-BE49-F238E27FC236}">
                <a16:creationId xmlns=""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vừng</a:t>
            </a:r>
          </a:p>
        </p:txBody>
      </p:sp>
      <p:sp>
        <p:nvSpPr>
          <p:cNvPr id="20" name="Rectangle 19">
            <a:extLst>
              <a:ext uri="{FF2B5EF4-FFF2-40B4-BE49-F238E27FC236}">
                <a16:creationId xmlns="" xmlns:a16="http://schemas.microsoft.com/office/drawing/2014/main" id="{6AECCFD8-3D8A-4240-9B6A-A27831E9CF3F}"/>
              </a:ext>
            </a:extLst>
          </p:cNvPr>
          <p:cNvSpPr/>
          <p:nvPr/>
        </p:nvSpPr>
        <p:spPr>
          <a:xfrm>
            <a:off x="6492967" y="51677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đỗ</a:t>
            </a:r>
          </a:p>
        </p:txBody>
      </p:sp>
      <p:sp>
        <p:nvSpPr>
          <p:cNvPr id="21" name="Rectangle 20">
            <a:extLst>
              <a:ext uri="{FF2B5EF4-FFF2-40B4-BE49-F238E27FC236}">
                <a16:creationId xmlns=""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sen</a:t>
            </a:r>
          </a:p>
        </p:txBody>
      </p:sp>
      <p:pic>
        <p:nvPicPr>
          <p:cNvPr id="22" name="Picture 6" descr="Káº¿t quáº£ hÃ¬nh áº£nh cho right wrong tick icon">
            <a:extLst>
              <a:ext uri="{FF2B5EF4-FFF2-40B4-BE49-F238E27FC236}">
                <a16:creationId xmlns=""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342C2CF7-9579-4DAE-AB9C-C6D713122D9F}"/>
              </a:ext>
            </a:extLst>
          </p:cNvPr>
          <p:cNvSpPr txBox="1"/>
          <p:nvPr/>
        </p:nvSpPr>
        <p:spPr>
          <a:xfrm>
            <a:off x="938357" y="417234"/>
            <a:ext cx="10238740" cy="3170099"/>
          </a:xfrm>
          <a:prstGeom prst="rect">
            <a:avLst/>
          </a:prstGeom>
          <a:noFill/>
        </p:spPr>
        <p:txBody>
          <a:bodyPr wrap="square" rtlCol="0">
            <a:spAutoFit/>
          </a:bodyPr>
          <a:lstStyle/>
          <a:p>
            <a:pPr lvl="3"/>
            <a:r>
              <a:rPr lang="en-US" sz="4000" b="1" smtClean="0">
                <a:solidFill>
                  <a:schemeClr val="bg1"/>
                </a:solidFill>
                <a:latin typeface="Arial" panose="020B0604020202020204" pitchFamily="34" charset="0"/>
                <a:cs typeface="Arial" panose="020B0604020202020204" pitchFamily="34" charset="0"/>
              </a:rPr>
              <a:t>		Nhỏ </a:t>
            </a:r>
            <a:r>
              <a:rPr lang="en-US" sz="4000" b="1" dirty="0">
                <a:solidFill>
                  <a:schemeClr val="bg1"/>
                </a:solidFill>
                <a:latin typeface="Arial" panose="020B0604020202020204" pitchFamily="34" charset="0"/>
                <a:cs typeface="Arial" panose="020B0604020202020204" pitchFamily="34" charset="0"/>
              </a:rPr>
              <a:t>hơn hạt thóc</a:t>
            </a:r>
          </a:p>
          <a:p>
            <a:pPr lvl="3"/>
            <a:r>
              <a:rPr lang="en-US" sz="4000" b="1" smtClean="0">
                <a:solidFill>
                  <a:schemeClr val="bg1"/>
                </a:solidFill>
                <a:latin typeface="Arial" panose="020B0604020202020204" pitchFamily="34" charset="0"/>
                <a:cs typeface="Arial" panose="020B0604020202020204" pitchFamily="34" charset="0"/>
              </a:rPr>
              <a:t>		Trong </a:t>
            </a:r>
            <a:r>
              <a:rPr lang="en-US" sz="4000" b="1" dirty="0">
                <a:solidFill>
                  <a:schemeClr val="bg1"/>
                </a:solidFill>
                <a:latin typeface="Arial" panose="020B0604020202020204" pitchFamily="34" charset="0"/>
                <a:cs typeface="Arial" panose="020B0604020202020204" pitchFamily="34" charset="0"/>
              </a:rPr>
              <a:t>ngọc trắng ngà</a:t>
            </a:r>
          </a:p>
          <a:p>
            <a:pPr lvl="3"/>
            <a:r>
              <a:rPr lang="en-US" sz="4000" b="1" smtClean="0">
                <a:solidFill>
                  <a:schemeClr val="bg1"/>
                </a:solidFill>
                <a:latin typeface="Arial" panose="020B0604020202020204" pitchFamily="34" charset="0"/>
                <a:cs typeface="Arial" panose="020B0604020202020204" pitchFamily="34" charset="0"/>
              </a:rPr>
              <a:t>		Khắp </a:t>
            </a:r>
            <a:r>
              <a:rPr lang="en-US" sz="4000" b="1" dirty="0">
                <a:solidFill>
                  <a:schemeClr val="bg1"/>
                </a:solidFill>
                <a:latin typeface="Arial" panose="020B0604020202020204" pitchFamily="34" charset="0"/>
                <a:cs typeface="Arial" panose="020B0604020202020204" pitchFamily="34" charset="0"/>
              </a:rPr>
              <a:t>muôn </a:t>
            </a:r>
            <a:r>
              <a:rPr lang="en-US" sz="4000" b="1">
                <a:solidFill>
                  <a:schemeClr val="bg1"/>
                </a:solidFill>
                <a:latin typeface="Arial" panose="020B0604020202020204" pitchFamily="34" charset="0"/>
                <a:cs typeface="Arial" panose="020B0604020202020204" pitchFamily="34" charset="0"/>
              </a:rPr>
              <a:t>vạn </a:t>
            </a:r>
            <a:r>
              <a:rPr lang="en-US" sz="4000" b="1" smtClean="0">
                <a:solidFill>
                  <a:schemeClr val="bg1"/>
                </a:solidFill>
                <a:latin typeface="Arial" panose="020B0604020202020204" pitchFamily="34" charset="0"/>
                <a:cs typeface="Arial" panose="020B0604020202020204" pitchFamily="34" charset="0"/>
              </a:rPr>
              <a:t>nhà</a:t>
            </a:r>
          </a:p>
          <a:p>
            <a:pPr lvl="3"/>
            <a:r>
              <a:rPr lang="en-US" sz="4000" b="1" smtClean="0">
                <a:solidFill>
                  <a:schemeClr val="bg1"/>
                </a:solidFill>
                <a:latin typeface="Arial" panose="020B0604020202020204" pitchFamily="34" charset="0"/>
                <a:cs typeface="Arial" panose="020B0604020202020204" pitchFamily="34" charset="0"/>
              </a:rPr>
              <a:t>		Ai </a:t>
            </a:r>
            <a:r>
              <a:rPr lang="en-US" sz="4000" b="1" dirty="0">
                <a:solidFill>
                  <a:schemeClr val="bg1"/>
                </a:solidFill>
                <a:latin typeface="Arial" panose="020B0604020202020204" pitchFamily="34" charset="0"/>
                <a:cs typeface="Arial" panose="020B0604020202020204" pitchFamily="34" charset="0"/>
              </a:rPr>
              <a:t>ai cũng có</a:t>
            </a:r>
          </a:p>
          <a:p>
            <a:pPr lvl="3"/>
            <a:r>
              <a:rPr lang="en-US" sz="4000" b="1" smtClean="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hạt gì?</a:t>
            </a:r>
          </a:p>
        </p:txBody>
      </p:sp>
      <p:pic>
        <p:nvPicPr>
          <p:cNvPr id="28" name="Picture 2" descr="Káº¿t quáº£ hÃ¬nh áº£nh cho home icon">
            <a:hlinkClick r:id="rId8" action="ppaction://hlinksldjump"/>
            <a:extLst>
              <a:ext uri="{FF2B5EF4-FFF2-40B4-BE49-F238E27FC236}">
                <a16:creationId xmlns=""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quạt điện</a:t>
            </a:r>
          </a:p>
        </p:txBody>
      </p:sp>
      <p:sp>
        <p:nvSpPr>
          <p:cNvPr id="20" name="Rectangle 19">
            <a:extLst>
              <a:ext uri="{FF2B5EF4-FFF2-40B4-BE49-F238E27FC236}">
                <a16:creationId xmlns=""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Cái </a:t>
            </a:r>
            <a:r>
              <a:rPr lang="en-US" sz="4000" b="1" smtClean="0">
                <a:solidFill>
                  <a:schemeClr val="bg1"/>
                </a:solidFill>
                <a:latin typeface="Arial" panose="020B0604020202020204" pitchFamily="34" charset="0"/>
                <a:cs typeface="Arial" panose="020B0604020202020204" pitchFamily="34" charset="0"/>
              </a:rPr>
              <a:t>ti vi</a:t>
            </a:r>
            <a:endParaRPr lang="en-US" sz="400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điều hòa</a:t>
            </a:r>
          </a:p>
        </p:txBody>
      </p:sp>
      <p:sp>
        <p:nvSpPr>
          <p:cNvPr id="22" name="Rectangle 21">
            <a:extLst>
              <a:ext uri="{FF2B5EF4-FFF2-40B4-BE49-F238E27FC236}">
                <a16:creationId xmlns=""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tủ lạnh</a:t>
            </a:r>
          </a:p>
        </p:txBody>
      </p:sp>
      <p:pic>
        <p:nvPicPr>
          <p:cNvPr id="23" name="Picture 6" descr="Káº¿t quáº£ hÃ¬nh áº£nh cho right wrong tick icon">
            <a:extLst>
              <a:ext uri="{FF2B5EF4-FFF2-40B4-BE49-F238E27FC236}">
                <a16:creationId xmlns=""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2A50AA0C-1EFD-4224-B1E6-92894E8C46F9}"/>
              </a:ext>
            </a:extLst>
          </p:cNvPr>
          <p:cNvSpPr txBox="1"/>
          <p:nvPr/>
        </p:nvSpPr>
        <p:spPr>
          <a:xfrm>
            <a:off x="938530" y="316230"/>
            <a:ext cx="10417175" cy="3785652"/>
          </a:xfrm>
          <a:prstGeom prst="rect">
            <a:avLst/>
          </a:prstGeom>
          <a:noFill/>
        </p:spPr>
        <p:txBody>
          <a:bodyPr wrap="square" rtlCol="0">
            <a:spAutoFit/>
          </a:bodyPr>
          <a:lstStyle/>
          <a:p>
            <a:pPr lvl="2"/>
            <a:r>
              <a:rPr lang="en-US" sz="4000" b="1" smtClean="0">
                <a:solidFill>
                  <a:schemeClr val="bg1"/>
                </a:solidFill>
                <a:latin typeface="Arial" panose="020B0604020202020204" pitchFamily="34" charset="0"/>
                <a:cs typeface="Arial" panose="020B0604020202020204" pitchFamily="34" charset="0"/>
              </a:rPr>
              <a:t>		Có </a:t>
            </a:r>
            <a:r>
              <a:rPr lang="en-US" sz="4000" b="1" dirty="0">
                <a:solidFill>
                  <a:schemeClr val="bg1"/>
                </a:solidFill>
                <a:latin typeface="Arial" panose="020B0604020202020204" pitchFamily="34" charset="0"/>
                <a:cs typeface="Arial" panose="020B0604020202020204" pitchFamily="34" charset="0"/>
              </a:rPr>
              <a:t>cánh, không biết bay</a:t>
            </a:r>
          </a:p>
          <a:p>
            <a:pPr lvl="2"/>
            <a:r>
              <a:rPr lang="en-US" sz="4000" b="1" smtClean="0">
                <a:solidFill>
                  <a:schemeClr val="bg1"/>
                </a:solidFill>
                <a:latin typeface="Arial" panose="020B0604020202020204" pitchFamily="34" charset="0"/>
                <a:cs typeface="Arial" panose="020B0604020202020204" pitchFamily="34" charset="0"/>
              </a:rPr>
              <a:t>		Chỉ </a:t>
            </a:r>
            <a:r>
              <a:rPr lang="en-US" sz="4000" b="1" dirty="0">
                <a:solidFill>
                  <a:schemeClr val="bg1"/>
                </a:solidFill>
                <a:latin typeface="Arial" panose="020B0604020202020204" pitchFamily="34" charset="0"/>
                <a:cs typeface="Arial" panose="020B0604020202020204" pitchFamily="34" charset="0"/>
              </a:rPr>
              <a:t>quay như chong chóng</a:t>
            </a:r>
          </a:p>
          <a:p>
            <a:pPr lvl="2"/>
            <a:r>
              <a:rPr lang="en-US" sz="4000" b="1" smtClean="0">
                <a:solidFill>
                  <a:schemeClr val="bg1"/>
                </a:solidFill>
                <a:latin typeface="Arial" panose="020B0604020202020204" pitchFamily="34" charset="0"/>
                <a:cs typeface="Arial" panose="020B0604020202020204" pitchFamily="34" charset="0"/>
              </a:rPr>
              <a:t>		Làm </a:t>
            </a:r>
            <a:r>
              <a:rPr lang="en-US" sz="4000" b="1" dirty="0">
                <a:solidFill>
                  <a:schemeClr val="bg1"/>
                </a:solidFill>
                <a:latin typeface="Arial" panose="020B0604020202020204" pitchFamily="34" charset="0"/>
                <a:cs typeface="Arial" panose="020B0604020202020204" pitchFamily="34" charset="0"/>
              </a:rPr>
              <a:t>gió xua cái nóng</a:t>
            </a:r>
          </a:p>
          <a:p>
            <a:pPr lvl="2"/>
            <a:r>
              <a:rPr lang="en-US" sz="4000" b="1" smtClean="0">
                <a:solidFill>
                  <a:schemeClr val="bg1"/>
                </a:solidFill>
                <a:latin typeface="Arial" panose="020B0604020202020204" pitchFamily="34" charset="0"/>
                <a:cs typeface="Arial" panose="020B0604020202020204" pitchFamily="34" charset="0"/>
              </a:rPr>
              <a:t>		Mất </a:t>
            </a:r>
            <a:r>
              <a:rPr lang="en-US" sz="4000" b="1" dirty="0">
                <a:solidFill>
                  <a:schemeClr val="bg1"/>
                </a:solidFill>
                <a:latin typeface="Arial" panose="020B0604020202020204" pitchFamily="34" charset="0"/>
                <a:cs typeface="Arial" panose="020B0604020202020204" pitchFamily="34" charset="0"/>
              </a:rPr>
              <a:t>điện là hết quay</a:t>
            </a:r>
            <a:r>
              <a:rPr lang="en-US" sz="4000" b="1">
                <a:solidFill>
                  <a:schemeClr val="bg1"/>
                </a:solidFill>
                <a:latin typeface="Arial" panose="020B0604020202020204" pitchFamily="34" charset="0"/>
                <a:cs typeface="Arial" panose="020B0604020202020204" pitchFamily="34" charset="0"/>
              </a:rPr>
              <a:t>. </a:t>
            </a:r>
            <a:endParaRPr lang="en-US" sz="4000" b="1" smtClean="0">
              <a:solidFill>
                <a:schemeClr val="bg1"/>
              </a:solidFill>
              <a:latin typeface="Arial" panose="020B0604020202020204" pitchFamily="34" charset="0"/>
              <a:cs typeface="Arial" panose="020B0604020202020204" pitchFamily="34" charset="0"/>
            </a:endParaRPr>
          </a:p>
          <a:p>
            <a:pPr lvl="2"/>
            <a:r>
              <a:rPr lang="en-US" sz="4000" b="1">
                <a:solidFill>
                  <a:schemeClr val="bg1"/>
                </a:solidFill>
                <a:latin typeface="Arial" panose="020B0604020202020204" pitchFamily="34" charset="0"/>
                <a:cs typeface="Arial" panose="020B0604020202020204" pitchFamily="34" charset="0"/>
              </a:rPr>
              <a:t>	</a:t>
            </a:r>
            <a:r>
              <a:rPr lang="en-US" sz="4000" b="1" smtClean="0">
                <a:solidFill>
                  <a:schemeClr val="bg1"/>
                </a:solidFill>
                <a:latin typeface="Arial" panose="020B0604020202020204" pitchFamily="34" charset="0"/>
                <a:cs typeface="Arial" panose="020B0604020202020204" pitchFamily="34" charset="0"/>
              </a:rPr>
              <a:t>					      - </a:t>
            </a:r>
            <a:r>
              <a:rPr lang="en-US" sz="4000" b="1">
                <a:solidFill>
                  <a:schemeClr val="bg1"/>
                </a:solidFill>
                <a:latin typeface="Arial" panose="020B0604020202020204" pitchFamily="34" charset="0"/>
                <a:cs typeface="Arial" panose="020B0604020202020204" pitchFamily="34" charset="0"/>
              </a:rPr>
              <a:t>Là </a:t>
            </a:r>
            <a:r>
              <a:rPr lang="en-US" sz="4000" b="1" smtClean="0">
                <a:solidFill>
                  <a:schemeClr val="bg1"/>
                </a:solidFill>
                <a:latin typeface="Arial" panose="020B0604020202020204" pitchFamily="34" charset="0"/>
                <a:cs typeface="Arial" panose="020B0604020202020204" pitchFamily="34" charset="0"/>
              </a:rPr>
              <a:t>gì</a:t>
            </a:r>
            <a:r>
              <a:rPr lang="en-US" sz="4000" b="1">
                <a:solidFill>
                  <a:schemeClr val="bg1"/>
                </a:solidFill>
                <a:latin typeface="Arial" panose="020B0604020202020204" pitchFamily="34" charset="0"/>
                <a:cs typeface="Arial" panose="020B0604020202020204" pitchFamily="34" charset="0"/>
              </a:rPr>
              <a:t>?</a:t>
            </a:r>
          </a:p>
          <a:p>
            <a:pPr lvl="2"/>
            <a:endParaRPr lang="en-US" sz="4000" b="1" dirty="0">
              <a:solidFill>
                <a:schemeClr val="bg1"/>
              </a:solidFill>
              <a:latin typeface="Arial" panose="020B0604020202020204" pitchFamily="34" charset="0"/>
              <a:cs typeface="Arial" panose="020B0604020202020204" pitchFamily="34" charset="0"/>
            </a:endParaRPr>
          </a:p>
        </p:txBody>
      </p:sp>
      <p:pic>
        <p:nvPicPr>
          <p:cNvPr id="29" name="Picture 2" descr="Káº¿t quáº£ hÃ¬nh áº£nh cho home icon">
            <a:hlinkClick r:id="rId8" action="ppaction://hlinksldjump"/>
            <a:extLst>
              <a:ext uri="{FF2B5EF4-FFF2-40B4-BE49-F238E27FC236}">
                <a16:creationId xmlns=""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trứng</a:t>
            </a:r>
          </a:p>
        </p:txBody>
      </p:sp>
      <p:sp>
        <p:nvSpPr>
          <p:cNvPr id="20" name="Rectangle 19">
            <a:extLst>
              <a:ext uri="{FF2B5EF4-FFF2-40B4-BE49-F238E27FC236}">
                <a16:creationId xmlns=""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cam</a:t>
            </a:r>
          </a:p>
        </p:txBody>
      </p:sp>
      <p:sp>
        <p:nvSpPr>
          <p:cNvPr id="21" name="Rectangle 20">
            <a:extLst>
              <a:ext uri="{FF2B5EF4-FFF2-40B4-BE49-F238E27FC236}">
                <a16:creationId xmlns=""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táo</a:t>
            </a:r>
          </a:p>
        </p:txBody>
      </p:sp>
      <p:sp>
        <p:nvSpPr>
          <p:cNvPr id="22" name="Rectangle 21">
            <a:extLst>
              <a:ext uri="{FF2B5EF4-FFF2-40B4-BE49-F238E27FC236}">
                <a16:creationId xmlns=""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bóng</a:t>
            </a:r>
          </a:p>
        </p:txBody>
      </p:sp>
      <p:pic>
        <p:nvPicPr>
          <p:cNvPr id="23" name="Picture 6" descr="Káº¿t quáº£ hÃ¬nh áº£nh cho right wrong tick icon">
            <a:extLst>
              <a:ext uri="{FF2B5EF4-FFF2-40B4-BE49-F238E27FC236}">
                <a16:creationId xmlns=""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A63ABEDF-A292-44E3-BEF6-E709D50D7BF2}"/>
              </a:ext>
            </a:extLst>
          </p:cNvPr>
          <p:cNvSpPr txBox="1"/>
          <p:nvPr/>
        </p:nvSpPr>
        <p:spPr>
          <a:xfrm>
            <a:off x="938530" y="316230"/>
            <a:ext cx="10066020" cy="3170099"/>
          </a:xfrm>
          <a:prstGeom prst="rect">
            <a:avLst/>
          </a:prstGeom>
          <a:noFill/>
        </p:spPr>
        <p:txBody>
          <a:bodyPr wrap="square" rtlCol="0">
            <a:spAutoFit/>
          </a:bodyPr>
          <a:lstStyle/>
          <a:p>
            <a:pPr lvl="2"/>
            <a:r>
              <a:rPr lang="en-US" sz="4000" b="1" smtClean="0">
                <a:solidFill>
                  <a:schemeClr val="bg1"/>
                </a:solidFill>
                <a:latin typeface="Arial" panose="020B0604020202020204" pitchFamily="34" charset="0"/>
                <a:cs typeface="Arial" panose="020B0604020202020204" pitchFamily="34" charset="0"/>
              </a:rPr>
              <a:t>	Để </a:t>
            </a:r>
            <a:r>
              <a:rPr lang="en-US" sz="4000" b="1" dirty="0">
                <a:solidFill>
                  <a:schemeClr val="bg1"/>
                </a:solidFill>
                <a:latin typeface="Arial" panose="020B0604020202020204" pitchFamily="34" charset="0"/>
                <a:cs typeface="Arial" panose="020B0604020202020204" pitchFamily="34" charset="0"/>
              </a:rPr>
              <a:t>nguội thì lỏng</a:t>
            </a:r>
          </a:p>
          <a:p>
            <a:pPr lvl="2"/>
            <a:r>
              <a:rPr lang="en-US" sz="4000" b="1" smtClean="0">
                <a:solidFill>
                  <a:schemeClr val="bg1"/>
                </a:solidFill>
                <a:latin typeface="Arial" panose="020B0604020202020204" pitchFamily="34" charset="0"/>
                <a:cs typeface="Arial" panose="020B0604020202020204" pitchFamily="34" charset="0"/>
              </a:rPr>
              <a:t>	Đun </a:t>
            </a:r>
            <a:r>
              <a:rPr lang="en-US" sz="4000" b="1" dirty="0">
                <a:solidFill>
                  <a:schemeClr val="bg1"/>
                </a:solidFill>
                <a:latin typeface="Arial" panose="020B0604020202020204" pitchFamily="34" charset="0"/>
                <a:cs typeface="Arial" panose="020B0604020202020204" pitchFamily="34" charset="0"/>
              </a:rPr>
              <a:t>nóng thì đông,</a:t>
            </a:r>
          </a:p>
          <a:p>
            <a:pPr lvl="2"/>
            <a:r>
              <a:rPr lang="en-US" sz="4000" b="1" smtClean="0">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bụng mà có hai lòng,</a:t>
            </a:r>
          </a:p>
          <a:p>
            <a:pPr lvl="2"/>
            <a:r>
              <a:rPr lang="en-US" sz="4000" b="1" smtClean="0">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thân mà có hai vùng nhỏ </a:t>
            </a:r>
            <a:r>
              <a:rPr lang="en-US" sz="4000" b="1">
                <a:solidFill>
                  <a:schemeClr val="bg1"/>
                </a:solidFill>
                <a:latin typeface="Arial" panose="020B0604020202020204" pitchFamily="34" charset="0"/>
                <a:cs typeface="Arial" panose="020B0604020202020204" pitchFamily="34" charset="0"/>
              </a:rPr>
              <a:t>to </a:t>
            </a:r>
            <a:endParaRPr lang="en-US" sz="4000" b="1" smtClean="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gì?</a:t>
            </a:r>
          </a:p>
        </p:txBody>
      </p:sp>
      <p:pic>
        <p:nvPicPr>
          <p:cNvPr id="29" name="Picture 2" descr="Káº¿t quáº£ hÃ¬nh áº£nh cho home icon">
            <a:hlinkClick r:id="rId8" action="ppaction://hlinksldjump"/>
            <a:extLst>
              <a:ext uri="{FF2B5EF4-FFF2-40B4-BE49-F238E27FC236}">
                <a16:creationId xmlns=""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Bát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ăn</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cơm</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thìa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65474" y="56783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201" y="494248"/>
            <a:ext cx="8970777" cy="1938992"/>
          </a:xfrm>
          <a:prstGeom prst="rect">
            <a:avLst/>
          </a:prstGeom>
          <a:noFill/>
        </p:spPr>
        <p:txBody>
          <a:bodyPr wrap="square" rtlCol="0">
            <a:spAutoFit/>
          </a:bodyPr>
          <a:lstStyle/>
          <a:p>
            <a:pPr lvl="0" algn="ctr"/>
            <a:r>
              <a:rPr lang="en-US" sz="4000" b="1" dirty="0" err="1">
                <a:solidFill>
                  <a:prstClr val="white"/>
                </a:solidFill>
                <a:latin typeface="Arial" panose="020B0604020202020204" pitchFamily="34" charset="0"/>
                <a:cs typeface="Arial" panose="020B0604020202020204" pitchFamily="34" charset="0"/>
              </a:rPr>
              <a:t>Tròn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vành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vạch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trắng</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a:t>
            </a:r>
          </a:p>
          <a:p>
            <a:pPr lvl="0" algn="ctr"/>
            <a:r>
              <a:rPr lang="en-US" sz="4000" b="1" dirty="0" err="1">
                <a:solidFill>
                  <a:prstClr val="white"/>
                </a:solidFill>
                <a:latin typeface="Arial" panose="020B0604020202020204" pitchFamily="34" charset="0"/>
                <a:cs typeface="Arial" panose="020B0604020202020204" pitchFamily="34" charset="0"/>
              </a:rPr>
              <a:t>Ăn</a:t>
            </a:r>
            <a:r>
              <a:rPr lang="en-US" sz="4000" b="1" dirty="0">
                <a:solidFill>
                  <a:prstClr val="white"/>
                </a:solidFill>
                <a:latin typeface="Arial" panose="020B0604020202020204" pitchFamily="34" charset="0"/>
                <a:cs typeface="Arial" panose="020B0604020202020204" pitchFamily="34" charset="0"/>
              </a:rPr>
              <a:t> no </a:t>
            </a:r>
            <a:r>
              <a:rPr lang="en-US" sz="4000" b="1" dirty="0" err="1">
                <a:solidFill>
                  <a:prstClr val="white"/>
                </a:solidFill>
                <a:latin typeface="Arial" panose="020B0604020202020204" pitchFamily="34" charset="0"/>
                <a:cs typeface="Arial" panose="020B0604020202020204" pitchFamily="34" charset="0"/>
              </a:rPr>
              <a:t>tắm</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mát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rủ</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nằm</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err="1">
                <a:solidFill>
                  <a:prstClr val="white"/>
                </a:solidFill>
                <a:latin typeface="Arial" panose="020B0604020202020204" pitchFamily="34" charset="0"/>
                <a:cs typeface="Arial" panose="020B0604020202020204" pitchFamily="34" charset="0"/>
              </a:rPr>
              <a:t>Là</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cái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gì</a:t>
            </a:r>
            <a:r>
              <a:rPr lang="en-US" sz="4000" b="1" dirty="0">
                <a:solidFill>
                  <a:prstClr val="white"/>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Bếp</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bật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lửa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quạt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8164563" cy="3170099"/>
          </a:xfrm>
          <a:prstGeom prst="rect">
            <a:avLst/>
          </a:prstGeom>
          <a:noFill/>
        </p:spPr>
        <p:txBody>
          <a:bodyPr wrap="square" rtlCol="0">
            <a:spAutoFit/>
          </a:bodyPr>
          <a:lstStyle/>
          <a:p>
            <a:pPr lvl="3"/>
            <a:r>
              <a:rPr lang="vi-VN" sz="4000" b="1" dirty="0">
                <a:solidFill>
                  <a:prstClr val="white"/>
                </a:solidFill>
                <a:latin typeface="Arial" panose="020B0604020202020204" pitchFamily="34" charset="0"/>
                <a:cs typeface="Arial" panose="020B0604020202020204" pitchFamily="34" charset="0"/>
              </a:rPr>
              <a:t>Ông Táo bà Táo,</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Không áo không quần,</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Đốt cháy khí thần</a:t>
            </a:r>
            <a:r>
              <a:rPr lang="vi-VN" sz="4000" b="1">
                <a:solidFill>
                  <a:prstClr val="white"/>
                </a:solidFill>
                <a:latin typeface="Arial" panose="020B0604020202020204" pitchFamily="34" charset="0"/>
                <a:cs typeface="Arial" panose="020B0604020202020204" pitchFamily="34" charset="0"/>
              </a:rPr>
              <a:t>, </a:t>
            </a:r>
            <a:endParaRPr lang="en-US" sz="4000" b="1" smtClean="0">
              <a:solidFill>
                <a:prstClr val="white"/>
              </a:solidFill>
              <a:latin typeface="Arial" panose="020B0604020202020204" pitchFamily="34" charset="0"/>
              <a:cs typeface="Arial" panose="020B0604020202020204" pitchFamily="34" charset="0"/>
            </a:endParaRPr>
          </a:p>
          <a:p>
            <a:pPr lvl="3"/>
            <a:r>
              <a:rPr lang="vi-VN" sz="4000" b="1" smtClean="0">
                <a:solidFill>
                  <a:prstClr val="white"/>
                </a:solidFill>
                <a:latin typeface="Arial" panose="020B0604020202020204" pitchFamily="34" charset="0"/>
                <a:cs typeface="Arial" panose="020B0604020202020204" pitchFamily="34" charset="0"/>
              </a:rPr>
              <a:t>Nước </a:t>
            </a:r>
            <a:r>
              <a:rPr lang="vi-VN" sz="4000" b="1" dirty="0">
                <a:solidFill>
                  <a:prstClr val="white"/>
                </a:solidFill>
                <a:latin typeface="Arial" panose="020B0604020202020204" pitchFamily="34" charset="0"/>
                <a:cs typeface="Arial" panose="020B0604020202020204" pitchFamily="34" charset="0"/>
              </a:rPr>
              <a:t>sôi lục bục</a:t>
            </a:r>
            <a:endParaRPr lang="en-US" sz="4000" b="1" dirty="0">
              <a:solidFill>
                <a:prstClr val="white"/>
              </a:solidFill>
              <a:latin typeface="Arial" panose="020B0604020202020204" pitchFamily="34" charset="0"/>
              <a:cs typeface="Arial" panose="020B0604020202020204" pitchFamily="34" charset="0"/>
            </a:endParaRPr>
          </a:p>
          <a:p>
            <a:pPr lvl="3"/>
            <a:r>
              <a:rPr lang="en-US" sz="4000" b="1" smtClean="0">
                <a:solidFill>
                  <a:prstClr val="white"/>
                </a:solidFill>
                <a:latin typeface="Arial" panose="020B0604020202020204" pitchFamily="34" charset="0"/>
                <a:cs typeface="Arial" panose="020B0604020202020204" pitchFamily="34" charset="0"/>
              </a:rPr>
              <a:t>				</a:t>
            </a:r>
            <a:r>
              <a:rPr lang="vi-VN" sz="4000" b="1" smtClean="0">
                <a:solidFill>
                  <a:prstClr val="white"/>
                </a:solidFill>
                <a:latin typeface="Arial" panose="020B0604020202020204" pitchFamily="34" charset="0"/>
                <a:cs typeface="Arial" panose="020B0604020202020204" pitchFamily="34" charset="0"/>
              </a:rPr>
              <a:t>- </a:t>
            </a:r>
            <a:r>
              <a:rPr lang="vi-VN" sz="4000" b="1" dirty="0">
                <a:solidFill>
                  <a:prstClr val="white"/>
                </a:solidFill>
                <a:latin typeface="Arial" panose="020B0604020202020204" pitchFamily="34" charset="0"/>
                <a:cs typeface="Arial" panose="020B0604020202020204" pitchFamily="34" charset="0"/>
              </a:rPr>
              <a:t>Là cái gì?</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 xmlns:a16="http://schemas.microsoft.com/office/drawing/2014/main" id="{F20F53F7-B344-4AE1-AC84-665077B59B91}"/>
              </a:ext>
            </a:extLst>
          </p:cNvPr>
          <p:cNvSpPr txBox="1"/>
          <p:nvPr/>
        </p:nvSpPr>
        <p:spPr>
          <a:xfrm>
            <a:off x="737999" y="1315843"/>
            <a:ext cx="8612358"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Quan sát các hình dưới đây và cho biết:</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2" name="Text Box 1">
            <a:extLst>
              <a:ext uri="{FF2B5EF4-FFF2-40B4-BE49-F238E27FC236}">
                <a16:creationId xmlns="" xmlns:a16="http://schemas.microsoft.com/office/drawing/2014/main" id="{F20F53F7-B344-4AE1-AC84-665077B59B91}"/>
              </a:ext>
            </a:extLst>
          </p:cNvPr>
          <p:cNvSpPr txBox="1"/>
          <p:nvPr/>
        </p:nvSpPr>
        <p:spPr>
          <a:xfrm>
            <a:off x="568183" y="1789227"/>
            <a:ext cx="861235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mua</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bán</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hàng hóa thường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ra </a:t>
            </a:r>
            <a:r>
              <a:rPr lang="en-US" sz="2400">
                <a:latin typeface="Arial" panose="020B0604020202020204" pitchFamily="34" charset="0"/>
                <a:cs typeface="Arial" panose="020B0604020202020204" pitchFamily="34" charset="0"/>
              </a:rPr>
              <a:t>ở </a:t>
            </a:r>
            <a:r>
              <a:rPr lang="en-US" sz="2400" smtClean="0">
                <a:latin typeface="Arial" panose="020B0604020202020204" pitchFamily="34" charset="0"/>
                <a:cs typeface="Arial" panose="020B0604020202020204" pitchFamily="34" charset="0"/>
              </a:rPr>
              <a:t>đâu?</a:t>
            </a:r>
            <a:endParaRPr lang="en-US" sz="2400" dirty="0">
              <a:latin typeface="Arial" panose="020B0604020202020204" pitchFamily="34" charset="0"/>
              <a:cs typeface="Arial" panose="020B0604020202020204" pitchFamily="34" charset="0"/>
            </a:endParaRPr>
          </a:p>
        </p:txBody>
      </p:sp>
      <p:pic>
        <p:nvPicPr>
          <p:cNvPr id="15" name="Content Placeholder 6">
            <a:extLst>
              <a:ext uri="{FF2B5EF4-FFF2-40B4-BE49-F238E27FC236}">
                <a16:creationId xmlns="" xmlns:a16="http://schemas.microsoft.com/office/drawing/2014/main" id="{5E070F32-CCEF-4131-B366-8D467D95DAD3}"/>
              </a:ext>
            </a:extLst>
          </p:cNvPr>
          <p:cNvPicPr>
            <a:picLocks noChangeAspect="1"/>
          </p:cNvPicPr>
          <p:nvPr/>
        </p:nvPicPr>
        <p:blipFill>
          <a:blip r:embed="rId3"/>
          <a:stretch>
            <a:fillRect/>
          </a:stretch>
        </p:blipFill>
        <p:spPr>
          <a:xfrm>
            <a:off x="69258" y="2394414"/>
            <a:ext cx="3562066" cy="2562437"/>
          </a:xfrm>
          <a:prstGeom prst="rect">
            <a:avLst/>
          </a:prstGeom>
        </p:spPr>
      </p:pic>
      <p:pic>
        <p:nvPicPr>
          <p:cNvPr id="16" name="Content Placeholder 3">
            <a:extLst>
              <a:ext uri="{FF2B5EF4-FFF2-40B4-BE49-F238E27FC236}">
                <a16:creationId xmlns="" xmlns:a16="http://schemas.microsoft.com/office/drawing/2014/main" id="{6C2BF453-A743-48E5-8C79-55A946B838EC}"/>
              </a:ext>
            </a:extLst>
          </p:cNvPr>
          <p:cNvPicPr>
            <a:picLocks noChangeAspect="1"/>
          </p:cNvPicPr>
          <p:nvPr/>
        </p:nvPicPr>
        <p:blipFill rotWithShape="1">
          <a:blip r:embed="rId4"/>
          <a:srcRect r="4802"/>
          <a:stretch/>
        </p:blipFill>
        <p:spPr>
          <a:xfrm>
            <a:off x="3631324" y="2394414"/>
            <a:ext cx="3794077" cy="260418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401" y="2394414"/>
            <a:ext cx="2447487" cy="363414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0036" y="2366982"/>
            <a:ext cx="2351964" cy="3661580"/>
          </a:xfrm>
          <a:prstGeom prst="rect">
            <a:avLst/>
          </a:prstGeom>
        </p:spPr>
      </p:pic>
      <p:sp>
        <p:nvSpPr>
          <p:cNvPr id="19" name="Text Box 1">
            <a:extLst>
              <a:ext uri="{FF2B5EF4-FFF2-40B4-BE49-F238E27FC236}">
                <a16:creationId xmlns="" xmlns:a16="http://schemas.microsoft.com/office/drawing/2014/main" id="{F20F53F7-B344-4AE1-AC84-665077B59B91}"/>
              </a:ext>
            </a:extLst>
          </p:cNvPr>
          <p:cNvSpPr txBox="1"/>
          <p:nvPr/>
        </p:nvSpPr>
        <p:spPr>
          <a:xfrm>
            <a:off x="929576" y="5004969"/>
            <a:ext cx="1841429" cy="461665"/>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Siêu thị</a:t>
            </a:r>
            <a:endParaRPr lang="en-US" sz="2400" dirty="0">
              <a:latin typeface="Arial" panose="020B0604020202020204" pitchFamily="34" charset="0"/>
              <a:cs typeface="Arial" panose="020B0604020202020204" pitchFamily="34" charset="0"/>
            </a:endParaRPr>
          </a:p>
        </p:txBody>
      </p:sp>
      <p:sp>
        <p:nvSpPr>
          <p:cNvPr id="20" name="Text Box 1">
            <a:extLst>
              <a:ext uri="{FF2B5EF4-FFF2-40B4-BE49-F238E27FC236}">
                <a16:creationId xmlns="" xmlns:a16="http://schemas.microsoft.com/office/drawing/2014/main" id="{F20F53F7-B344-4AE1-AC84-665077B59B91}"/>
              </a:ext>
            </a:extLst>
          </p:cNvPr>
          <p:cNvSpPr txBox="1"/>
          <p:nvPr/>
        </p:nvSpPr>
        <p:spPr>
          <a:xfrm>
            <a:off x="3931723" y="5004969"/>
            <a:ext cx="3133997" cy="461665"/>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Chợ truyền thống</a:t>
            </a:r>
            <a:endParaRPr lang="en-US" sz="2400" dirty="0">
              <a:latin typeface="Arial" panose="020B0604020202020204" pitchFamily="34" charset="0"/>
              <a:cs typeface="Arial" panose="020B0604020202020204" pitchFamily="34" charset="0"/>
            </a:endParaRPr>
          </a:p>
        </p:txBody>
      </p:sp>
      <p:sp>
        <p:nvSpPr>
          <p:cNvPr id="21" name="Text Box 1">
            <a:extLst>
              <a:ext uri="{FF2B5EF4-FFF2-40B4-BE49-F238E27FC236}">
                <a16:creationId xmlns="" xmlns:a16="http://schemas.microsoft.com/office/drawing/2014/main" id="{F20F53F7-B344-4AE1-AC84-665077B59B91}"/>
              </a:ext>
            </a:extLst>
          </p:cNvPr>
          <p:cNvSpPr txBox="1"/>
          <p:nvPr/>
        </p:nvSpPr>
        <p:spPr>
          <a:xfrm>
            <a:off x="7627762" y="6056710"/>
            <a:ext cx="2042763" cy="830997"/>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Cửa hàng</a:t>
            </a:r>
          </a:p>
          <a:p>
            <a:pPr algn="ctr"/>
            <a:r>
              <a:rPr lang="en-US" sz="2400" smtClean="0">
                <a:latin typeface="Arial" panose="020B0604020202020204" pitchFamily="34" charset="0"/>
                <a:cs typeface="Arial" panose="020B0604020202020204" pitchFamily="34" charset="0"/>
              </a:rPr>
              <a:t>bánh </a:t>
            </a:r>
            <a:endParaRPr lang="en-US" sz="2400" dirty="0">
              <a:latin typeface="Arial" panose="020B0604020202020204" pitchFamily="34" charset="0"/>
              <a:cs typeface="Arial" panose="020B0604020202020204" pitchFamily="34" charset="0"/>
            </a:endParaRPr>
          </a:p>
        </p:txBody>
      </p:sp>
      <p:sp>
        <p:nvSpPr>
          <p:cNvPr id="22" name="Text Box 1">
            <a:extLst>
              <a:ext uri="{FF2B5EF4-FFF2-40B4-BE49-F238E27FC236}">
                <a16:creationId xmlns="" xmlns:a16="http://schemas.microsoft.com/office/drawing/2014/main" id="{F20F53F7-B344-4AE1-AC84-665077B59B91}"/>
              </a:ext>
            </a:extLst>
          </p:cNvPr>
          <p:cNvSpPr txBox="1"/>
          <p:nvPr/>
        </p:nvSpPr>
        <p:spPr>
          <a:xfrm>
            <a:off x="10116403" y="6056710"/>
            <a:ext cx="1799229" cy="830997"/>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Chợ nổi</a:t>
            </a:r>
          </a:p>
          <a:p>
            <a:pPr algn="ctr"/>
            <a:r>
              <a:rPr lang="en-US" sz="2400" smtClean="0">
                <a:latin typeface="Arial" panose="020B0604020202020204" pitchFamily="34" charset="0"/>
                <a:cs typeface="Arial" panose="020B0604020202020204" pitchFamily="34" charset="0"/>
              </a:rPr>
              <a:t>trên sông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1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2"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2"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2"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2"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2"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10" grpId="0" animBg="1"/>
      <p:bldP spid="12" grpId="1"/>
      <p:bldP spid="12" grpId="2"/>
      <p:bldP spid="19" grpId="1" animBg="1"/>
      <p:bldP spid="19" grpId="2" animBg="1"/>
      <p:bldP spid="20" grpId="1" animBg="1"/>
      <p:bldP spid="20" grpId="2" animBg="1"/>
      <p:bldP spid="21" grpId="1" animBg="1"/>
      <p:bldP spid="21" grpId="2" animBg="1"/>
      <p:bldP spid="22" grpId="1" animBg="1"/>
      <p:bldP spid="2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nơi đó.</a:t>
            </a:r>
            <a:endParaRPr lang="en-US" sz="2400" dirty="0">
              <a:latin typeface="Arial" panose="020B0604020202020204" pitchFamily="34" charset="0"/>
              <a:cs typeface="Arial" panose="020B0604020202020204" pitchFamily="34" charset="0"/>
            </a:endParaRPr>
          </a:p>
        </p:txBody>
      </p:sp>
      <p:pic>
        <p:nvPicPr>
          <p:cNvPr id="3" name="Content Placeholder 6">
            <a:extLst>
              <a:ext uri="{FF2B5EF4-FFF2-40B4-BE49-F238E27FC236}">
                <a16:creationId xmlns="" xmlns:a16="http://schemas.microsoft.com/office/drawing/2014/main" id="{5E070F32-CCEF-4131-B366-8D467D95DAD3}"/>
              </a:ext>
            </a:extLst>
          </p:cNvPr>
          <p:cNvPicPr>
            <a:picLocks noChangeAspect="1"/>
          </p:cNvPicPr>
          <p:nvPr/>
        </p:nvPicPr>
        <p:blipFill>
          <a:blip r:embed="rId2"/>
          <a:stretch>
            <a:fillRect/>
          </a:stretch>
        </p:blipFill>
        <p:spPr>
          <a:xfrm>
            <a:off x="685985" y="1845301"/>
            <a:ext cx="4959160" cy="3567461"/>
          </a:xfrm>
          <a:prstGeom prst="rect">
            <a:avLst/>
          </a:prstGeom>
        </p:spPr>
      </p:pic>
      <p:sp>
        <p:nvSpPr>
          <p:cNvPr id="4" name="Rounded Rectangular Callout 8">
            <a:extLst>
              <a:ext uri="{FF2B5EF4-FFF2-40B4-BE49-F238E27FC236}">
                <a16:creationId xmlns="" xmlns:a16="http://schemas.microsoft.com/office/drawing/2014/main" id="{383AD5D2-26BB-4B16-B8D0-143108B8E5AB}"/>
              </a:ext>
            </a:extLst>
          </p:cNvPr>
          <p:cNvSpPr/>
          <p:nvPr/>
        </p:nvSpPr>
        <p:spPr>
          <a:xfrm>
            <a:off x="331959" y="4759036"/>
            <a:ext cx="5645145" cy="2082672"/>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err="1">
                <a:solidFill>
                  <a:schemeClr val="tx1"/>
                </a:solidFill>
                <a:latin typeface="Arial" panose="020B0604020202020204" pitchFamily="34" charset="0"/>
                <a:cs typeface="Arial" panose="020B0604020202020204" pitchFamily="34" charset="0"/>
              </a:rPr>
              <a:t>Hàng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hóa</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siêu</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thị</a:t>
            </a:r>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được </a:t>
            </a:r>
            <a:r>
              <a:rPr lang="en-US" sz="2400" dirty="0" err="1">
                <a:solidFill>
                  <a:schemeClr val="tx1"/>
                </a:solidFill>
                <a:latin typeface="Arial" panose="020B0604020202020204" pitchFamily="34" charset="0"/>
                <a:cs typeface="Arial" panose="020B0604020202020204" pitchFamily="34" charset="0"/>
              </a:rPr>
              <a:t>trưng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bày</a:t>
            </a:r>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trên kệ rất khoa học, gọn gàng, chia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từng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quầy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riêng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biệt</a:t>
            </a:r>
            <a:r>
              <a:rPr lang="en-US" sz="2400" smtClean="0">
                <a:solidFill>
                  <a:schemeClr val="tx1"/>
                </a:solidFill>
                <a:latin typeface="Arial" panose="020B0604020202020204" pitchFamily="34" charset="0"/>
                <a:cs typeface="Arial" panose="020B0604020202020204" pitchFamily="34" charset="0"/>
              </a:rPr>
              <a:t>. Giá tiền có sẵn ở từng loại hàng. </a:t>
            </a:r>
            <a:r>
              <a:rPr lang="en-US" sz="2400">
                <a:solidFill>
                  <a:schemeClr val="tx1"/>
                </a:solidFill>
                <a:latin typeface="Arial" panose="020B0604020202020204" pitchFamily="34" charset="0"/>
                <a:cs typeface="Arial" panose="020B0604020202020204" pitchFamily="34" charset="0"/>
              </a:rPr>
              <a:t>K</a:t>
            </a:r>
            <a:r>
              <a:rPr lang="vi-VN" sz="2400" smtClean="0">
                <a:solidFill>
                  <a:schemeClr val="tx1"/>
                </a:solidFill>
                <a:latin typeface="Arial" panose="020B0604020202020204" pitchFamily="34" charset="0"/>
                <a:cs typeface="Arial" panose="020B0604020202020204" pitchFamily="34" charset="0"/>
              </a:rPr>
              <a:t>hách h</a:t>
            </a:r>
            <a:r>
              <a:rPr lang="en-US" sz="2400" smtClean="0">
                <a:solidFill>
                  <a:schemeClr val="tx1"/>
                </a:solidFill>
                <a:latin typeface="Arial" panose="020B0604020202020204" pitchFamily="34" charset="0"/>
                <a:cs typeface="Arial" panose="020B0604020202020204" pitchFamily="34" charset="0"/>
              </a:rPr>
              <a:t>à</a:t>
            </a:r>
            <a:r>
              <a:rPr lang="vi-VN" sz="2400" smtClean="0">
                <a:solidFill>
                  <a:schemeClr val="tx1"/>
                </a:solidFill>
                <a:latin typeface="Arial" panose="020B0604020202020204" pitchFamily="34" charset="0"/>
                <a:cs typeface="Arial" panose="020B0604020202020204" pitchFamily="34" charset="0"/>
              </a:rPr>
              <a:t>ng</a:t>
            </a:r>
            <a:r>
              <a:rPr lang="en-US" sz="2400" smtClean="0">
                <a:solidFill>
                  <a:schemeClr val="tx1"/>
                </a:solidFill>
                <a:latin typeface="Arial" panose="020B0604020202020204" pitchFamily="34" charset="0"/>
                <a:cs typeface="Arial" panose="020B0604020202020204" pitchFamily="34" charset="0"/>
              </a:rPr>
              <a:t> tự chọn đồ xong</a:t>
            </a:r>
            <a:r>
              <a:rPr lang="vi-VN" sz="2400" smtClean="0">
                <a:solidFill>
                  <a:schemeClr val="tx1"/>
                </a:solidFill>
                <a:latin typeface="Arial" panose="020B0604020202020204" pitchFamily="34" charset="0"/>
                <a:cs typeface="Arial" panose="020B0604020202020204" pitchFamily="34" charset="0"/>
              </a:rPr>
              <a:t> </a:t>
            </a:r>
            <a:r>
              <a:rPr lang="vi-VN" sz="2400">
                <a:solidFill>
                  <a:schemeClr val="tx1"/>
                </a:solidFill>
                <a:latin typeface="Arial" panose="020B0604020202020204" pitchFamily="34" charset="0"/>
                <a:cs typeface="Arial" panose="020B0604020202020204" pitchFamily="34" charset="0"/>
              </a:rPr>
              <a:t>ra </a:t>
            </a:r>
            <a:r>
              <a:rPr lang="vi-VN" sz="2400" smtClean="0">
                <a:solidFill>
                  <a:schemeClr val="tx1"/>
                </a:solidFill>
                <a:latin typeface="Arial" panose="020B0604020202020204" pitchFamily="34" charset="0"/>
                <a:cs typeface="Arial" panose="020B0604020202020204" pitchFamily="34" charset="0"/>
              </a:rPr>
              <a:t>quầy </a:t>
            </a:r>
            <a:r>
              <a:rPr lang="vi-VN" sz="2400">
                <a:solidFill>
                  <a:schemeClr val="tx1"/>
                </a:solidFill>
                <a:latin typeface="Arial" panose="020B0604020202020204" pitchFamily="34" charset="0"/>
                <a:cs typeface="Arial" panose="020B0604020202020204" pitchFamily="34" charset="0"/>
              </a:rPr>
              <a:t>tính tiền. </a:t>
            </a:r>
            <a:endParaRPr lang="en-US" sz="24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9" name="Content Placeholder 3">
            <a:extLst>
              <a:ext uri="{FF2B5EF4-FFF2-40B4-BE49-F238E27FC236}">
                <a16:creationId xmlns="" xmlns:a16="http://schemas.microsoft.com/office/drawing/2014/main" id="{6C2BF453-A743-48E5-8C79-55A946B838EC}"/>
              </a:ext>
            </a:extLst>
          </p:cNvPr>
          <p:cNvPicPr>
            <a:picLocks noChangeAspect="1"/>
          </p:cNvPicPr>
          <p:nvPr/>
        </p:nvPicPr>
        <p:blipFill>
          <a:blip r:embed="rId4"/>
          <a:stretch>
            <a:fillRect/>
          </a:stretch>
        </p:blipFill>
        <p:spPr>
          <a:xfrm>
            <a:off x="6383515" y="1845301"/>
            <a:ext cx="5322428" cy="3477780"/>
          </a:xfrm>
          <a:prstGeom prst="rect">
            <a:avLst/>
          </a:prstGeom>
        </p:spPr>
      </p:pic>
      <p:sp>
        <p:nvSpPr>
          <p:cNvPr id="11" name="Rounded Rectangular Callout 8">
            <a:extLst>
              <a:ext uri="{FF2B5EF4-FFF2-40B4-BE49-F238E27FC236}">
                <a16:creationId xmlns="" xmlns:a16="http://schemas.microsoft.com/office/drawing/2014/main" id="{383AD5D2-26BB-4B16-B8D0-143108B8E5AB}"/>
              </a:ext>
            </a:extLst>
          </p:cNvPr>
          <p:cNvSpPr/>
          <p:nvPr/>
        </p:nvSpPr>
        <p:spPr>
          <a:xfrm>
            <a:off x="6457966" y="5379155"/>
            <a:ext cx="5527344" cy="1462553"/>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Ở </a:t>
            </a:r>
            <a:r>
              <a:rPr lang="en-US" sz="2400" smtClean="0">
                <a:solidFill>
                  <a:schemeClr val="tx1"/>
                </a:solidFill>
                <a:latin typeface="Arial" panose="020B0604020202020204" pitchFamily="34" charset="0"/>
                <a:cs typeface="Arial" panose="020B0604020202020204" pitchFamily="34" charset="0"/>
              </a:rPr>
              <a:t>chợ, </a:t>
            </a:r>
            <a:r>
              <a:rPr lang="en-US" sz="2400">
                <a:solidFill>
                  <a:schemeClr val="tx1"/>
                </a:solidFill>
                <a:latin typeface="Arial" panose="020B0604020202020204" pitchFamily="34" charset="0"/>
                <a:cs typeface="Arial" panose="020B0604020202020204" pitchFamily="34" charset="0"/>
              </a:rPr>
              <a:t>hàng hóa được bày bán </a:t>
            </a:r>
            <a:r>
              <a:rPr lang="en-US" sz="2400" smtClean="0">
                <a:solidFill>
                  <a:schemeClr val="tx1"/>
                </a:solidFill>
                <a:latin typeface="Arial" panose="020B0604020202020204" pitchFamily="34" charset="0"/>
                <a:cs typeface="Arial" panose="020B0604020202020204" pitchFamily="34" charset="0"/>
              </a:rPr>
              <a:t>trên sạp, trong rổ, chậu, … Người mua cần hỏi giá tiền và có </a:t>
            </a:r>
            <a:r>
              <a:rPr lang="en-US" sz="2400">
                <a:solidFill>
                  <a:schemeClr val="tx1"/>
                </a:solidFill>
                <a:latin typeface="Arial" panose="020B0604020202020204" pitchFamily="34" charset="0"/>
                <a:cs typeface="Arial" panose="020B0604020202020204" pitchFamily="34" charset="0"/>
              </a:rPr>
              <a:t>thể trả giá.</a:t>
            </a:r>
          </a:p>
        </p:txBody>
      </p:sp>
    </p:spTree>
    <p:extLst>
      <p:ext uri="{BB962C8B-B14F-4D97-AF65-F5344CB8AC3E}">
        <p14:creationId xmlns:p14="http://schemas.microsoft.com/office/powerpoint/2010/main" val="23321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4"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nơi đó.</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73" y="1845301"/>
            <a:ext cx="2628181" cy="36801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439" y="1845301"/>
            <a:ext cx="2617757" cy="3861768"/>
          </a:xfrm>
          <a:prstGeom prst="rect">
            <a:avLst/>
          </a:prstGeom>
        </p:spPr>
      </p:pic>
      <p:sp>
        <p:nvSpPr>
          <p:cNvPr id="13" name="Rounded Rectangular Callout 8">
            <a:extLst>
              <a:ext uri="{FF2B5EF4-FFF2-40B4-BE49-F238E27FC236}">
                <a16:creationId xmlns="" xmlns:a16="http://schemas.microsoft.com/office/drawing/2014/main" id="{383AD5D2-26BB-4B16-B8D0-143108B8E5AB}"/>
              </a:ext>
            </a:extLst>
          </p:cNvPr>
          <p:cNvSpPr/>
          <p:nvPr/>
        </p:nvSpPr>
        <p:spPr>
          <a:xfrm>
            <a:off x="6583380" y="5090984"/>
            <a:ext cx="5444836"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smtClean="0">
                <a:solidFill>
                  <a:schemeClr val="tx1"/>
                </a:solidFill>
                <a:latin typeface="Arial" panose="020B0604020202020204" pitchFamily="34" charset="0"/>
                <a:cs typeface="Arial" panose="020B0604020202020204" pitchFamily="34" charset="0"/>
              </a:rPr>
              <a:t>-Ở </a:t>
            </a:r>
            <a:r>
              <a:rPr lang="en-US" sz="2400">
                <a:solidFill>
                  <a:schemeClr val="tx1"/>
                </a:solidFill>
                <a:latin typeface="Arial" panose="020B0604020202020204" pitchFamily="34" charset="0"/>
                <a:cs typeface="Arial" panose="020B0604020202020204" pitchFamily="34" charset="0"/>
              </a:rPr>
              <a:t>chợ nổi, hàng hóa được sắp xếp trên các thuyền, ghe... </a:t>
            </a:r>
            <a:endParaRPr lang="en-US" sz="2400" smtClean="0">
              <a:solidFill>
                <a:schemeClr val="tx1"/>
              </a:solidFill>
              <a:latin typeface="Arial" panose="020B0604020202020204" pitchFamily="34" charset="0"/>
              <a:cs typeface="Arial" panose="020B0604020202020204" pitchFamily="34" charset="0"/>
            </a:endParaRPr>
          </a:p>
          <a:p>
            <a:r>
              <a:rPr lang="en-US" sz="2400">
                <a:solidFill>
                  <a:schemeClr val="tx1"/>
                </a:solidFill>
                <a:latin typeface="Arial" panose="020B0604020202020204" pitchFamily="34" charset="0"/>
                <a:cs typeface="Arial" panose="020B0604020202020204" pitchFamily="34" charset="0"/>
              </a:rPr>
              <a:t>-</a:t>
            </a:r>
            <a:r>
              <a:rPr lang="en-US" sz="2400" smtClean="0">
                <a:solidFill>
                  <a:schemeClr val="tx1"/>
                </a:solidFill>
                <a:latin typeface="Arial" panose="020B0604020202020204" pitchFamily="34" charset="0"/>
                <a:cs typeface="Arial" panose="020B0604020202020204" pitchFamily="34" charset="0"/>
              </a:rPr>
              <a:t>Mọi </a:t>
            </a:r>
            <a:r>
              <a:rPr lang="en-US" sz="2400">
                <a:solidFill>
                  <a:schemeClr val="tx1"/>
                </a:solidFill>
                <a:latin typeface="Arial" panose="020B0604020202020204" pitchFamily="34" charset="0"/>
                <a:cs typeface="Arial" panose="020B0604020202020204" pitchFamily="34" charset="0"/>
              </a:rPr>
              <a:t>người mua bán với nhau ngay trên sông nước.</a:t>
            </a:r>
          </a:p>
        </p:txBody>
      </p:sp>
      <p:sp>
        <p:nvSpPr>
          <p:cNvPr id="14" name="Rounded Rectangular Callout 8">
            <a:extLst>
              <a:ext uri="{FF2B5EF4-FFF2-40B4-BE49-F238E27FC236}">
                <a16:creationId xmlns="" xmlns:a16="http://schemas.microsoft.com/office/drawing/2014/main" id="{383AD5D2-26BB-4B16-B8D0-143108B8E5AB}"/>
              </a:ext>
            </a:extLst>
          </p:cNvPr>
          <p:cNvSpPr/>
          <p:nvPr/>
        </p:nvSpPr>
        <p:spPr>
          <a:xfrm>
            <a:off x="461949" y="5090983"/>
            <a:ext cx="5407231"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sz="2400" smtClean="0">
                <a:solidFill>
                  <a:schemeClr val="tx1"/>
                </a:solidFill>
                <a:latin typeface="Arial" panose="020B0604020202020204" pitchFamily="34" charset="0"/>
                <a:cs typeface="Arial" panose="020B0604020202020204" pitchFamily="34" charset="0"/>
              </a:rPr>
              <a:t>Hàng </a:t>
            </a:r>
            <a:r>
              <a:rPr lang="vi-VN" sz="2400">
                <a:solidFill>
                  <a:schemeClr val="tx1"/>
                </a:solidFill>
                <a:latin typeface="Arial" panose="020B0604020202020204" pitchFamily="34" charset="0"/>
                <a:cs typeface="Arial" panose="020B0604020202020204" pitchFamily="34" charset="0"/>
              </a:rPr>
              <a:t>hóa được </a:t>
            </a:r>
            <a:r>
              <a:rPr lang="en-US" sz="2400" smtClean="0">
                <a:solidFill>
                  <a:schemeClr val="tx1"/>
                </a:solidFill>
                <a:latin typeface="Arial" panose="020B0604020202020204" pitchFamily="34" charset="0"/>
                <a:cs typeface="Arial" panose="020B0604020202020204" pitchFamily="34" charset="0"/>
              </a:rPr>
              <a:t>để</a:t>
            </a:r>
            <a:r>
              <a:rPr lang="vi-VN" sz="2400" smtClean="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trong tủ, </a:t>
            </a:r>
            <a:r>
              <a:rPr lang="vi-VN" sz="2400" smtClean="0">
                <a:solidFill>
                  <a:schemeClr val="tx1"/>
                </a:solidFill>
                <a:latin typeface="Arial" panose="020B0604020202020204" pitchFamily="34" charset="0"/>
                <a:cs typeface="Arial" panose="020B0604020202020204" pitchFamily="34" charset="0"/>
              </a:rPr>
              <a:t>trên </a:t>
            </a:r>
            <a:r>
              <a:rPr lang="vi-VN" sz="2400">
                <a:solidFill>
                  <a:schemeClr val="tx1"/>
                </a:solidFill>
                <a:latin typeface="Arial" panose="020B0604020202020204" pitchFamily="34" charset="0"/>
                <a:cs typeface="Arial" panose="020B0604020202020204" pitchFamily="34" charset="0"/>
              </a:rPr>
              <a:t>kệ ngăn </a:t>
            </a:r>
            <a:r>
              <a:rPr lang="vi-VN" sz="2400" smtClean="0">
                <a:solidFill>
                  <a:schemeClr val="tx1"/>
                </a:solidFill>
                <a:latin typeface="Arial" panose="020B0604020202020204" pitchFamily="34" charset="0"/>
                <a:cs typeface="Arial" panose="020B0604020202020204" pitchFamily="34" charset="0"/>
              </a:rPr>
              <a:t>nắp</a:t>
            </a:r>
            <a:r>
              <a:rPr lang="en-US" sz="2400" smtClean="0">
                <a:solidFill>
                  <a:schemeClr val="tx1"/>
                </a:solidFill>
                <a:latin typeface="Arial" panose="020B0604020202020204" pitchFamily="34" charset="0"/>
                <a:cs typeface="Arial" panose="020B0604020202020204" pitchFamily="34" charset="0"/>
              </a:rPr>
              <a:t>. </a:t>
            </a:r>
            <a:r>
              <a:rPr lang="vi-VN" sz="2400" smtClean="0">
                <a:solidFill>
                  <a:schemeClr val="tx1"/>
                </a:solidFill>
                <a:latin typeface="Arial" panose="020B0604020202020204" pitchFamily="34" charset="0"/>
                <a:cs typeface="Arial" panose="020B0604020202020204" pitchFamily="34" charset="0"/>
              </a:rPr>
              <a:t>Giá </a:t>
            </a:r>
            <a:r>
              <a:rPr lang="en-US" sz="2400" smtClean="0">
                <a:solidFill>
                  <a:schemeClr val="tx1"/>
                </a:solidFill>
                <a:latin typeface="Arial" panose="020B0604020202020204" pitchFamily="34" charset="0"/>
                <a:cs typeface="Arial" panose="020B0604020202020204" pitchFamily="34" charset="0"/>
              </a:rPr>
              <a:t>tiền có sẵn </a:t>
            </a:r>
            <a:r>
              <a:rPr lang="vi-VN" sz="2400" smtClean="0">
                <a:solidFill>
                  <a:schemeClr val="tx1"/>
                </a:solidFill>
                <a:latin typeface="Arial" panose="020B0604020202020204" pitchFamily="34" charset="0"/>
                <a:cs typeface="Arial" panose="020B0604020202020204" pitchFamily="34" charset="0"/>
              </a:rPr>
              <a:t>trên h</a:t>
            </a:r>
            <a:r>
              <a:rPr lang="en-US" sz="2400">
                <a:solidFill>
                  <a:schemeClr val="tx1"/>
                </a:solidFill>
                <a:latin typeface="Arial" panose="020B0604020202020204" pitchFamily="34" charset="0"/>
                <a:cs typeface="Arial" panose="020B0604020202020204" pitchFamily="34" charset="0"/>
              </a:rPr>
              <a:t>à</a:t>
            </a:r>
            <a:r>
              <a:rPr lang="vi-VN" sz="2400" smtClean="0">
                <a:solidFill>
                  <a:schemeClr val="tx1"/>
                </a:solidFill>
                <a:latin typeface="Arial" panose="020B0604020202020204" pitchFamily="34" charset="0"/>
                <a:cs typeface="Arial" panose="020B0604020202020204" pitchFamily="34" charset="0"/>
              </a:rPr>
              <a:t>ng</a:t>
            </a:r>
            <a:r>
              <a:rPr lang="en-US" sz="2400" smtClean="0">
                <a:solidFill>
                  <a:schemeClr val="tx1"/>
                </a:solidFill>
                <a:latin typeface="Arial" panose="020B0604020202020204" pitchFamily="34" charset="0"/>
                <a:cs typeface="Arial" panose="020B0604020202020204" pitchFamily="34" charset="0"/>
              </a:rPr>
              <a:t> hoặc trong menu. K</a:t>
            </a:r>
            <a:r>
              <a:rPr lang="vi-VN" sz="2400">
                <a:solidFill>
                  <a:schemeClr val="tx1"/>
                </a:solidFill>
                <a:cs typeface="Arial" panose="020B0604020202020204" pitchFamily="34" charset="0"/>
              </a:rPr>
              <a:t>hách </a:t>
            </a:r>
            <a:r>
              <a:rPr lang="en-US" sz="2400" smtClean="0">
                <a:solidFill>
                  <a:schemeClr val="tx1"/>
                </a:solidFill>
                <a:latin typeface="Arial" panose="020B0604020202020204" pitchFamily="34" charset="0"/>
                <a:cs typeface="Arial" panose="020B0604020202020204" pitchFamily="34" charset="0"/>
              </a:rPr>
              <a:t>chọn </a:t>
            </a:r>
            <a:r>
              <a:rPr lang="en-US" sz="2400">
                <a:solidFill>
                  <a:schemeClr val="tx1"/>
                </a:solidFill>
                <a:latin typeface="Arial" panose="020B0604020202020204" pitchFamily="34" charset="0"/>
                <a:cs typeface="Arial" panose="020B0604020202020204" pitchFamily="34" charset="0"/>
              </a:rPr>
              <a:t>đồ xong</a:t>
            </a:r>
            <a:r>
              <a:rPr lang="vi-VN" sz="2400">
                <a:solidFill>
                  <a:schemeClr val="tx1"/>
                </a:solidFill>
                <a:cs typeface="Arial" panose="020B0604020202020204" pitchFamily="34" charset="0"/>
              </a:rPr>
              <a:t> ra quầy tính tiền. </a:t>
            </a: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6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238233" y="18288"/>
            <a:ext cx="8260434" cy="1045029"/>
          </a:xfrm>
          <a:prstGeom prst="roundRect">
            <a:avLst/>
          </a:prstGeom>
          <a:solidFill>
            <a:srgbClr val="37AF92"/>
          </a:solidFill>
          <a:ln w="57150">
            <a:solidFill>
              <a:srgbClr val="62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5" name="Content Placeholder 6">
            <a:extLst>
              <a:ext uri="{FF2B5EF4-FFF2-40B4-BE49-F238E27FC236}">
                <a16:creationId xmlns="" xmlns:a16="http://schemas.microsoft.com/office/drawing/2014/main" id="{5E070F32-CCEF-4131-B366-8D467D95DAD3}"/>
              </a:ext>
            </a:extLst>
          </p:cNvPr>
          <p:cNvPicPr>
            <a:picLocks noChangeAspect="1"/>
          </p:cNvPicPr>
          <p:nvPr/>
        </p:nvPicPr>
        <p:blipFill>
          <a:blip r:embed="rId3"/>
          <a:stretch>
            <a:fillRect/>
          </a:stretch>
        </p:blipFill>
        <p:spPr>
          <a:xfrm>
            <a:off x="88288" y="2013386"/>
            <a:ext cx="4010036" cy="2884692"/>
          </a:xfrm>
          <a:prstGeom prst="rect">
            <a:avLst/>
          </a:prstGeom>
        </p:spPr>
      </p:pic>
      <p:pic>
        <p:nvPicPr>
          <p:cNvPr id="16" name="Content Placeholder 3">
            <a:extLst>
              <a:ext uri="{FF2B5EF4-FFF2-40B4-BE49-F238E27FC236}">
                <a16:creationId xmlns="" xmlns:a16="http://schemas.microsoft.com/office/drawing/2014/main" id="{6C2BF453-A743-48E5-8C79-55A946B838EC}"/>
              </a:ext>
            </a:extLst>
          </p:cNvPr>
          <p:cNvPicPr>
            <a:picLocks noChangeAspect="1"/>
          </p:cNvPicPr>
          <p:nvPr/>
        </p:nvPicPr>
        <p:blipFill rotWithShape="1">
          <a:blip r:embed="rId4"/>
          <a:srcRect r="4802"/>
          <a:stretch/>
        </p:blipFill>
        <p:spPr>
          <a:xfrm>
            <a:off x="4131281" y="2013386"/>
            <a:ext cx="4064609" cy="28846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848" y="2013386"/>
            <a:ext cx="2006609" cy="297951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457" y="1999670"/>
            <a:ext cx="1861751" cy="2898408"/>
          </a:xfrm>
          <a:prstGeom prst="rect">
            <a:avLst/>
          </a:prstGeom>
        </p:spPr>
      </p:pic>
      <p:sp>
        <p:nvSpPr>
          <p:cNvPr id="3" name="Rectangle 2"/>
          <p:cNvSpPr/>
          <p:nvPr/>
        </p:nvSpPr>
        <p:spPr>
          <a:xfrm>
            <a:off x="88288" y="5090637"/>
            <a:ext cx="12008920" cy="1569660"/>
          </a:xfrm>
          <a:prstGeom prst="rect">
            <a:avLst/>
          </a:prstGeom>
          <a:solidFill>
            <a:srgbClr val="79D5BF"/>
          </a:solidFill>
          <a:ln w="57150">
            <a:solidFill>
              <a:srgbClr val="37AF92"/>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 </a:t>
            </a:r>
          </a:p>
          <a:p>
            <a:r>
              <a:rPr lang="en-US" sz="2400" smtClean="0">
                <a:solidFill>
                  <a:srgbClr val="000000"/>
                </a:solidFill>
                <a:latin typeface="Arial" panose="020B0604020202020204" pitchFamily="34" charset="0"/>
                <a:cs typeface="Arial" panose="020B0604020202020204" pitchFamily="34" charset="0"/>
              </a:rPr>
              <a:t> </a:t>
            </a:r>
            <a:r>
              <a:rPr lang="en-US" sz="2400" u="sng" smtClean="0">
                <a:solidFill>
                  <a:srgbClr val="000000"/>
                </a:solidFill>
                <a:latin typeface="Arial" panose="020B0604020202020204" pitchFamily="34" charset="0"/>
                <a:cs typeface="Arial" panose="020B0604020202020204" pitchFamily="34" charset="0"/>
              </a:rPr>
              <a:t>Kết luận</a:t>
            </a:r>
            <a:r>
              <a:rPr lang="en-US" sz="2400" smtClean="0">
                <a:solidFill>
                  <a:srgbClr val="000000"/>
                </a:solidFill>
                <a:latin typeface="Arial" panose="020B0604020202020204" pitchFamily="34" charset="0"/>
                <a:cs typeface="Arial" panose="020B0604020202020204" pitchFamily="34" charset="0"/>
              </a:rPr>
              <a:t>: - </a:t>
            </a:r>
            <a:r>
              <a:rPr lang="vi-VN" sz="2400" smtClean="0">
                <a:solidFill>
                  <a:srgbClr val="000000"/>
                </a:solidFill>
                <a:latin typeface="Arial" panose="020B0604020202020204" pitchFamily="34" charset="0"/>
                <a:cs typeface="Arial" panose="020B0604020202020204" pitchFamily="34" charset="0"/>
              </a:rPr>
              <a:t>Hoạt </a:t>
            </a:r>
            <a:r>
              <a:rPr lang="vi-VN" sz="2400">
                <a:solidFill>
                  <a:srgbClr val="000000"/>
                </a:solidFill>
                <a:latin typeface="Arial" panose="020B0604020202020204" pitchFamily="34" charset="0"/>
                <a:cs typeface="Arial" panose="020B0604020202020204" pitchFamily="34" charset="0"/>
              </a:rPr>
              <a:t>động mua bán hàng </a:t>
            </a:r>
            <a:r>
              <a:rPr lang="vi-VN" sz="2400" smtClean="0">
                <a:solidFill>
                  <a:srgbClr val="000000"/>
                </a:solidFill>
                <a:latin typeface="Arial" panose="020B0604020202020204" pitchFamily="34" charset="0"/>
                <a:cs typeface="Arial" panose="020B0604020202020204" pitchFamily="34" charset="0"/>
              </a:rPr>
              <a:t>hóa </a:t>
            </a:r>
            <a:r>
              <a:rPr lang="vi-VN" sz="2400">
                <a:solidFill>
                  <a:srgbClr val="000000"/>
                </a:solidFill>
                <a:latin typeface="Arial" panose="020B0604020202020204" pitchFamily="34" charset="0"/>
                <a:cs typeface="Arial" panose="020B0604020202020204" pitchFamily="34" charset="0"/>
              </a:rPr>
              <a:t>diễn ra ở </a:t>
            </a:r>
            <a:r>
              <a:rPr lang="en-US" sz="2400" smtClean="0">
                <a:solidFill>
                  <a:srgbClr val="000000"/>
                </a:solidFill>
                <a:latin typeface="Arial" panose="020B0604020202020204" pitchFamily="34" charset="0"/>
                <a:cs typeface="Arial" panose="020B0604020202020204" pitchFamily="34" charset="0"/>
              </a:rPr>
              <a:t>nhiều địa điểm khác nhau. </a:t>
            </a:r>
          </a:p>
          <a:p>
            <a:r>
              <a:rPr lang="en-US"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    - Ở mỗi nơi đó có cách trưng bày hàng hóa khác nhau và cách mua bán cũng khác nhau.</a:t>
            </a:r>
          </a:p>
        </p:txBody>
      </p:sp>
      <p:sp>
        <p:nvSpPr>
          <p:cNvPr id="23" name="Text Box 1">
            <a:extLst>
              <a:ext uri="{FF2B5EF4-FFF2-40B4-BE49-F238E27FC236}">
                <a16:creationId xmlns=""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nơi đó.</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01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a:extLst>
              <a:ext uri="{FF2B5EF4-FFF2-40B4-BE49-F238E27FC236}">
                <a16:creationId xmlns="" xmlns:a16="http://schemas.microsoft.com/office/drawing/2014/main" id="{F20F53F7-B344-4AE1-AC84-665077B59B91}"/>
              </a:ext>
            </a:extLst>
          </p:cNvPr>
          <p:cNvSpPr txBox="1"/>
          <p:nvPr/>
        </p:nvSpPr>
        <p:spPr>
          <a:xfrm>
            <a:off x="1182200" y="1372978"/>
            <a:ext cx="8612358"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3. Vì sao cần lựa chọn hàng hóa trước khi mua?</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Content Placeholder 6">
            <a:extLst>
              <a:ext uri="{FF2B5EF4-FFF2-40B4-BE49-F238E27FC236}">
                <a16:creationId xmlns="" xmlns:a16="http://schemas.microsoft.com/office/drawing/2014/main" id="{5E070F32-CCEF-4131-B366-8D467D95DAD3}"/>
              </a:ext>
            </a:extLst>
          </p:cNvPr>
          <p:cNvPicPr>
            <a:picLocks noChangeAspect="1"/>
          </p:cNvPicPr>
          <p:nvPr/>
        </p:nvPicPr>
        <p:blipFill>
          <a:blip r:embed="rId3"/>
          <a:stretch>
            <a:fillRect/>
          </a:stretch>
        </p:blipFill>
        <p:spPr>
          <a:xfrm>
            <a:off x="-1" y="2100368"/>
            <a:ext cx="3924045" cy="2822833"/>
          </a:xfrm>
          <a:prstGeom prst="rect">
            <a:avLst/>
          </a:prstGeom>
        </p:spPr>
      </p:pic>
      <p:pic>
        <p:nvPicPr>
          <p:cNvPr id="12" name="Content Placeholder 3">
            <a:extLst>
              <a:ext uri="{FF2B5EF4-FFF2-40B4-BE49-F238E27FC236}">
                <a16:creationId xmlns="" xmlns:a16="http://schemas.microsoft.com/office/drawing/2014/main" id="{6C2BF453-A743-48E5-8C79-55A946B838EC}"/>
              </a:ext>
            </a:extLst>
          </p:cNvPr>
          <p:cNvPicPr>
            <a:picLocks noChangeAspect="1"/>
          </p:cNvPicPr>
          <p:nvPr/>
        </p:nvPicPr>
        <p:blipFill>
          <a:blip r:embed="rId4"/>
          <a:stretch>
            <a:fillRect/>
          </a:stretch>
        </p:blipFill>
        <p:spPr>
          <a:xfrm>
            <a:off x="3924044" y="2133005"/>
            <a:ext cx="4214084" cy="2753566"/>
          </a:xfrm>
          <a:prstGeom prst="rect">
            <a:avLst/>
          </a:prstGeom>
        </p:spPr>
      </p:pic>
      <p:pic>
        <p:nvPicPr>
          <p:cNvPr id="13" name="Content Placeholder 3"/>
          <p:cNvPicPr>
            <a:picLocks noChangeAspect="1"/>
          </p:cNvPicPr>
          <p:nvPr/>
        </p:nvPicPr>
        <p:blipFill>
          <a:blip r:embed="rId5"/>
          <a:stretch>
            <a:fillRect/>
          </a:stretch>
        </p:blipFill>
        <p:spPr>
          <a:xfrm>
            <a:off x="7813124" y="2059701"/>
            <a:ext cx="4376143" cy="2850119"/>
          </a:xfrm>
          <a:prstGeom prst="rect">
            <a:avLst/>
          </a:prstGeom>
        </p:spPr>
      </p:pic>
      <p:sp>
        <p:nvSpPr>
          <p:cNvPr id="14" name="Rectangle 13"/>
          <p:cNvSpPr/>
          <p:nvPr/>
        </p:nvSpPr>
        <p:spPr>
          <a:xfrm>
            <a:off x="696199" y="5138536"/>
            <a:ext cx="10946021" cy="1200329"/>
          </a:xfrm>
          <a:prstGeom prst="rect">
            <a:avLst/>
          </a:prstGeom>
          <a:noFill/>
          <a:ln w="28575">
            <a:solidFill>
              <a:srgbClr val="37AF92"/>
            </a:solidFill>
          </a:ln>
        </p:spPr>
        <p:txBody>
          <a:bodyPr wrap="square">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Lựa chọn hàng hóa trước khi mua để đảm bảo chất lượng, </a:t>
            </a:r>
            <a:r>
              <a:rPr lang="vi-VN" sz="2400">
                <a:latin typeface="Arial" panose="020B0604020202020204" pitchFamily="34" charset="0"/>
                <a:cs typeface="Arial" panose="020B0604020202020204" pitchFamily="34" charset="0"/>
              </a:rPr>
              <a:t>thực phẩm tươi </a:t>
            </a:r>
            <a:r>
              <a:rPr lang="vi-VN" sz="2400" smtClean="0">
                <a:latin typeface="Arial" panose="020B0604020202020204" pitchFamily="34" charset="0"/>
                <a:cs typeface="Arial" panose="020B0604020202020204" pitchFamily="34" charset="0"/>
              </a:rPr>
              <a:t>ngon</a:t>
            </a:r>
            <a:r>
              <a:rPr lang="en-US"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rõ nguồn </a:t>
            </a:r>
            <a:r>
              <a:rPr lang="vi-VN" sz="2400" smtClean="0">
                <a:latin typeface="Arial" panose="020B0604020202020204" pitchFamily="34" charset="0"/>
                <a:cs typeface="Arial" panose="020B0604020202020204" pitchFamily="34" charset="0"/>
              </a:rPr>
              <a:t>gốc</a:t>
            </a:r>
            <a:r>
              <a:rPr lang="en-US" sz="2400" smtClean="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xuất xứ</a:t>
            </a:r>
            <a:r>
              <a:rPr lang="en-US" sz="2400" smtClean="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ngày </a:t>
            </a:r>
            <a:r>
              <a:rPr lang="vi-VN" sz="2400">
                <a:latin typeface="Arial" panose="020B0604020202020204" pitchFamily="34" charset="0"/>
                <a:cs typeface="Arial" panose="020B0604020202020204" pitchFamily="34" charset="0"/>
              </a:rPr>
              <a:t>sản xuất, hạn sử </a:t>
            </a:r>
            <a:r>
              <a:rPr lang="vi-VN" sz="2400" smtClean="0">
                <a:latin typeface="Arial" panose="020B0604020202020204" pitchFamily="34" charset="0"/>
                <a:cs typeface="Arial" panose="020B0604020202020204" pitchFamily="34" charset="0"/>
              </a:rPr>
              <a:t>dụng</a:t>
            </a:r>
            <a:r>
              <a:rPr lang="en-US" sz="2400" smtClean="0">
                <a:latin typeface="Arial" panose="020B0604020202020204" pitchFamily="34" charset="0"/>
                <a:cs typeface="Arial" panose="020B0604020202020204" pitchFamily="34" charset="0"/>
              </a:rPr>
              <a:t>; chọn được hàng phù hợp </a:t>
            </a:r>
            <a:r>
              <a:rPr lang="en-US" sz="2400">
                <a:latin typeface="Arial" panose="020B0604020202020204" pitchFamily="34" charset="0"/>
                <a:cs typeface="Arial" panose="020B0604020202020204" pitchFamily="34" charset="0"/>
              </a:rPr>
              <a:t>giá </a:t>
            </a:r>
            <a:r>
              <a:rPr lang="en-US" sz="2400" smtClean="0">
                <a:latin typeface="Arial" panose="020B0604020202020204" pitchFamily="34" charset="0"/>
                <a:cs typeface="Arial" panose="020B0604020202020204" pitchFamily="34" charset="0"/>
              </a:rPr>
              <a:t>tiền, </a:t>
            </a:r>
            <a:r>
              <a:rPr lang="en-US" sz="2400">
                <a:latin typeface="Arial" panose="020B0604020202020204" pitchFamily="34" charset="0"/>
                <a:cs typeface="Arial" panose="020B0604020202020204" pitchFamily="34" charset="0"/>
              </a:rPr>
              <a:t>sở </a:t>
            </a:r>
            <a:r>
              <a:rPr lang="en-US" sz="2400" smtClean="0">
                <a:latin typeface="Arial" panose="020B0604020202020204" pitchFamily="34" charset="0"/>
                <a:cs typeface="Arial" panose="020B0604020202020204" pitchFamily="34" charset="0"/>
              </a:rPr>
              <a:t>thích và nhu cầu của người dùng, ... </a:t>
            </a:r>
            <a:r>
              <a:rPr lang="vi-VN" sz="240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9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 xmlns:a16="http://schemas.microsoft.com/office/drawing/2014/main" id="{F20F53F7-B344-4AE1-AC84-665077B59B91}"/>
              </a:ext>
            </a:extLst>
          </p:cNvPr>
          <p:cNvSpPr txBox="1"/>
          <p:nvPr/>
        </p:nvSpPr>
        <p:spPr>
          <a:xfrm>
            <a:off x="1182199" y="1233048"/>
            <a:ext cx="10418397"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a:t>
            </a:r>
            <a:r>
              <a:rPr lang="en-US" sz="2400" smtClean="0">
                <a:latin typeface="Arial" panose="020B0604020202020204" pitchFamily="34" charset="0"/>
                <a:cs typeface="Arial" panose="020B0604020202020204" pitchFamily="34" charset="0"/>
              </a:rPr>
              <a:t>ột số nơi mua bán hàng hóa trên thực tế.</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3" name="Content Placeholder 3">
            <a:extLst>
              <a:ext uri="{FF2B5EF4-FFF2-40B4-BE49-F238E27FC236}">
                <a16:creationId xmlns="" xmlns:a16="http://schemas.microsoft.com/office/drawing/2014/main" id="{380CEA70-044D-44AC-B759-758C3A0B01FA}"/>
              </a:ext>
            </a:extLst>
          </p:cNvPr>
          <p:cNvPicPr>
            <a:picLocks noChangeAspect="1"/>
          </p:cNvPicPr>
          <p:nvPr/>
        </p:nvPicPr>
        <p:blipFill rotWithShape="1">
          <a:blip r:embed="rId3"/>
          <a:srcRect l="13753"/>
          <a:stretch/>
        </p:blipFill>
        <p:spPr>
          <a:xfrm>
            <a:off x="-12419" y="1641080"/>
            <a:ext cx="4279348" cy="27043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7130"/>
          <a:stretch/>
        </p:blipFill>
        <p:spPr>
          <a:xfrm>
            <a:off x="4479317" y="1694713"/>
            <a:ext cx="3750283" cy="26877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17" y="4446526"/>
            <a:ext cx="3750283" cy="241147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988" y="1694713"/>
            <a:ext cx="3750012" cy="263347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9" y="4446526"/>
            <a:ext cx="4279348" cy="2455526"/>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15257" b="14682"/>
          <a:stretch/>
        </p:blipFill>
        <p:spPr>
          <a:xfrm>
            <a:off x="8441988" y="4350337"/>
            <a:ext cx="3750012" cy="2507663"/>
          </a:xfrm>
          <a:prstGeom prst="rect">
            <a:avLst/>
          </a:prstGeom>
        </p:spPr>
      </p:pic>
    </p:spTree>
    <p:extLst>
      <p:ext uri="{BB962C8B-B14F-4D97-AF65-F5344CB8AC3E}">
        <p14:creationId xmlns:p14="http://schemas.microsoft.com/office/powerpoint/2010/main" val="37448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9882" y="2454334"/>
            <a:ext cx="9016282" cy="2974148"/>
          </a:xfrm>
          <a:prstGeom prst="rect">
            <a:avLst/>
          </a:prstGeom>
          <a:noFill/>
          <a:ln w="28575">
            <a:solidFill>
              <a:srgbClr val="37AF92"/>
            </a:solidFill>
          </a:ln>
        </p:spPr>
        <p:txBody>
          <a:bodyPr wrap="square">
            <a:spAutoFit/>
          </a:bodyPr>
          <a:lstStyle/>
          <a:p>
            <a:pPr marL="457200" indent="-457200">
              <a:lnSpc>
                <a:spcPct val="115000"/>
              </a:lnSpc>
              <a:spcAft>
                <a:spcPts val="800"/>
              </a:spcAft>
              <a:buFont typeface="Arial" panose="020B0604020202020204" pitchFamily="34" charset="0"/>
              <a:buChar char="•"/>
            </a:pPr>
            <a:r>
              <a:rPr lang="en-US" sz="2800" smtClean="0">
                <a:latin typeface="Arial" panose="020B0604020202020204" pitchFamily="34" charset="0"/>
                <a:ea typeface="Calibri" panose="020F0502020204030204" pitchFamily="34" charset="0"/>
                <a:cs typeface="Arial" panose="020B0604020202020204" pitchFamily="34" charset="0"/>
              </a:rPr>
              <a:t>Mua </a:t>
            </a:r>
            <a:r>
              <a:rPr lang="en-US" sz="2800">
                <a:latin typeface="Arial" panose="020B0604020202020204" pitchFamily="34" charset="0"/>
                <a:ea typeface="Calibri" panose="020F0502020204030204" pitchFamily="34" charset="0"/>
                <a:cs typeface="Arial" panose="020B0604020202020204" pitchFamily="34" charset="0"/>
              </a:rPr>
              <a:t>bán diễn ra ở nhiều nơi. Mỗi địa điểm có cách trưng bày hàng hóa khác nhau và cách mua bán khác nhau.</a:t>
            </a:r>
          </a:p>
          <a:p>
            <a:pPr marL="457200" indent="-457200">
              <a:buFont typeface="Arial" panose="020B0604020202020204" pitchFamily="34" charset="0"/>
              <a:buChar char="•"/>
            </a:pPr>
            <a:r>
              <a:rPr lang="en-US" sz="2800">
                <a:latin typeface="Arial" panose="020B0604020202020204" pitchFamily="34" charset="0"/>
                <a:ea typeface="Calibri" panose="020F0502020204030204" pitchFamily="34" charset="0"/>
                <a:cs typeface="Arial" panose="020B0604020202020204" pitchFamily="34" charset="0"/>
              </a:rPr>
              <a:t>Cần lựa chọn hàng hóa trước khi mua để đảm bảo chất lượng sản phẩm, phù hợp giá cả và sở thích, nhu </a:t>
            </a:r>
            <a:r>
              <a:rPr lang="en-US" sz="2800" smtClean="0">
                <a:latin typeface="Arial" panose="020B0604020202020204" pitchFamily="34" charset="0"/>
                <a:ea typeface="Calibri" panose="020F0502020204030204" pitchFamily="34" charset="0"/>
                <a:cs typeface="Arial" panose="020B0604020202020204" pitchFamily="34" charset="0"/>
              </a:rPr>
              <a:t>cầu của </a:t>
            </a:r>
            <a:r>
              <a:rPr lang="en-US" sz="2800">
                <a:latin typeface="Arial" panose="020B0604020202020204" pitchFamily="34" charset="0"/>
                <a:ea typeface="Calibri" panose="020F0502020204030204" pitchFamily="34" charset="0"/>
                <a:cs typeface="Arial" panose="020B0604020202020204" pitchFamily="34" charset="0"/>
              </a:rPr>
              <a:t>người </a:t>
            </a:r>
            <a:r>
              <a:rPr lang="en-US" sz="2800" smtClean="0">
                <a:latin typeface="Arial" panose="020B0604020202020204" pitchFamily="34" charset="0"/>
                <a:ea typeface="Calibri" panose="020F0502020204030204" pitchFamily="34" charset="0"/>
                <a:cs typeface="Arial" panose="020B0604020202020204" pitchFamily="34" charset="0"/>
              </a:rPr>
              <a:t>dùng.</a:t>
            </a:r>
            <a:endParaRPr lang="en-US" sz="2800">
              <a:latin typeface="Arial" panose="020B0604020202020204" pitchFamily="34" charset="0"/>
              <a:cs typeface="Arial" panose="020B0604020202020204" pitchFamily="34" charset="0"/>
            </a:endParaRPr>
          </a:p>
        </p:txBody>
      </p:sp>
      <p:sp>
        <p:nvSpPr>
          <p:cNvPr id="8" name="TextBox 7"/>
          <p:cNvSpPr txBox="1"/>
          <p:nvPr/>
        </p:nvSpPr>
        <p:spPr>
          <a:xfrm>
            <a:off x="4586082" y="1558394"/>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Tree>
    <p:extLst>
      <p:ext uri="{BB962C8B-B14F-4D97-AF65-F5344CB8AC3E}">
        <p14:creationId xmlns:p14="http://schemas.microsoft.com/office/powerpoint/2010/main" val="34725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714649"/>
            <a:ext cx="736732" cy="677285"/>
          </a:xfrm>
          <a:prstGeom prst="rect">
            <a:avLst/>
          </a:prstGeom>
        </p:spPr>
      </p:pic>
      <p:sp>
        <p:nvSpPr>
          <p:cNvPr id="9" name="TextBox 8"/>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sp>
        <p:nvSpPr>
          <p:cNvPr id="10" name="TextBox 9"/>
          <p:cNvSpPr txBox="1"/>
          <p:nvPr/>
        </p:nvSpPr>
        <p:spPr>
          <a:xfrm>
            <a:off x="532191" y="1482108"/>
            <a:ext cx="11489734"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smtClean="0">
                <a:latin typeface="Arial" panose="020B0604020202020204" pitchFamily="34" charset="0"/>
                <a:cs typeface="Arial" panose="020B0604020202020204" pitchFamily="34" charset="0"/>
              </a:rPr>
              <a:t>Chuẩn bị cho năm học mới, em cùng các bạn lập kế hoạch mua đồ dùng học tập.</a:t>
            </a:r>
            <a:endParaRPr lang="en-US" sz="2400">
              <a:latin typeface="Arial" panose="020B0604020202020204" pitchFamily="34" charset="0"/>
              <a:cs typeface="Arial" panose="020B0604020202020204" pitchFamily="34" charset="0"/>
            </a:endParaRPr>
          </a:p>
        </p:txBody>
      </p:sp>
      <p:sp>
        <p:nvSpPr>
          <p:cNvPr id="11" name="TextBox 10"/>
          <p:cNvSpPr txBox="1"/>
          <p:nvPr/>
        </p:nvSpPr>
        <p:spPr>
          <a:xfrm>
            <a:off x="1288709" y="1961385"/>
            <a:ext cx="805313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Hãy kể tên những đồ dùng học tập cần mua.</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288709" y="2947971"/>
            <a:ext cx="99766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2. Lập danh sách mua các loại đồ dùng đó theo thứ tự ưu tiên.</a:t>
            </a:r>
            <a:endParaRPr lang="en-US" sz="240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59081444"/>
              </p:ext>
            </p:extLst>
          </p:nvPr>
        </p:nvGraphicFramePr>
        <p:xfrm>
          <a:off x="1501007" y="3580500"/>
          <a:ext cx="8712485" cy="3058044"/>
        </p:xfrm>
        <a:graphic>
          <a:graphicData uri="http://schemas.openxmlformats.org/drawingml/2006/table">
            <a:tbl>
              <a:tblPr firstRow="1" bandRow="1">
                <a:tableStyleId>{93296810-A885-4BE3-A3E7-6D5BEEA58F35}</a:tableStyleId>
              </a:tblPr>
              <a:tblGrid>
                <a:gridCol w="1218785"/>
                <a:gridCol w="2637711"/>
                <a:gridCol w="2129051"/>
                <a:gridCol w="2726938"/>
              </a:tblGrid>
              <a:tr h="509674">
                <a:tc>
                  <a:txBody>
                    <a:bodyPr/>
                    <a:lstStyle/>
                    <a:p>
                      <a:pPr algn="ctr"/>
                      <a:r>
                        <a:rPr lang="en-US" sz="2400" smtClean="0">
                          <a:solidFill>
                            <a:schemeClr val="tx1"/>
                          </a:solidFill>
                        </a:rPr>
                        <a:t>STT</a:t>
                      </a:r>
                      <a:endParaRPr lang="en-US" sz="2400">
                        <a:solidFill>
                          <a:schemeClr val="tx1"/>
                        </a:solidFill>
                      </a:endParaRPr>
                    </a:p>
                  </a:txBody>
                  <a:tcPr>
                    <a:solidFill>
                      <a:srgbClr val="4BB2FF"/>
                    </a:solidFill>
                  </a:tcPr>
                </a:tc>
                <a:tc>
                  <a:txBody>
                    <a:bodyPr/>
                    <a:lstStyle/>
                    <a:p>
                      <a:pPr algn="ctr"/>
                      <a:r>
                        <a:rPr lang="en-US" sz="2400" smtClean="0">
                          <a:solidFill>
                            <a:schemeClr val="tx1"/>
                          </a:solidFill>
                        </a:rPr>
                        <a:t>Tên</a:t>
                      </a:r>
                      <a:r>
                        <a:rPr lang="en-US" sz="2400" baseline="0" smtClean="0">
                          <a:solidFill>
                            <a:schemeClr val="tx1"/>
                          </a:solidFill>
                        </a:rPr>
                        <a:t> đồ dùng</a:t>
                      </a:r>
                      <a:endParaRPr lang="en-US" sz="2400">
                        <a:solidFill>
                          <a:schemeClr val="tx1"/>
                        </a:solidFill>
                      </a:endParaRPr>
                    </a:p>
                  </a:txBody>
                  <a:tcPr>
                    <a:solidFill>
                      <a:srgbClr val="4BB2FF"/>
                    </a:solidFill>
                  </a:tcPr>
                </a:tc>
                <a:tc>
                  <a:txBody>
                    <a:bodyPr/>
                    <a:lstStyle/>
                    <a:p>
                      <a:pPr algn="ctr"/>
                      <a:r>
                        <a:rPr lang="en-US" sz="2400" smtClean="0">
                          <a:solidFill>
                            <a:schemeClr val="tx1"/>
                          </a:solidFill>
                        </a:rPr>
                        <a:t>Số</a:t>
                      </a:r>
                      <a:r>
                        <a:rPr lang="en-US" sz="2400" baseline="0" smtClean="0">
                          <a:solidFill>
                            <a:schemeClr val="tx1"/>
                          </a:solidFill>
                        </a:rPr>
                        <a:t> lượng</a:t>
                      </a:r>
                      <a:endParaRPr lang="en-US" sz="2400">
                        <a:solidFill>
                          <a:schemeClr val="tx1"/>
                        </a:solidFill>
                      </a:endParaRPr>
                    </a:p>
                  </a:txBody>
                  <a:tcPr>
                    <a:solidFill>
                      <a:srgbClr val="4BB2FF"/>
                    </a:solidFill>
                  </a:tcPr>
                </a:tc>
                <a:tc>
                  <a:txBody>
                    <a:bodyPr/>
                    <a:lstStyle/>
                    <a:p>
                      <a:pPr algn="ctr"/>
                      <a:r>
                        <a:rPr lang="en-US" sz="2400" smtClean="0">
                          <a:solidFill>
                            <a:schemeClr val="tx1"/>
                          </a:solidFill>
                        </a:rPr>
                        <a:t>Nơi</a:t>
                      </a:r>
                      <a:r>
                        <a:rPr lang="en-US" sz="2400" baseline="0" smtClean="0">
                          <a:solidFill>
                            <a:schemeClr val="tx1"/>
                          </a:solidFill>
                        </a:rPr>
                        <a:t> mua</a:t>
                      </a:r>
                      <a:endParaRPr lang="en-US" sz="2400">
                        <a:solidFill>
                          <a:schemeClr val="tx1"/>
                        </a:solidFill>
                      </a:endParaRPr>
                    </a:p>
                  </a:txBody>
                  <a:tcPr>
                    <a:solidFill>
                      <a:srgbClr val="4BB2FF"/>
                    </a:solidFill>
                  </a:tcPr>
                </a:tc>
              </a:tr>
              <a:tr h="509674">
                <a:tc>
                  <a:txBody>
                    <a:bodyPr/>
                    <a:lstStyle/>
                    <a:p>
                      <a:pPr algn="ctr"/>
                      <a:r>
                        <a:rPr lang="en-US" sz="2400" smtClean="0">
                          <a:solidFill>
                            <a:schemeClr val="tx1"/>
                          </a:solidFill>
                        </a:rPr>
                        <a:t>1</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Bút</a:t>
                      </a:r>
                      <a:r>
                        <a:rPr lang="en-US" sz="2400" baseline="0" smtClean="0">
                          <a:solidFill>
                            <a:schemeClr val="tx1"/>
                          </a:solidFill>
                        </a:rPr>
                        <a:t> viết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2</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Cửa</a:t>
                      </a:r>
                      <a:r>
                        <a:rPr lang="en-US" sz="2400" baseline="0" smtClean="0">
                          <a:solidFill>
                            <a:schemeClr val="tx1"/>
                          </a:solidFill>
                        </a:rPr>
                        <a:t> hàng A</a:t>
                      </a:r>
                      <a:endParaRPr lang="en-US" sz="2400">
                        <a:solidFill>
                          <a:schemeClr val="tx1"/>
                        </a:solidFill>
                      </a:endParaRPr>
                    </a:p>
                  </a:txBody>
                  <a:tcPr>
                    <a:solidFill>
                      <a:schemeClr val="accent4">
                        <a:lumMod val="20000"/>
                        <a:lumOff val="80000"/>
                      </a:schemeClr>
                    </a:solidFill>
                  </a:tcPr>
                </a:tc>
              </a:tr>
              <a:tr h="509674">
                <a:tc>
                  <a:txBody>
                    <a:bodyPr/>
                    <a:lstStyle/>
                    <a:p>
                      <a:pPr algn="ctr"/>
                      <a:r>
                        <a:rPr lang="en-US" sz="2400" smtClean="0">
                          <a:solidFill>
                            <a:schemeClr val="tx1"/>
                          </a:solidFill>
                        </a:rPr>
                        <a:t>2</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Vở</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10</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Nhà</a:t>
                      </a:r>
                      <a:r>
                        <a:rPr lang="en-US" sz="2400" baseline="0" smtClean="0">
                          <a:solidFill>
                            <a:schemeClr val="tx1"/>
                          </a:solidFill>
                        </a:rPr>
                        <a:t> sách …</a:t>
                      </a:r>
                      <a:endParaRPr lang="en-US" sz="2400">
                        <a:solidFill>
                          <a:schemeClr val="tx1"/>
                        </a:solidFill>
                      </a:endParaRPr>
                    </a:p>
                  </a:txBody>
                  <a:tcPr>
                    <a:solidFill>
                      <a:schemeClr val="accent4">
                        <a:lumMod val="20000"/>
                        <a:lumOff val="80000"/>
                      </a:schemeClr>
                    </a:solidFill>
                  </a:tcPr>
                </a:tc>
              </a:tr>
              <a:tr h="509674">
                <a:tc>
                  <a:txBody>
                    <a:bodyPr/>
                    <a:lstStyle/>
                    <a:p>
                      <a:pPr algn="ctr"/>
                      <a:r>
                        <a:rPr lang="en-US" sz="2400" smtClean="0">
                          <a:solidFill>
                            <a:schemeClr val="tx1"/>
                          </a:solidFill>
                        </a:rPr>
                        <a:t>3</a:t>
                      </a:r>
                      <a:endParaRPr lang="en-US" sz="2400">
                        <a:solidFill>
                          <a:schemeClr val="tx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smtClean="0">
                          <a:solidFill>
                            <a:schemeClr val="tx1"/>
                          </a:solidFill>
                        </a:rPr>
                        <a:t>Thước</a:t>
                      </a:r>
                      <a:r>
                        <a:rPr lang="en-US" sz="2400" baseline="0" smtClean="0">
                          <a:solidFill>
                            <a:schemeClr val="tx1"/>
                          </a:solidFill>
                        </a:rPr>
                        <a:t> kẻ</a:t>
                      </a:r>
                      <a:endParaRPr lang="en-US" sz="2400" smtClean="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1</a:t>
                      </a:r>
                      <a:endParaRPr lang="en-US" sz="2400">
                        <a:solidFill>
                          <a:schemeClr val="tx1"/>
                        </a:solidFill>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smtClean="0">
                          <a:solidFill>
                            <a:schemeClr val="tx1"/>
                          </a:solidFill>
                        </a:rPr>
                        <a:t>Nhà</a:t>
                      </a:r>
                      <a:r>
                        <a:rPr lang="en-US" sz="2400" baseline="0" smtClean="0">
                          <a:solidFill>
                            <a:schemeClr val="tx1"/>
                          </a:solidFill>
                        </a:rPr>
                        <a:t> sách …</a:t>
                      </a:r>
                      <a:endParaRPr lang="en-US" sz="2400" smtClean="0">
                        <a:solidFill>
                          <a:schemeClr val="tx1"/>
                        </a:solidFill>
                      </a:endParaRPr>
                    </a:p>
                  </a:txBody>
                  <a:tcPr>
                    <a:solidFill>
                      <a:schemeClr val="accent4">
                        <a:lumMod val="20000"/>
                        <a:lumOff val="80000"/>
                      </a:schemeClr>
                    </a:solidFill>
                  </a:tcPr>
                </a:tc>
              </a:tr>
              <a:tr h="509674">
                <a:tc>
                  <a:txBody>
                    <a:bodyPr/>
                    <a:lstStyle/>
                    <a:p>
                      <a:pPr algn="ctr"/>
                      <a:r>
                        <a:rPr lang="en-US" sz="2400" smtClean="0">
                          <a:solidFill>
                            <a:schemeClr val="tx1"/>
                          </a:solidFill>
                        </a:rPr>
                        <a:t>4</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r>
              <a:tr h="509674">
                <a:tc>
                  <a:txBody>
                    <a:bodyPr/>
                    <a:lstStyle/>
                    <a:p>
                      <a:pPr algn="ctr"/>
                      <a:r>
                        <a:rPr lang="en-US" sz="2400" smtClean="0">
                          <a:solidFill>
                            <a:schemeClr val="tx1"/>
                          </a:solidFill>
                        </a:rPr>
                        <a:t>5</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r>
            </a:tbl>
          </a:graphicData>
        </a:graphic>
      </p:graphicFrame>
      <p:sp>
        <p:nvSpPr>
          <p:cNvPr id="2" name="Rectangle 1"/>
          <p:cNvSpPr/>
          <p:nvPr/>
        </p:nvSpPr>
        <p:spPr>
          <a:xfrm>
            <a:off x="1678701" y="2407115"/>
            <a:ext cx="10194852" cy="461665"/>
          </a:xfrm>
          <a:prstGeom prst="rect">
            <a:avLst/>
          </a:prstGeom>
        </p:spPr>
        <p:txBody>
          <a:bodyPr wrap="square">
            <a:spAutoFit/>
          </a:bodyPr>
          <a:lstStyle/>
          <a:p>
            <a:r>
              <a:rPr lang="en-US" sz="2400" smtClean="0">
                <a:solidFill>
                  <a:srgbClr val="C00000"/>
                </a:solidFill>
                <a:latin typeface="Arial" panose="020B0604020202020204" pitchFamily="34" charset="0"/>
                <a:cs typeface="Arial" panose="020B0604020202020204" pitchFamily="34" charset="0"/>
              </a:rPr>
              <a:t>Bút viết, vở, mực, bút chì, </a:t>
            </a:r>
            <a:r>
              <a:rPr lang="vi-VN" sz="2400" smtClean="0">
                <a:solidFill>
                  <a:srgbClr val="C00000"/>
                </a:solidFill>
                <a:latin typeface="Arial" panose="020B0604020202020204" pitchFamily="34" charset="0"/>
                <a:cs typeface="Arial" panose="020B0604020202020204" pitchFamily="34" charset="0"/>
              </a:rPr>
              <a:t>tẩy</a:t>
            </a:r>
            <a:r>
              <a:rPr lang="vi-VN" sz="2400">
                <a:solidFill>
                  <a:srgbClr val="C00000"/>
                </a:solidFill>
                <a:latin typeface="Arial" panose="020B0604020202020204" pitchFamily="34" charset="0"/>
                <a:cs typeface="Arial" panose="020B0604020202020204" pitchFamily="34" charset="0"/>
              </a:rPr>
              <a:t>, thước kẻ, </a:t>
            </a:r>
            <a:r>
              <a:rPr lang="en-US" sz="2400" smtClean="0">
                <a:solidFill>
                  <a:srgbClr val="C00000"/>
                </a:solidFill>
                <a:latin typeface="Arial" panose="020B0604020202020204" pitchFamily="34" charset="0"/>
                <a:cs typeface="Arial" panose="020B0604020202020204" pitchFamily="34" charset="0"/>
              </a:rPr>
              <a:t>màu vẽ, </a:t>
            </a:r>
            <a:r>
              <a:rPr lang="vi-VN" sz="2400" smtClean="0">
                <a:solidFill>
                  <a:srgbClr val="C00000"/>
                </a:solidFill>
                <a:latin typeface="Arial" panose="020B0604020202020204" pitchFamily="34" charset="0"/>
                <a:cs typeface="Arial" panose="020B0604020202020204" pitchFamily="34" charset="0"/>
              </a:rPr>
              <a:t>hộp </a:t>
            </a:r>
            <a:r>
              <a:rPr lang="vi-VN" sz="2400">
                <a:solidFill>
                  <a:srgbClr val="C00000"/>
                </a:solidFill>
                <a:latin typeface="Arial" panose="020B0604020202020204" pitchFamily="34" charset="0"/>
                <a:cs typeface="Arial" panose="020B0604020202020204" pitchFamily="34" charset="0"/>
              </a:rPr>
              <a:t>bút, </a:t>
            </a:r>
            <a:r>
              <a:rPr lang="en-US" sz="2400" smtClean="0">
                <a:solidFill>
                  <a:srgbClr val="C00000"/>
                </a:solidFill>
                <a:latin typeface="Arial" panose="020B0604020202020204" pitchFamily="34" charset="0"/>
                <a:cs typeface="Arial" panose="020B0604020202020204" pitchFamily="34" charset="0"/>
              </a:rPr>
              <a:t>cặp sách, …</a:t>
            </a:r>
            <a:endParaRPr lang="en-US" sz="24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8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1157348" y="1676753"/>
            <a:ext cx="9418320"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Em hãy đề </a:t>
            </a:r>
            <a:r>
              <a:rPr lang="en-US" sz="2400">
                <a:latin typeface="Arial" panose="020B0604020202020204" pitchFamily="34" charset="0"/>
                <a:cs typeface="Arial" panose="020B0604020202020204" pitchFamily="34" charset="0"/>
              </a:rPr>
              <a:t>xuất cách lựa chọn khi mua một </a:t>
            </a:r>
            <a:r>
              <a:rPr lang="en-US" sz="2400" smtClean="0">
                <a:latin typeface="Arial" panose="020B0604020202020204" pitchFamily="34" charset="0"/>
                <a:cs typeface="Arial" panose="020B0604020202020204" pitchFamily="34" charset="0"/>
              </a:rPr>
              <a:t>loại </a:t>
            </a:r>
            <a:r>
              <a:rPr lang="en-US" sz="2400">
                <a:latin typeface="Arial" panose="020B0604020202020204" pitchFamily="34" charset="0"/>
                <a:cs typeface="Arial" panose="020B0604020202020204" pitchFamily="34" charset="0"/>
              </a:rPr>
              <a:t>hàng </a:t>
            </a:r>
            <a:r>
              <a:rPr lang="en-US" sz="2400" smtClean="0">
                <a:latin typeface="Arial" panose="020B0604020202020204" pitchFamily="34" charset="0"/>
                <a:cs typeface="Arial" panose="020B0604020202020204" pitchFamily="34" charset="0"/>
              </a:rPr>
              <a:t>hóa.</a:t>
            </a:r>
            <a:endParaRPr lang="en-US" sz="24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41" y="767208"/>
            <a:ext cx="748730" cy="845968"/>
          </a:xfrm>
          <a:prstGeom prst="rect">
            <a:avLst/>
          </a:prstGeom>
        </p:spPr>
      </p:pic>
      <p:sp>
        <p:nvSpPr>
          <p:cNvPr id="10" name="TextBox 9"/>
          <p:cNvSpPr txBox="1"/>
          <p:nvPr/>
        </p:nvSpPr>
        <p:spPr>
          <a:xfrm>
            <a:off x="1337671" y="1061618"/>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chemeClr val="accent1">
                    <a:lumMod val="50000"/>
                  </a:schemeClr>
                </a:solidFill>
                <a:latin typeface="Arial" panose="020B0604020202020204" pitchFamily="34" charset="0"/>
                <a:cs typeface="Arial" panose="020B0604020202020204" pitchFamily="34" charset="0"/>
              </a:rPr>
              <a:t>Hoạt </a:t>
            </a:r>
            <a:r>
              <a:rPr lang="en-US" sz="2400">
                <a:solidFill>
                  <a:schemeClr val="accent1">
                    <a:lumMod val="50000"/>
                  </a:schemeClr>
                </a:solidFill>
                <a:latin typeface="Arial" panose="020B0604020202020204" pitchFamily="34" charset="0"/>
                <a:cs typeface="Arial" panose="020B0604020202020204" pitchFamily="34" charset="0"/>
              </a:rPr>
              <a:t>động vận dụng</a:t>
            </a:r>
          </a:p>
        </p:txBody>
      </p:sp>
      <p:sp>
        <p:nvSpPr>
          <p:cNvPr id="2" name="Rectangle 1"/>
          <p:cNvSpPr/>
          <p:nvPr/>
        </p:nvSpPr>
        <p:spPr>
          <a:xfrm>
            <a:off x="1157348" y="3171959"/>
            <a:ext cx="9998332" cy="3046988"/>
          </a:xfrm>
          <a:prstGeom prst="rect">
            <a:avLst/>
          </a:prstGeom>
        </p:spPr>
        <p:txBody>
          <a:bodyPr wrap="square">
            <a:spAutoFit/>
          </a:bodyPr>
          <a:lstStyle/>
          <a:p>
            <a:pPr marL="342900" indent="-342900" algn="just">
              <a:buFont typeface="Arial" panose="020B0604020202020204" pitchFamily="34" charset="0"/>
              <a:buChar char="•"/>
            </a:pPr>
            <a:r>
              <a:rPr lang="vi-VN" sz="2400" smtClean="0">
                <a:solidFill>
                  <a:srgbClr val="000000"/>
                </a:solidFill>
                <a:latin typeface="Arial" panose="020B0604020202020204" pitchFamily="34" charset="0"/>
                <a:cs typeface="Arial" panose="020B0604020202020204" pitchFamily="34" charset="0"/>
              </a:rPr>
              <a:t>Cách lựa chọn khi mua một loại hàng hóa: </a:t>
            </a:r>
          </a:p>
          <a:p>
            <a:pPr marL="342900" indent="-342900" algn="just">
              <a:buFontTx/>
              <a:buChar char="-"/>
            </a:pPr>
            <a:r>
              <a:rPr lang="en-US" sz="2400" smtClean="0">
                <a:solidFill>
                  <a:srgbClr val="000000"/>
                </a:solidFill>
                <a:latin typeface="Arial" panose="020B0604020202020204" pitchFamily="34" charset="0"/>
                <a:cs typeface="Arial" panose="020B0604020202020204" pitchFamily="34" charset="0"/>
              </a:rPr>
              <a:t>Chọn </a:t>
            </a:r>
            <a:r>
              <a:rPr lang="vi-VN" sz="2400" smtClean="0">
                <a:solidFill>
                  <a:srgbClr val="000000"/>
                </a:solidFill>
                <a:latin typeface="Arial" panose="020B0604020202020204" pitchFamily="34" charset="0"/>
                <a:cs typeface="Arial" panose="020B0604020202020204" pitchFamily="34" charset="0"/>
              </a:rPr>
              <a:t>hàng </a:t>
            </a:r>
            <a:r>
              <a:rPr lang="vi-VN" sz="2400">
                <a:solidFill>
                  <a:srgbClr val="000000"/>
                </a:solidFill>
                <a:latin typeface="Arial" panose="020B0604020202020204" pitchFamily="34" charset="0"/>
                <a:cs typeface="Arial" panose="020B0604020202020204" pitchFamily="34" charset="0"/>
              </a:rPr>
              <a:t>hóa có ghi rõ nguồn gốc xuất xứ, thành phần, ngày sản xuất và hạn sử dụng</a:t>
            </a:r>
            <a:r>
              <a:rPr lang="vi-VN" sz="2400" smtClean="0">
                <a:solidFill>
                  <a:srgbClr val="000000"/>
                </a:solidFill>
                <a:latin typeface="Arial" panose="020B0604020202020204" pitchFamily="34" charset="0"/>
                <a:cs typeface="Arial" panose="020B0604020202020204" pitchFamily="34" charset="0"/>
              </a:rPr>
              <a:t>.</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a:latin typeface="Arial" panose="020B0604020202020204" pitchFamily="34" charset="0"/>
                <a:cs typeface="Arial" panose="020B0604020202020204" pitchFamily="34" charset="0"/>
              </a:rPr>
              <a:t>P</a:t>
            </a:r>
            <a:r>
              <a:rPr lang="en-US" sz="2400" smtClean="0">
                <a:latin typeface="Arial" panose="020B0604020202020204" pitchFamily="34" charset="0"/>
                <a:cs typeface="Arial" panose="020B0604020202020204" pitchFamily="34" charset="0"/>
              </a:rPr>
              <a:t>hù </a:t>
            </a:r>
            <a:r>
              <a:rPr lang="en-US" sz="2400">
                <a:latin typeface="Arial" panose="020B0604020202020204" pitchFamily="34" charset="0"/>
                <a:cs typeface="Arial" panose="020B0604020202020204" pitchFamily="34" charset="0"/>
              </a:rPr>
              <a:t>hợp với </a:t>
            </a:r>
            <a:r>
              <a:rPr lang="en-US" sz="2400" smtClean="0">
                <a:latin typeface="Arial" panose="020B0604020202020204" pitchFamily="34" charset="0"/>
                <a:cs typeface="Arial" panose="020B0604020202020204" pitchFamily="34" charset="0"/>
              </a:rPr>
              <a:t>túi tiền, </a:t>
            </a:r>
            <a:r>
              <a:rPr lang="en-US" sz="2400">
                <a:latin typeface="Arial" panose="020B0604020202020204" pitchFamily="34" charset="0"/>
                <a:cs typeface="Arial" panose="020B0604020202020204" pitchFamily="34" charset="0"/>
              </a:rPr>
              <a:t>sở thích và nhu cầu của người </a:t>
            </a:r>
            <a:r>
              <a:rPr lang="en-US" sz="2400" smtClean="0">
                <a:latin typeface="Arial" panose="020B0604020202020204" pitchFamily="34" charset="0"/>
                <a:cs typeface="Arial" panose="020B0604020202020204" pitchFamily="34" charset="0"/>
              </a:rPr>
              <a:t>dùng.</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000000"/>
                </a:solidFill>
                <a:cs typeface="Arial" panose="020B0604020202020204" pitchFamily="34" charset="0"/>
              </a:rPr>
              <a:t>Chọn thực phẩm tươi</a:t>
            </a:r>
            <a:r>
              <a:rPr lang="en-US" sz="2400">
                <a:solidFill>
                  <a:srgbClr val="000000"/>
                </a:solidFill>
                <a:latin typeface="Arial" panose="020B0604020202020204" pitchFamily="34" charset="0"/>
                <a:cs typeface="Arial" panose="020B0604020202020204" pitchFamily="34" charset="0"/>
              </a:rPr>
              <a:t> mới</a:t>
            </a:r>
            <a:r>
              <a:rPr lang="vi-VN" sz="2400">
                <a:solidFill>
                  <a:srgbClr val="000000"/>
                </a:solidFill>
                <a:cs typeface="Arial" panose="020B0604020202020204" pitchFamily="34" charset="0"/>
              </a:rPr>
              <a:t>, chưa bị ngả màu, héo, úa </a:t>
            </a:r>
            <a:r>
              <a:rPr lang="en-US" sz="2400">
                <a:solidFill>
                  <a:srgbClr val="000000"/>
                </a:solidFill>
                <a:latin typeface="Arial" panose="020B0604020202020204" pitchFamily="34" charset="0"/>
                <a:cs typeface="Arial" panose="020B0604020202020204" pitchFamily="34" charset="0"/>
              </a:rPr>
              <a:t>hay </a:t>
            </a:r>
            <a:r>
              <a:rPr lang="vi-VN" sz="2400">
                <a:solidFill>
                  <a:srgbClr val="000000"/>
                </a:solidFill>
                <a:cs typeface="Arial" panose="020B0604020202020204" pitchFamily="34" charset="0"/>
              </a:rPr>
              <a:t>có </a:t>
            </a:r>
            <a:r>
              <a:rPr lang="vi-VN" sz="2400" smtClean="0">
                <a:solidFill>
                  <a:srgbClr val="000000"/>
                </a:solidFill>
                <a:cs typeface="Arial" panose="020B0604020202020204" pitchFamily="34" charset="0"/>
              </a:rPr>
              <a:t>mùi</a:t>
            </a:r>
            <a:r>
              <a:rPr lang="en-US" sz="2400" smtClean="0">
                <a:solidFill>
                  <a:srgbClr val="000000"/>
                </a:solidFill>
                <a:cs typeface="Arial" panose="020B0604020202020204" pitchFamily="34" charset="0"/>
              </a:rPr>
              <a:t>.</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smtClean="0">
                <a:solidFill>
                  <a:srgbClr val="000000"/>
                </a:solidFill>
                <a:latin typeface="Arial" panose="020B0604020202020204" pitchFamily="34" charset="0"/>
                <a:cs typeface="Arial" panose="020B0604020202020204" pitchFamily="34" charset="0"/>
              </a:rPr>
              <a:t>Chọn </a:t>
            </a:r>
            <a:r>
              <a:rPr lang="vi-VN" sz="2400">
                <a:solidFill>
                  <a:srgbClr val="000000"/>
                </a:solidFill>
                <a:latin typeface="Arial" panose="020B0604020202020204" pitchFamily="34" charset="0"/>
                <a:cs typeface="Arial" panose="020B0604020202020204" pitchFamily="34" charset="0"/>
              </a:rPr>
              <a:t>mua quần áo cần xem kích cỡ, chất liệu và chưa bị rách hay tuột chỉ</a:t>
            </a:r>
            <a:r>
              <a:rPr lang="vi-VN" sz="2400" smtClean="0">
                <a:solidFill>
                  <a:srgbClr val="000000"/>
                </a:solidFill>
                <a:latin typeface="Arial" panose="020B0604020202020204" pitchFamily="34" charset="0"/>
                <a:cs typeface="Arial" panose="020B0604020202020204" pitchFamily="34" charset="0"/>
              </a:rPr>
              <a:t>.</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b="0" i="0" smtClean="0">
                <a:solidFill>
                  <a:srgbClr val="000000"/>
                </a:solidFill>
                <a:effectLst/>
                <a:latin typeface="Arial" panose="020B0604020202020204" pitchFamily="34" charset="0"/>
                <a:cs typeface="Arial" panose="020B0604020202020204" pitchFamily="34" charset="0"/>
              </a:rPr>
              <a:t>…</a:t>
            </a:r>
            <a:endParaRPr lang="vi-VN" sz="2400" b="0" i="0">
              <a:solidFill>
                <a:srgbClr val="000000"/>
              </a:solidFill>
              <a:effectLst/>
              <a:latin typeface="Arial" panose="020B0604020202020204" pitchFamily="34" charset="0"/>
              <a:cs typeface="Arial" panose="020B0604020202020204" pitchFamily="34" charset="0"/>
            </a:endParaRPr>
          </a:p>
        </p:txBody>
      </p:sp>
      <p:sp>
        <p:nvSpPr>
          <p:cNvPr id="3" name="Rectangle 2"/>
          <p:cNvSpPr/>
          <p:nvPr/>
        </p:nvSpPr>
        <p:spPr>
          <a:xfrm>
            <a:off x="1157348" y="2239690"/>
            <a:ext cx="9724012" cy="830997"/>
          </a:xfrm>
          <a:prstGeom prst="rect">
            <a:avLst/>
          </a:prstGeom>
        </p:spPr>
        <p:txBody>
          <a:bodyPr wrap="square">
            <a:spAutoFit/>
          </a:bodyPr>
          <a:lstStyle/>
          <a:p>
            <a:pPr marL="342900" indent="-342900">
              <a:buFont typeface="Arial" panose="020B0604020202020204" pitchFamily="34" charset="0"/>
              <a:buChar char="•"/>
            </a:pPr>
            <a:r>
              <a:rPr lang="vi-VN" sz="2400" smtClean="0">
                <a:solidFill>
                  <a:srgbClr val="000000"/>
                </a:solidFill>
                <a:latin typeface="Arial" panose="020B0604020202020204" pitchFamily="34" charset="0"/>
                <a:cs typeface="Arial" panose="020B0604020202020204" pitchFamily="34" charset="0"/>
              </a:rPr>
              <a:t>Khi mua một loại hàng hóa cần phải xác định giá tiền, chất lượng của sản phẩm đó.</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6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87774" y="883289"/>
            <a:ext cx="11362948" cy="5974711"/>
          </a:xfrm>
          <a:prstGeom prst="rect">
            <a:avLst/>
          </a:prstGeom>
        </p:spPr>
      </p:pic>
      <p:sp>
        <p:nvSpPr>
          <p:cNvPr id="5" name="TextBox 4"/>
          <p:cNvSpPr txBox="1"/>
          <p:nvPr/>
        </p:nvSpPr>
        <p:spPr>
          <a:xfrm>
            <a:off x="4239624" y="1076984"/>
            <a:ext cx="1970108"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Tổng kết</a:t>
            </a:r>
            <a:endParaRPr lang="en-US" sz="2400" b="1">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3764226" y="1076984"/>
            <a:ext cx="3073301"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Củng cố - Dặn dò</a:t>
            </a:r>
            <a:endParaRPr lang="en-US"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03006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6938"/>
          <a:stretch/>
        </p:blipFill>
        <p:spPr>
          <a:xfrm>
            <a:off x="815619" y="870466"/>
            <a:ext cx="814607" cy="722768"/>
          </a:xfrm>
          <a:prstGeom prst="rect">
            <a:avLst/>
          </a:prstGeom>
        </p:spPr>
      </p:pic>
      <p:sp>
        <p:nvSpPr>
          <p:cNvPr id="8" name="TextBox 7"/>
          <p:cNvSpPr txBox="1"/>
          <p:nvPr/>
        </p:nvSpPr>
        <p:spPr>
          <a:xfrm>
            <a:off x="1630226" y="1101582"/>
            <a:ext cx="2952960"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6666"/>
                </a:solidFill>
                <a:latin typeface="Arial" panose="020B0604020202020204" pitchFamily="34" charset="0"/>
                <a:cs typeface="Arial" panose="020B0604020202020204" pitchFamily="34" charset="0"/>
              </a:rPr>
              <a:t>Hoạt động mở đầu </a:t>
            </a:r>
          </a:p>
        </p:txBody>
      </p:sp>
      <p:sp>
        <p:nvSpPr>
          <p:cNvPr id="11" name="TextBox 10"/>
          <p:cNvSpPr txBox="1"/>
          <p:nvPr/>
        </p:nvSpPr>
        <p:spPr>
          <a:xfrm>
            <a:off x="647460" y="1696332"/>
            <a:ext cx="1108463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Kể </a:t>
            </a:r>
            <a:r>
              <a:rPr lang="en-US" sz="2400">
                <a:latin typeface="Arial" panose="020B0604020202020204" pitchFamily="34" charset="0"/>
                <a:cs typeface="Arial" panose="020B0604020202020204" pitchFamily="34" charset="0"/>
              </a:rPr>
              <a:t>tên </a:t>
            </a:r>
            <a:r>
              <a:rPr lang="en-US" sz="2400" smtClean="0">
                <a:latin typeface="Arial" panose="020B0604020202020204" pitchFamily="34" charset="0"/>
                <a:cs typeface="Arial" panose="020B0604020202020204" pitchFamily="34" charset="0"/>
              </a:rPr>
              <a:t>một </a:t>
            </a:r>
            <a:r>
              <a:rPr lang="en-US" sz="2400">
                <a:latin typeface="Arial" panose="020B0604020202020204" pitchFamily="34" charset="0"/>
                <a:cs typeface="Arial" panose="020B0604020202020204" pitchFamily="34" charset="0"/>
              </a:rPr>
              <a:t>số đồ dùng, thực phẩm, đồ uống cần thiết cho cuộc sống hằng ngày </a:t>
            </a:r>
            <a:r>
              <a:rPr lang="en-US" sz="2400" smtClean="0">
                <a:latin typeface="Arial" panose="020B0604020202020204" pitchFamily="34" charset="0"/>
                <a:cs typeface="Arial" panose="020B0604020202020204" pitchFamily="34" charset="0"/>
              </a:rPr>
              <a:t>của </a:t>
            </a:r>
            <a:r>
              <a:rPr lang="en-US" sz="2400">
                <a:latin typeface="Arial" panose="020B0604020202020204" pitchFamily="34" charset="0"/>
                <a:cs typeface="Arial" panose="020B0604020202020204" pitchFamily="34" charset="0"/>
              </a:rPr>
              <a:t>gia </a:t>
            </a:r>
            <a:r>
              <a:rPr lang="en-US" sz="2400" smtClean="0">
                <a:latin typeface="Arial" panose="020B0604020202020204" pitchFamily="34" charset="0"/>
                <a:cs typeface="Arial" panose="020B0604020202020204" pitchFamily="34" charset="0"/>
              </a:rPr>
              <a:t>đình em.</a:t>
            </a:r>
            <a:endParaRPr lang="en-US" sz="24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98" y="2732377"/>
            <a:ext cx="2071458" cy="128216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83" y="4219591"/>
            <a:ext cx="1270579" cy="24782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17" y="2659443"/>
            <a:ext cx="1652404" cy="165240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6285" y="4443961"/>
            <a:ext cx="993454" cy="213948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6943" y="3006319"/>
            <a:ext cx="2359679" cy="147479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4744" y="3006319"/>
            <a:ext cx="2429698" cy="151762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2489" y="4726087"/>
            <a:ext cx="2399522" cy="1773977"/>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7512" y="2967643"/>
            <a:ext cx="2644447" cy="1758444"/>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00" y="4915670"/>
            <a:ext cx="1146746" cy="1086100"/>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4096" y="4764274"/>
            <a:ext cx="2429698" cy="1673540"/>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5582" y="4764274"/>
            <a:ext cx="2656377" cy="1771804"/>
          </a:xfrm>
          <a:prstGeom prst="rect">
            <a:avLst/>
          </a:prstGeom>
        </p:spPr>
      </p:pic>
      <p:sp>
        <p:nvSpPr>
          <p:cNvPr id="22" name="TextBox 21"/>
          <p:cNvSpPr txBox="1"/>
          <p:nvPr/>
        </p:nvSpPr>
        <p:spPr>
          <a:xfrm>
            <a:off x="1222922" y="233594"/>
            <a:ext cx="10746574" cy="723273"/>
          </a:xfrm>
          <a:prstGeom prst="rect">
            <a:avLst/>
          </a:prstGeom>
          <a:noFill/>
        </p:spPr>
        <p:txBody>
          <a:bodyPr wrap="square" lIns="91434" tIns="45717" rIns="91434" bIns="45717">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13" fontAlgn="auto">
              <a:spcBef>
                <a:spcPts val="0"/>
              </a:spcBef>
              <a:spcAft>
                <a:spcPts val="0"/>
              </a:spcAft>
              <a:defRPr/>
            </a:pPr>
            <a:r>
              <a:rPr lang="en-US" sz="41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a:t>
            </a:r>
            <a:r>
              <a:rPr lang="en-US" sz="41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11: Hoạt động mua bán </a:t>
            </a:r>
            <a:r>
              <a:rPr lang="en-US" sz="41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hàng</a:t>
            </a:r>
            <a:r>
              <a:rPr lang="en-US" sz="41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100" b="1" dirty="0" err="1"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hóa</a:t>
            </a:r>
            <a:r>
              <a:rPr lang="en-US" sz="4100" b="1"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endParaRPr lang="en-US" sz="41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0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arn(inVertical)">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1" y="0"/>
            <a:ext cx="6081457" cy="946767"/>
          </a:xfrm>
          <a:prstGeom prst="rect">
            <a:avLst/>
          </a:prstGeom>
          <a:noFill/>
          <a:ln w="9525">
            <a:noFill/>
            <a:miter lim="800000"/>
            <a:headEnd/>
            <a:tailEnd/>
          </a:ln>
          <a:effectLst/>
        </p:spPr>
        <p:txBody>
          <a:bodyPr anchor="ctr"/>
          <a:lstStyle/>
          <a:p>
            <a:pPr>
              <a:defRPr/>
            </a:pPr>
            <a:r>
              <a:rPr lang="en-US" sz="3600" b="1" kern="0" dirty="0" err="1" smtClean="0">
                <a:solidFill>
                  <a:srgbClr val="FF0000"/>
                </a:solidFill>
                <a:latin typeface="Times New Roman" pitchFamily="18" charset="0"/>
                <a:cs typeface="Times New Roman" pitchFamily="18" charset="0"/>
              </a:rPr>
              <a:t>Hoạt</a:t>
            </a:r>
            <a:r>
              <a:rPr lang="en-US" sz="3600" b="1" kern="0" dirty="0" smtClean="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động</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mua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bán</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hàng</a:t>
            </a:r>
            <a:r>
              <a:rPr lang="en-US" sz="3600" b="1" kern="0" dirty="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hóa</a:t>
            </a:r>
            <a:endParaRPr lang="en-US" sz="3600" b="1" dirty="0">
              <a:solidFill>
                <a:srgbClr val="FF0000"/>
              </a:solidFill>
              <a:latin typeface="Times New Roman" pitchFamily="18" charset="0"/>
              <a:cs typeface="Times New Roman" pitchFamily="18"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Quan sát hình và cho biết:</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smtClean="0">
                <a:latin typeface="Arial" panose="020B0604020202020204" pitchFamily="34" charset="0"/>
                <a:cs typeface="Arial" panose="020B0604020202020204" pitchFamily="34" charset="0"/>
              </a:rPr>
              <a:t>1. </a:t>
            </a:r>
            <a:r>
              <a:rPr lang="en-US" sz="2400" dirty="0" err="1" smtClean="0">
                <a:latin typeface="Arial" panose="020B0604020202020204" pitchFamily="34" charset="0"/>
                <a:cs typeface="Arial" panose="020B0604020202020204" pitchFamily="34" charset="0"/>
              </a:rPr>
              <a:t>Tên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các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loại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hàng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hóa</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09" y="2146585"/>
            <a:ext cx="4268925" cy="4021175"/>
          </a:xfrm>
          <a:prstGeom prst="rect">
            <a:avLst/>
          </a:prstGeom>
        </p:spPr>
      </p:pic>
      <p:sp>
        <p:nvSpPr>
          <p:cNvPr id="16" name="Rounded Rectangle 15"/>
          <p:cNvSpPr/>
          <p:nvPr/>
        </p:nvSpPr>
        <p:spPr>
          <a:xfrm>
            <a:off x="1738911" y="5825681"/>
            <a:ext cx="4580120"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Gạo, dầu ăn, nước mắm, </a:t>
            </a:r>
            <a:endParaRPr lang="en-US" sz="2400" smtClean="0">
              <a:latin typeface="Arial" panose="020B0604020202020204" pitchFamily="34" charset="0"/>
              <a:cs typeface="Arial" panose="020B0604020202020204" pitchFamily="34" charset="0"/>
            </a:endParaRPr>
          </a:p>
          <a:p>
            <a:pPr algn="ctr"/>
            <a:r>
              <a:rPr lang="en-US" sz="2400" smtClean="0">
                <a:latin typeface="Arial" panose="020B0604020202020204" pitchFamily="34" charset="0"/>
                <a:cs typeface="Arial" panose="020B0604020202020204" pitchFamily="34" charset="0"/>
              </a:rPr>
              <a:t>rau, trái cây, </a:t>
            </a:r>
            <a:r>
              <a:rPr lang="en-US" sz="2400">
                <a:latin typeface="Arial" panose="020B0604020202020204" pitchFamily="34" charset="0"/>
                <a:cs typeface="Arial" panose="020B0604020202020204" pitchFamily="34" charset="0"/>
              </a:rPr>
              <a:t>thịt, </a:t>
            </a:r>
            <a:r>
              <a:rPr lang="en-US" sz="2400" smtClean="0">
                <a:latin typeface="Arial" panose="020B0604020202020204" pitchFamily="34" charset="0"/>
                <a:cs typeface="Arial" panose="020B0604020202020204" pitchFamily="34" charset="0"/>
              </a:rPr>
              <a:t>trứng</a:t>
            </a:r>
            <a:endParaRPr lang="en-US" sz="24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36" y="2166245"/>
            <a:ext cx="3949707" cy="3949707"/>
          </a:xfrm>
          <a:prstGeom prst="rect">
            <a:avLst/>
          </a:prstGeom>
        </p:spPr>
      </p:pic>
      <p:sp>
        <p:nvSpPr>
          <p:cNvPr id="18" name="Rounded Rectangle 17"/>
          <p:cNvSpPr/>
          <p:nvPr/>
        </p:nvSpPr>
        <p:spPr>
          <a:xfrm>
            <a:off x="7171699" y="5825682"/>
            <a:ext cx="3844644"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Quạt điện, tivi</a:t>
            </a:r>
          </a:p>
        </p:txBody>
      </p:sp>
    </p:spTree>
    <p:extLst>
      <p:ext uri="{BB962C8B-B14F-4D97-AF65-F5344CB8AC3E}">
        <p14:creationId xmlns:p14="http://schemas.microsoft.com/office/powerpoint/2010/main" val="16824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6" grpId="1" animBg="1"/>
      <p:bldP spid="18" grpId="0" bldLvl="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smtClean="0">
                <a:solidFill>
                  <a:srgbClr val="002060"/>
                </a:solidFill>
                <a:latin typeface="Arial" panose="020B0604020202020204" pitchFamily="34" charset="0"/>
                <a:cs typeface="Arial" panose="020B0604020202020204" pitchFamily="34" charset="0"/>
              </a:rPr>
              <a:t>Hoạt</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khám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a:t>
            </a:r>
            <a:endParaRPr lang="en-US" sz="2400"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Quan sát hình và cho biết:</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Tên các loại hàng hóa.</a:t>
            </a:r>
            <a:endParaRPr lang="en-US" sz="2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369" y="2086847"/>
            <a:ext cx="3870227" cy="44913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009" y="2136160"/>
            <a:ext cx="6486818" cy="4442060"/>
          </a:xfrm>
          <a:prstGeom prst="rect">
            <a:avLst/>
          </a:prstGeom>
        </p:spPr>
      </p:pic>
      <p:sp>
        <p:nvSpPr>
          <p:cNvPr id="14" name="Rounded Rectangle 13"/>
          <p:cNvSpPr/>
          <p:nvPr/>
        </p:nvSpPr>
        <p:spPr>
          <a:xfrm>
            <a:off x="1800102"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Mũ bảo hiểm</a:t>
            </a:r>
          </a:p>
        </p:txBody>
      </p:sp>
      <p:sp>
        <p:nvSpPr>
          <p:cNvPr id="19" name="Rounded Rectangle 18"/>
          <p:cNvSpPr/>
          <p:nvPr/>
        </p:nvSpPr>
        <p:spPr>
          <a:xfrm>
            <a:off x="7339431"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Xe máy</a:t>
            </a:r>
          </a:p>
        </p:txBody>
      </p:sp>
    </p:spTree>
    <p:extLst>
      <p:ext uri="{BB962C8B-B14F-4D97-AF65-F5344CB8AC3E}">
        <p14:creationId xmlns:p14="http://schemas.microsoft.com/office/powerpoint/2010/main" val="18066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9" grpId="0" bldLvl="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Quan sát hình và cho biết:</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Tên các loại hàng hóa.</a:t>
            </a:r>
            <a:endParaRPr lang="en-US" sz="24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40" y="2086848"/>
            <a:ext cx="5118195" cy="43088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308" y="2024524"/>
            <a:ext cx="5596766" cy="4308807"/>
          </a:xfrm>
          <a:prstGeom prst="rect">
            <a:avLst/>
          </a:prstGeom>
        </p:spPr>
      </p:pic>
      <p:sp>
        <p:nvSpPr>
          <p:cNvPr id="13" name="Rounded Rectangle 12"/>
          <p:cNvSpPr/>
          <p:nvPr/>
        </p:nvSpPr>
        <p:spPr>
          <a:xfrm>
            <a:off x="1567775" y="5958610"/>
            <a:ext cx="4291259" cy="8074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Tủ </a:t>
            </a:r>
            <a:r>
              <a:rPr lang="en-US" sz="2400" smtClean="0">
                <a:latin typeface="Arial" panose="020B0604020202020204" pitchFamily="34" charset="0"/>
                <a:cs typeface="Arial" panose="020B0604020202020204" pitchFamily="34" charset="0"/>
              </a:rPr>
              <a:t>thuốc, các loại thuốc</a:t>
            </a:r>
            <a:endParaRPr lang="en-US" sz="2400">
              <a:latin typeface="Arial" panose="020B0604020202020204" pitchFamily="34" charset="0"/>
              <a:cs typeface="Arial" panose="020B0604020202020204" pitchFamily="34" charset="0"/>
            </a:endParaRPr>
          </a:p>
        </p:txBody>
      </p:sp>
      <p:sp>
        <p:nvSpPr>
          <p:cNvPr id="15" name="Rounded Rectangle 14"/>
          <p:cNvSpPr/>
          <p:nvPr/>
        </p:nvSpPr>
        <p:spPr>
          <a:xfrm>
            <a:off x="6734660" y="5830460"/>
            <a:ext cx="4457357" cy="9369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Đồ dùng học </a:t>
            </a:r>
            <a:r>
              <a:rPr lang="en-US" sz="2400" smtClean="0">
                <a:latin typeface="Arial" panose="020B0604020202020204" pitchFamily="34" charset="0"/>
                <a:cs typeface="Arial" panose="020B0604020202020204" pitchFamily="34" charset="0"/>
              </a:rPr>
              <a:t>tập: </a:t>
            </a:r>
            <a:r>
              <a:rPr lang="en-US" sz="2400">
                <a:latin typeface="Arial" panose="020B0604020202020204" pitchFamily="34" charset="0"/>
                <a:cs typeface="Arial" panose="020B0604020202020204" pitchFamily="34" charset="0"/>
              </a:rPr>
              <a:t>Đèn học, sách vở, bút</a:t>
            </a:r>
          </a:p>
        </p:txBody>
      </p:sp>
    </p:spTree>
    <p:extLst>
      <p:ext uri="{BB962C8B-B14F-4D97-AF65-F5344CB8AC3E}">
        <p14:creationId xmlns:p14="http://schemas.microsoft.com/office/powerpoint/2010/main" val="21863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5" grpId="0" bldLvl="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4" name="TextBox 13"/>
          <p:cNvSpPr txBox="1"/>
          <p:nvPr/>
        </p:nvSpPr>
        <p:spPr>
          <a:xfrm>
            <a:off x="875191" y="1255114"/>
            <a:ext cx="1080902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2. Sự cần thiết của những hàng hóa đó đối với gia đình: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9" y="2528495"/>
            <a:ext cx="3918206" cy="18292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56" y="2570437"/>
            <a:ext cx="4146699" cy="17277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853" y="2586846"/>
            <a:ext cx="4335148" cy="1669709"/>
          </a:xfrm>
          <a:prstGeom prst="rect">
            <a:avLst/>
          </a:prstGeom>
        </p:spPr>
      </p:pic>
      <p:sp>
        <p:nvSpPr>
          <p:cNvPr id="18" name="Rectangle 17"/>
          <p:cNvSpPr/>
          <p:nvPr/>
        </p:nvSpPr>
        <p:spPr>
          <a:xfrm>
            <a:off x="-1" y="4339219"/>
            <a:ext cx="3930555"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1</a:t>
            </a:r>
            <a:r>
              <a:rPr lang="vi-VN" sz="2400">
                <a:solidFill>
                  <a:srgbClr val="000000"/>
                </a:solidFill>
                <a:latin typeface="Arial" panose="020B0604020202020204" pitchFamily="34" charset="0"/>
                <a:cs typeface="Arial" panose="020B0604020202020204" pitchFamily="34" charset="0"/>
              </a:rPr>
              <a:t>: Thực phẩm dùng </a:t>
            </a:r>
            <a:r>
              <a:rPr lang="en-US" sz="2400" smtClean="0">
                <a:solidFill>
                  <a:srgbClr val="000000"/>
                </a:solidFill>
                <a:latin typeface="Arial" panose="020B0604020202020204" pitchFamily="34" charset="0"/>
                <a:cs typeface="Arial" panose="020B0604020202020204" pitchFamily="34" charset="0"/>
              </a:rPr>
              <a:t>để </a:t>
            </a:r>
            <a:r>
              <a:rPr lang="vi-VN" sz="2400" smtClean="0">
                <a:solidFill>
                  <a:srgbClr val="000000"/>
                </a:solidFill>
                <a:latin typeface="Arial" panose="020B0604020202020204" pitchFamily="34" charset="0"/>
                <a:cs typeface="Arial" panose="020B0604020202020204" pitchFamily="34" charset="0"/>
              </a:rPr>
              <a:t>làm </a:t>
            </a:r>
            <a:r>
              <a:rPr lang="vi-VN" sz="2400">
                <a:solidFill>
                  <a:srgbClr val="000000"/>
                </a:solidFill>
                <a:latin typeface="Arial" panose="020B0604020202020204" pitchFamily="34" charset="0"/>
                <a:cs typeface="Arial" panose="020B0604020202020204" pitchFamily="34" charset="0"/>
              </a:rPr>
              <a:t>đồ </a:t>
            </a:r>
            <a:r>
              <a:rPr lang="vi-VN" sz="2400" smtClean="0">
                <a:solidFill>
                  <a:srgbClr val="000000"/>
                </a:solidFill>
                <a:latin typeface="Arial" panose="020B0604020202020204" pitchFamily="34" charset="0"/>
                <a:cs typeface="Arial" panose="020B0604020202020204" pitchFamily="34" charset="0"/>
              </a:rPr>
              <a:t>ăn</a:t>
            </a:r>
            <a:r>
              <a:rPr lang="en-US" sz="2400" smtClean="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19" name="Rectangle 18"/>
          <p:cNvSpPr/>
          <p:nvPr/>
        </p:nvSpPr>
        <p:spPr>
          <a:xfrm>
            <a:off x="8314152" y="4339219"/>
            <a:ext cx="3877849"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 5: </a:t>
            </a:r>
            <a:r>
              <a:rPr lang="vi-VN" sz="2400">
                <a:solidFill>
                  <a:srgbClr val="000000"/>
                </a:solidFill>
                <a:latin typeface="Arial" panose="020B0604020202020204" pitchFamily="34" charset="0"/>
                <a:cs typeface="Arial" panose="020B0604020202020204" pitchFamily="34" charset="0"/>
              </a:rPr>
              <a:t>Tủ thuốc được dùng để </a:t>
            </a:r>
            <a:r>
              <a:rPr lang="en-US" sz="2400" smtClean="0">
                <a:solidFill>
                  <a:srgbClr val="000000"/>
                </a:solidFill>
                <a:latin typeface="Arial" panose="020B0604020202020204" pitchFamily="34" charset="0"/>
                <a:cs typeface="Arial" panose="020B0604020202020204" pitchFamily="34" charset="0"/>
              </a:rPr>
              <a:t>cất </a:t>
            </a:r>
            <a:r>
              <a:rPr lang="vi-VN" sz="2400" smtClean="0">
                <a:solidFill>
                  <a:srgbClr val="000000"/>
                </a:solidFill>
                <a:latin typeface="Arial" panose="020B0604020202020204" pitchFamily="34" charset="0"/>
                <a:cs typeface="Arial" panose="020B0604020202020204" pitchFamily="34" charset="0"/>
              </a:rPr>
              <a:t>các </a:t>
            </a:r>
            <a:r>
              <a:rPr lang="vi-VN" sz="2400">
                <a:solidFill>
                  <a:srgbClr val="000000"/>
                </a:solidFill>
                <a:latin typeface="Arial" panose="020B0604020202020204" pitchFamily="34" charset="0"/>
                <a:cs typeface="Arial" panose="020B0604020202020204" pitchFamily="34" charset="0"/>
              </a:rPr>
              <a:t>loại </a:t>
            </a:r>
            <a:r>
              <a:rPr lang="vi-VN" sz="2400" smtClean="0">
                <a:solidFill>
                  <a:srgbClr val="000000"/>
                </a:solidFill>
                <a:latin typeface="Arial" panose="020B0604020202020204" pitchFamily="34" charset="0"/>
                <a:cs typeface="Arial" panose="020B0604020202020204" pitchFamily="34" charset="0"/>
              </a:rPr>
              <a:t>thuốc</a:t>
            </a:r>
            <a:r>
              <a:rPr lang="en-US" sz="2400" smtClean="0">
                <a:solidFill>
                  <a:srgbClr val="000000"/>
                </a:solidFill>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sử </a:t>
            </a:r>
            <a:r>
              <a:rPr lang="en-US" sz="2400">
                <a:latin typeface="Arial" panose="020B0604020202020204" pitchFamily="34" charset="0"/>
                <a:cs typeface="Arial" panose="020B0604020202020204" pitchFamily="34" charset="0"/>
              </a:rPr>
              <a:t>dụng khi đau </a:t>
            </a:r>
            <a:r>
              <a:rPr lang="en-US" sz="2400" smtClean="0">
                <a:latin typeface="Arial" panose="020B0604020202020204" pitchFamily="34" charset="0"/>
                <a:cs typeface="Arial" panose="020B0604020202020204" pitchFamily="34" charset="0"/>
              </a:rPr>
              <a:t>ốm.</a:t>
            </a:r>
            <a:endParaRPr lang="vi-VN" sz="240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4276767" y="4339218"/>
            <a:ext cx="3820693"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smtClean="0">
                <a:solidFill>
                  <a:srgbClr val="000000"/>
                </a:solidFill>
                <a:latin typeface="Arial" panose="020B0604020202020204" pitchFamily="34" charset="0"/>
                <a:cs typeface="Arial" panose="020B0604020202020204" pitchFamily="34" charset="0"/>
              </a:rPr>
              <a:t>H </a:t>
            </a:r>
            <a:r>
              <a:rPr lang="vi-VN" sz="2400" smtClean="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 Mũ bảo hiểm </a:t>
            </a:r>
            <a:r>
              <a:rPr lang="en-US" sz="2400" smtClean="0">
                <a:solidFill>
                  <a:srgbClr val="000000"/>
                </a:solidFill>
                <a:latin typeface="Arial" panose="020B0604020202020204" pitchFamily="34" charset="0"/>
                <a:cs typeface="Arial" panose="020B0604020202020204" pitchFamily="34" charset="0"/>
              </a:rPr>
              <a:t>dùng </a:t>
            </a:r>
            <a:r>
              <a:rPr lang="vi-VN" sz="2400" smtClean="0">
                <a:solidFill>
                  <a:srgbClr val="000000"/>
                </a:solidFill>
                <a:latin typeface="Arial" panose="020B0604020202020204" pitchFamily="34" charset="0"/>
                <a:cs typeface="Arial" panose="020B0604020202020204" pitchFamily="34" charset="0"/>
              </a:rPr>
              <a:t>để đội</a:t>
            </a:r>
            <a:r>
              <a:rPr lang="en-US" sz="2400" smtClean="0">
                <a:solidFill>
                  <a:srgbClr val="000000"/>
                </a:solidFill>
                <a:latin typeface="Arial" panose="020B0604020202020204" pitchFamily="34" charset="0"/>
                <a:cs typeface="Arial" panose="020B0604020202020204" pitchFamily="34" charset="0"/>
              </a:rPr>
              <a:t>,</a:t>
            </a:r>
            <a:r>
              <a:rPr lang="vi-VN" sz="2400" smtClean="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bảo vệ đầu </a:t>
            </a:r>
            <a:r>
              <a:rPr lang="vi-VN" sz="2400" smtClean="0">
                <a:solidFill>
                  <a:srgbClr val="000000"/>
                </a:solidFill>
                <a:latin typeface="Arial" panose="020B0604020202020204" pitchFamily="34" charset="0"/>
                <a:cs typeface="Arial" panose="020B0604020202020204" pitchFamily="34" charset="0"/>
              </a:rPr>
              <a:t>khi </a:t>
            </a:r>
            <a:r>
              <a:rPr lang="vi-VN" sz="2400">
                <a:solidFill>
                  <a:srgbClr val="000000"/>
                </a:solidFill>
                <a:latin typeface="Arial" panose="020B0604020202020204" pitchFamily="34" charset="0"/>
                <a:cs typeface="Arial" panose="020B0604020202020204" pitchFamily="34" charset="0"/>
              </a:rPr>
              <a:t>tham gia giao </a:t>
            </a:r>
            <a:r>
              <a:rPr lang="vi-VN" sz="2400" smtClean="0">
                <a:solidFill>
                  <a:srgbClr val="000000"/>
                </a:solidFill>
                <a:latin typeface="Arial" panose="020B0604020202020204" pitchFamily="34" charset="0"/>
                <a:cs typeface="Arial" panose="020B0604020202020204" pitchFamily="34" charset="0"/>
              </a:rPr>
              <a:t>thông.</a:t>
            </a:r>
            <a:endParaRPr lang="vi-VN" sz="240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12349" y="5288340"/>
            <a:ext cx="3918205"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 </a:t>
            </a:r>
            <a:r>
              <a:rPr lang="vi-VN" sz="2400">
                <a:solidFill>
                  <a:srgbClr val="000000"/>
                </a:solidFill>
                <a:latin typeface="Arial" panose="020B0604020202020204" pitchFamily="34" charset="0"/>
                <a:cs typeface="Arial" panose="020B0604020202020204" pitchFamily="34" charset="0"/>
              </a:rPr>
              <a:t>2: Quạt dùng để làm </a:t>
            </a:r>
            <a:r>
              <a:rPr lang="vi-VN" sz="2400" smtClean="0">
                <a:solidFill>
                  <a:srgbClr val="000000"/>
                </a:solidFill>
                <a:latin typeface="Arial" panose="020B0604020202020204" pitchFamily="34" charset="0"/>
                <a:cs typeface="Arial" panose="020B0604020202020204" pitchFamily="34" charset="0"/>
              </a:rPr>
              <a:t>mát, ti</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vi </a:t>
            </a:r>
            <a:r>
              <a:rPr lang="vi-VN" sz="2400">
                <a:solidFill>
                  <a:srgbClr val="000000"/>
                </a:solidFill>
                <a:latin typeface="Arial" panose="020B0604020202020204" pitchFamily="34" charset="0"/>
                <a:cs typeface="Arial" panose="020B0604020202020204" pitchFamily="34" charset="0"/>
              </a:rPr>
              <a:t>dùng để xem các chương </a:t>
            </a:r>
            <a:r>
              <a:rPr lang="vi-VN" sz="2400" smtClean="0">
                <a:solidFill>
                  <a:srgbClr val="000000"/>
                </a:solidFill>
                <a:latin typeface="Arial" panose="020B0604020202020204" pitchFamily="34" charset="0"/>
                <a:cs typeface="Arial" panose="020B0604020202020204" pitchFamily="34" charset="0"/>
              </a:rPr>
              <a:t>trình</a:t>
            </a:r>
            <a:r>
              <a:rPr lang="en-US" sz="2400" smtClean="0">
                <a:solidFill>
                  <a:srgbClr val="000000"/>
                </a:solidFill>
                <a:latin typeface="Arial" panose="020B0604020202020204" pitchFamily="34" charset="0"/>
                <a:cs typeface="Arial" panose="020B0604020202020204" pitchFamily="34" charset="0"/>
              </a:rPr>
              <a:t> truyền hình</a:t>
            </a:r>
            <a:r>
              <a:rPr lang="vi-VN" sz="2400" smtClean="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4315268" y="5779743"/>
            <a:ext cx="3782192"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smtClean="0">
                <a:solidFill>
                  <a:srgbClr val="000000"/>
                </a:solidFill>
                <a:latin typeface="Arial" panose="020B0604020202020204" pitchFamily="34" charset="0"/>
                <a:cs typeface="Arial" panose="020B0604020202020204" pitchFamily="34" charset="0"/>
              </a:rPr>
              <a:t>H4: </a:t>
            </a:r>
            <a:r>
              <a:rPr lang="vi-VN" sz="2400" smtClean="0">
                <a:solidFill>
                  <a:srgbClr val="000000"/>
                </a:solidFill>
                <a:latin typeface="Arial" panose="020B0604020202020204" pitchFamily="34" charset="0"/>
                <a:cs typeface="Arial" panose="020B0604020202020204" pitchFamily="34" charset="0"/>
              </a:rPr>
              <a:t>Xe </a:t>
            </a:r>
            <a:r>
              <a:rPr lang="vi-VN" sz="2400">
                <a:solidFill>
                  <a:srgbClr val="000000"/>
                </a:solidFill>
                <a:latin typeface="Arial" panose="020B0604020202020204" pitchFamily="34" charset="0"/>
                <a:cs typeface="Arial" panose="020B0604020202020204" pitchFamily="34" charset="0"/>
              </a:rPr>
              <a:t>máy dùng để </a:t>
            </a:r>
            <a:r>
              <a:rPr lang="en-US" sz="2400" smtClean="0">
                <a:solidFill>
                  <a:srgbClr val="000000"/>
                </a:solidFill>
                <a:latin typeface="Arial" panose="020B0604020202020204" pitchFamily="34" charset="0"/>
                <a:cs typeface="Arial" panose="020B0604020202020204" pitchFamily="34" charset="0"/>
              </a:rPr>
              <a:t>di chuyển.</a:t>
            </a:r>
            <a:endParaRPr lang="vi-VN" sz="240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8314151" y="5991543"/>
            <a:ext cx="3877849"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 </a:t>
            </a:r>
            <a:r>
              <a:rPr lang="vi-VN" sz="2400">
                <a:solidFill>
                  <a:srgbClr val="000000"/>
                </a:solidFill>
                <a:latin typeface="Arial" panose="020B0604020202020204" pitchFamily="34" charset="0"/>
                <a:cs typeface="Arial" panose="020B0604020202020204" pitchFamily="34" charset="0"/>
              </a:rPr>
              <a:t>6: Đèn học, sách vở và bút </a:t>
            </a:r>
            <a:r>
              <a:rPr lang="en-US" sz="2400" smtClean="0">
                <a:solidFill>
                  <a:srgbClr val="000000"/>
                </a:solidFill>
                <a:latin typeface="Arial" panose="020B0604020202020204" pitchFamily="34" charset="0"/>
                <a:cs typeface="Arial" panose="020B0604020202020204" pitchFamily="34" charset="0"/>
              </a:rPr>
              <a:t>dùng </a:t>
            </a:r>
            <a:r>
              <a:rPr lang="vi-VN" sz="2400" smtClean="0">
                <a:solidFill>
                  <a:srgbClr val="000000"/>
                </a:solidFill>
                <a:latin typeface="Arial" panose="020B0604020202020204" pitchFamily="34" charset="0"/>
                <a:cs typeface="Arial" panose="020B0604020202020204" pitchFamily="34" charset="0"/>
              </a:rPr>
              <a:t>để </a:t>
            </a:r>
            <a:r>
              <a:rPr lang="vi-VN" sz="2400">
                <a:solidFill>
                  <a:srgbClr val="000000"/>
                </a:solidFill>
                <a:latin typeface="Arial" panose="020B0604020202020204" pitchFamily="34" charset="0"/>
                <a:cs typeface="Arial" panose="020B0604020202020204" pitchFamily="34" charset="0"/>
              </a:rPr>
              <a:t>học tập</a:t>
            </a:r>
            <a:r>
              <a:rPr lang="vi-VN" sz="2400" smtClean="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769255" y="1670613"/>
            <a:ext cx="10503795" cy="830997"/>
          </a:xfrm>
          <a:prstGeom prst="rect">
            <a:avLst/>
          </a:prstGeom>
        </p:spPr>
        <p:txBody>
          <a:bodyPr wrap="square">
            <a:spAutoFit/>
          </a:bodyPr>
          <a:lstStyle/>
          <a:p>
            <a:pPr marL="342900" indent="-342900">
              <a:buFont typeface="Arial" panose="020B0604020202020204" pitchFamily="34" charset="0"/>
              <a:buChar char="•"/>
            </a:pPr>
            <a:r>
              <a:rPr lang="en-US" sz="2400" smtClean="0">
                <a:solidFill>
                  <a:srgbClr val="000000"/>
                </a:solidFill>
                <a:latin typeface="Arial" panose="020B0604020202020204" pitchFamily="34" charset="0"/>
                <a:cs typeface="Arial" panose="020B0604020202020204" pitchFamily="34" charset="0"/>
              </a:rPr>
              <a:t>Theo </a:t>
            </a:r>
            <a:r>
              <a:rPr lang="en-US" sz="2400">
                <a:solidFill>
                  <a:srgbClr val="000000"/>
                </a:solidFill>
                <a:latin typeface="Arial" panose="020B0604020202020204" pitchFamily="34" charset="0"/>
                <a:cs typeface="Arial" panose="020B0604020202020204" pitchFamily="34" charset="0"/>
              </a:rPr>
              <a:t>em, những hàng hóa đó có cần thiết không?</a:t>
            </a:r>
          </a:p>
          <a:p>
            <a:pPr marL="342900" indent="-342900">
              <a:buFont typeface="Arial" panose="020B0604020202020204" pitchFamily="34" charset="0"/>
              <a:buChar char="•"/>
            </a:pPr>
            <a:r>
              <a:rPr lang="en-US" sz="2400" smtClean="0">
                <a:solidFill>
                  <a:srgbClr val="000000"/>
                </a:solidFill>
                <a:latin typeface="Arial" panose="020B0604020202020204" pitchFamily="34" charset="0"/>
                <a:cs typeface="Arial" panose="020B0604020202020204" pitchFamily="34" charset="0"/>
              </a:rPr>
              <a:t>Gia </a:t>
            </a:r>
            <a:r>
              <a:rPr lang="en-US" sz="2400">
                <a:solidFill>
                  <a:srgbClr val="000000"/>
                </a:solidFill>
                <a:latin typeface="Arial" panose="020B0604020202020204" pitchFamily="34" charset="0"/>
                <a:cs typeface="Arial" panose="020B0604020202020204" pitchFamily="34" charset="0"/>
              </a:rPr>
              <a:t>đình em sử dụng những thực phẩm, vật dụng ấy để làm gì?</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3" presetClass="emph" presetSubtype="2" fill="hold" grpId="1" nodeType="withEffect">
                                  <p:stCondLst>
                                    <p:cond delay="0"/>
                                  </p:stCondLst>
                                  <p:iterate type="lt">
                                    <p:tmPct val="0"/>
                                  </p:iterate>
                                  <p:childTnLst>
                                    <p:animClr clrSpc="rgb" dir="cw">
                                      <p:cBhvr override="childStyle">
                                        <p:cTn id="9" dur="2000" fill="hold"/>
                                        <p:tgtEl>
                                          <p:spTgt spid="14"/>
                                        </p:tgtEl>
                                        <p:attrNameLst>
                                          <p:attrName>style.color</p:attrName>
                                        </p:attrNameLst>
                                      </p:cBhvr>
                                      <p:to>
                                        <a:srgbClr val="2E75B5"/>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0" grpId="0" animBg="1"/>
      <p:bldP spid="13" grpId="0" animBg="1"/>
      <p:bldP spid="15"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5885" y="1449933"/>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8" name="TextBox 7"/>
          <p:cNvSpPr txBox="1"/>
          <p:nvPr/>
        </p:nvSpPr>
        <p:spPr>
          <a:xfrm>
            <a:off x="1079912" y="2198599"/>
            <a:ext cx="10356911" cy="2862322"/>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en-US" sz="2400" smtClean="0">
                <a:latin typeface="Arial" panose="020B0604020202020204" pitchFamily="34" charset="0"/>
                <a:cs typeface="Arial" panose="020B0604020202020204" pitchFamily="34" charset="0"/>
              </a:rPr>
              <a:t> Hàng </a:t>
            </a:r>
            <a:r>
              <a:rPr lang="en-US" sz="2400">
                <a:latin typeface="Arial" panose="020B0604020202020204" pitchFamily="34" charset="0"/>
                <a:cs typeface="Arial" panose="020B0604020202020204" pitchFamily="34" charset="0"/>
              </a:rPr>
              <a:t>hóa rất cần thiết trong cuộc sống của mỗi gia đình. </a:t>
            </a:r>
          </a:p>
          <a:p>
            <a:pPr algn="just">
              <a:lnSpc>
                <a:spcPct val="150000"/>
              </a:lnSpc>
            </a:pPr>
            <a:r>
              <a:rPr lang="en-US" sz="2400" smtClean="0">
                <a:latin typeface="Arial" panose="020B0604020202020204" pitchFamily="34" charset="0"/>
                <a:cs typeface="Arial" panose="020B0604020202020204" pitchFamily="34" charset="0"/>
              </a:rPr>
              <a:t>  - Gạo</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thịt, trứng, sữa, rau củ quả, … </a:t>
            </a:r>
            <a:r>
              <a:rPr lang="en-US" sz="2400">
                <a:latin typeface="Arial" panose="020B0604020202020204" pitchFamily="34" charset="0"/>
                <a:cs typeface="Arial" panose="020B0604020202020204" pitchFamily="34" charset="0"/>
              </a:rPr>
              <a:t>là </a:t>
            </a:r>
            <a:r>
              <a:rPr lang="en-US" sz="2400" smtClean="0">
                <a:latin typeface="Arial" panose="020B0604020202020204" pitchFamily="34" charset="0"/>
                <a:cs typeface="Arial" panose="020B0604020202020204" pitchFamily="34" charset="0"/>
              </a:rPr>
              <a:t>thực phẩm nuôi </a:t>
            </a:r>
            <a:r>
              <a:rPr lang="en-US" sz="2400">
                <a:latin typeface="Arial" panose="020B0604020202020204" pitchFamily="34" charset="0"/>
                <a:cs typeface="Arial" panose="020B0604020202020204" pitchFamily="34" charset="0"/>
              </a:rPr>
              <a:t>sống con </a:t>
            </a:r>
            <a:r>
              <a:rPr lang="en-US" sz="2400" smtClean="0">
                <a:latin typeface="Arial" panose="020B0604020202020204" pitchFamily="34" charset="0"/>
                <a:cs typeface="Arial" panose="020B0604020202020204" pitchFamily="34" charset="0"/>
              </a:rPr>
              <a:t>người.</a:t>
            </a:r>
          </a:p>
          <a:p>
            <a:pPr algn="just">
              <a:lnSpc>
                <a:spcPct val="150000"/>
              </a:lnSpc>
            </a:pPr>
            <a:r>
              <a:rPr lang="en-US" sz="2400" smtClean="0">
                <a:latin typeface="Arial" panose="020B0604020202020204" pitchFamily="34" charset="0"/>
                <a:cs typeface="Arial" panose="020B0604020202020204" pitchFamily="34" charset="0"/>
              </a:rPr>
              <a:t>  - Sách</a:t>
            </a:r>
            <a:r>
              <a:rPr lang="en-US" sz="2400">
                <a:latin typeface="Arial" panose="020B0604020202020204" pitchFamily="34" charset="0"/>
                <a:cs typeface="Arial" panose="020B0604020202020204" pitchFamily="34" charset="0"/>
              </a:rPr>
              <a:t>, vở, </a:t>
            </a:r>
            <a:r>
              <a:rPr lang="en-US" sz="2400" smtClean="0">
                <a:latin typeface="Arial" panose="020B0604020202020204" pitchFamily="34" charset="0"/>
                <a:cs typeface="Arial" panose="020B0604020202020204" pitchFamily="34" charset="0"/>
              </a:rPr>
              <a:t>bút, thước, tẩy, màu vẽ, ... </a:t>
            </a:r>
            <a:r>
              <a:rPr lang="en-US" sz="2400">
                <a:latin typeface="Arial" panose="020B0604020202020204" pitchFamily="34" charset="0"/>
                <a:cs typeface="Arial" panose="020B0604020202020204" pitchFamily="34" charset="0"/>
              </a:rPr>
              <a:t>là </a:t>
            </a:r>
            <a:r>
              <a:rPr lang="en-US" sz="2400" smtClean="0">
                <a:latin typeface="Arial" panose="020B0604020202020204" pitchFamily="34" charset="0"/>
                <a:cs typeface="Arial" panose="020B0604020202020204" pitchFamily="34" charset="0"/>
              </a:rPr>
              <a:t>các đồ </a:t>
            </a:r>
            <a:r>
              <a:rPr lang="en-US" sz="2400">
                <a:latin typeface="Arial" panose="020B0604020202020204" pitchFamily="34" charset="0"/>
                <a:cs typeface="Arial" panose="020B0604020202020204" pitchFamily="34" charset="0"/>
              </a:rPr>
              <a:t>dùng </a:t>
            </a:r>
            <a:r>
              <a:rPr lang="en-US" sz="2400" smtClean="0">
                <a:latin typeface="Arial" panose="020B0604020202020204" pitchFamily="34" charset="0"/>
                <a:cs typeface="Arial" panose="020B0604020202020204" pitchFamily="34" charset="0"/>
              </a:rPr>
              <a:t>để </a:t>
            </a:r>
            <a:r>
              <a:rPr lang="en-US" sz="2400">
                <a:latin typeface="Arial" panose="020B0604020202020204" pitchFamily="34" charset="0"/>
                <a:cs typeface="Arial" panose="020B0604020202020204" pitchFamily="34" charset="0"/>
              </a:rPr>
              <a:t>học </a:t>
            </a:r>
            <a:r>
              <a:rPr lang="en-US" sz="2400" smtClean="0">
                <a:latin typeface="Arial" panose="020B0604020202020204" pitchFamily="34" charset="0"/>
                <a:cs typeface="Arial" panose="020B0604020202020204" pitchFamily="34" charset="0"/>
              </a:rPr>
              <a:t>sinh học tập. </a:t>
            </a:r>
          </a:p>
          <a:p>
            <a:pPr algn="just">
              <a:lnSpc>
                <a:spcPct val="150000"/>
              </a:lnSpc>
            </a:pPr>
            <a:r>
              <a:rPr lang="en-US" sz="2400" smtClean="0">
                <a:latin typeface="Arial" panose="020B0604020202020204" pitchFamily="34" charset="0"/>
                <a:cs typeface="Arial" panose="020B0604020202020204" pitchFamily="34" charset="0"/>
              </a:rPr>
              <a:t>  - Ô tô, xe </a:t>
            </a:r>
            <a:r>
              <a:rPr lang="en-US" sz="2400">
                <a:latin typeface="Arial" panose="020B0604020202020204" pitchFamily="34" charset="0"/>
                <a:cs typeface="Arial" panose="020B0604020202020204" pitchFamily="34" charset="0"/>
              </a:rPr>
              <a:t>máy, xe </a:t>
            </a:r>
            <a:r>
              <a:rPr lang="en-US" sz="2400" smtClean="0">
                <a:latin typeface="Arial" panose="020B0604020202020204" pitchFamily="34" charset="0"/>
                <a:cs typeface="Arial" panose="020B0604020202020204" pitchFamily="34" charset="0"/>
              </a:rPr>
              <a:t>đạp, tàu thuyền, máy bay, … là các </a:t>
            </a:r>
            <a:r>
              <a:rPr lang="en-US" sz="2400">
                <a:latin typeface="Arial" panose="020B0604020202020204" pitchFamily="34" charset="0"/>
                <a:cs typeface="Arial" panose="020B0604020202020204" pitchFamily="34" charset="0"/>
              </a:rPr>
              <a:t>phương tiện giao </a:t>
            </a:r>
            <a:r>
              <a:rPr lang="en-US" sz="2400" smtClean="0">
                <a:latin typeface="Arial" panose="020B0604020202020204" pitchFamily="34" charset="0"/>
                <a:cs typeface="Arial" panose="020B0604020202020204" pitchFamily="34" charset="0"/>
              </a:rPr>
              <a:t>thông giúp con người di chuyển thuận lợi hơn.</a:t>
            </a:r>
            <a:endParaRPr lang="en-US" sz="24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3" name="TextBox 12"/>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smtClean="0">
                <a:solidFill>
                  <a:srgbClr val="002060"/>
                </a:solidFill>
                <a:latin typeface="Arial" panose="020B0604020202020204" pitchFamily="34" charset="0"/>
                <a:cs typeface="Arial" panose="020B0604020202020204" pitchFamily="34" charset="0"/>
              </a:rPr>
              <a:t>Hoạt</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khám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64275" y="1371525"/>
            <a:ext cx="9693825" cy="499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1. Kể tên những hàng hóa cần thiết cho cuộc sống của gia đình </a:t>
            </a:r>
            <a:r>
              <a:rPr lang="en-US" sz="2400" smtClean="0">
                <a:solidFill>
                  <a:schemeClr val="tx1"/>
                </a:solidFill>
                <a:latin typeface="Arial" panose="020B0604020202020204" pitchFamily="34" charset="0"/>
                <a:cs typeface="Arial" panose="020B0604020202020204" pitchFamily="34" charset="0"/>
              </a:rPr>
              <a:t>em.</a:t>
            </a:r>
            <a:endParaRPr lang="en-US" sz="240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683122"/>
            <a:ext cx="736732" cy="677285"/>
          </a:xfrm>
          <a:prstGeom prst="rect">
            <a:avLst/>
          </a:prstGeom>
        </p:spPr>
      </p:pic>
      <p:sp>
        <p:nvSpPr>
          <p:cNvPr id="11" name="TextBox 10"/>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4" y="2369947"/>
            <a:ext cx="4953136" cy="4488053"/>
          </a:xfrm>
          <a:prstGeom prst="rect">
            <a:avLst/>
          </a:prstGeom>
        </p:spPr>
      </p:pic>
      <p:sp>
        <p:nvSpPr>
          <p:cNvPr id="14" name="Rounded Rectangle 13"/>
          <p:cNvSpPr/>
          <p:nvPr/>
        </p:nvSpPr>
        <p:spPr>
          <a:xfrm>
            <a:off x="764275" y="1820535"/>
            <a:ext cx="10922641" cy="48809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smtClean="0">
                <a:solidFill>
                  <a:schemeClr val="tx1"/>
                </a:solidFill>
                <a:latin typeface="Arial" panose="020B0604020202020204" pitchFamily="34" charset="0"/>
                <a:cs typeface="Arial" panose="020B0604020202020204" pitchFamily="34" charset="0"/>
              </a:rPr>
              <a:t>2. Nếu thiếu hàng hóa đó thì cuộc sống của em và gia đình như thế nào?</a:t>
            </a:r>
            <a:endParaRPr lang="en-US" sz="2400">
              <a:solidFill>
                <a:schemeClr val="tx1"/>
              </a:solidFill>
              <a:latin typeface="Arial" panose="020B0604020202020204" pitchFamily="34" charset="0"/>
              <a:cs typeface="Arial" panose="020B0604020202020204" pitchFamily="34" charset="0"/>
            </a:endParaRPr>
          </a:p>
        </p:txBody>
      </p:sp>
      <p:sp>
        <p:nvSpPr>
          <p:cNvPr id="13" name="TextBox 12"/>
          <p:cNvSpPr txBox="1"/>
          <p:nvPr/>
        </p:nvSpPr>
        <p:spPr>
          <a:xfrm>
            <a:off x="7563470" y="2710348"/>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16" name="TextBox 15"/>
          <p:cNvSpPr txBox="1"/>
          <p:nvPr/>
        </p:nvSpPr>
        <p:spPr>
          <a:xfrm>
            <a:off x="5452078" y="3459811"/>
            <a:ext cx="6385412" cy="2308324"/>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Cuộc sống của mỗi gia đình cần nhiều loại hàng hóa khác nhau như đồ ăn, thức uống, quần áo, đồ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dùng, ... </a:t>
            </a:r>
            <a:endPar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Nếu thiếu những loại hàng hóa đó thì cuộc sống sẽ gặp nhiều khó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khăn, trở ngại </a:t>
            </a: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và chất lượng cuộc sống không đảm bảo.</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
        <p:nvSpPr>
          <p:cNvPr id="2" name="Rectangle 1"/>
          <p:cNvSpPr/>
          <p:nvPr/>
        </p:nvSpPr>
        <p:spPr>
          <a:xfrm>
            <a:off x="211283" y="2444080"/>
            <a:ext cx="4621973"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smtClean="0">
                <a:solidFill>
                  <a:srgbClr val="000000"/>
                </a:solidFill>
                <a:latin typeface="Arial" panose="020B0604020202020204" pitchFamily="34" charset="0"/>
                <a:cs typeface="Arial" panose="020B0604020202020204" pitchFamily="34" charset="0"/>
              </a:rPr>
              <a:t>N</a:t>
            </a:r>
            <a:r>
              <a:rPr lang="vi-VN" sz="2400" smtClean="0">
                <a:solidFill>
                  <a:srgbClr val="000000"/>
                </a:solidFill>
                <a:latin typeface="Arial" panose="020B0604020202020204" pitchFamily="34" charset="0"/>
                <a:cs typeface="Arial" panose="020B0604020202020204" pitchFamily="34" charset="0"/>
              </a:rPr>
              <a:t>hững </a:t>
            </a:r>
            <a:r>
              <a:rPr lang="vi-VN" sz="2400">
                <a:solidFill>
                  <a:srgbClr val="000000"/>
                </a:solidFill>
                <a:latin typeface="Arial" panose="020B0604020202020204" pitchFamily="34" charset="0"/>
                <a:cs typeface="Arial" panose="020B0604020202020204" pitchFamily="34" charset="0"/>
              </a:rPr>
              <a:t>hàng hóa cần </a:t>
            </a:r>
            <a:r>
              <a:rPr lang="vi-VN" sz="2400" smtClean="0">
                <a:solidFill>
                  <a:srgbClr val="000000"/>
                </a:solidFill>
                <a:latin typeface="Arial" panose="020B0604020202020204" pitchFamily="34" charset="0"/>
                <a:cs typeface="Arial" panose="020B0604020202020204" pitchFamily="34" charset="0"/>
              </a:rPr>
              <a:t>thiết</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gạo</a:t>
            </a:r>
            <a:r>
              <a:rPr lang="vi-VN" sz="2400">
                <a:solidFill>
                  <a:srgbClr val="000000"/>
                </a:solidFill>
                <a:latin typeface="Arial" panose="020B0604020202020204" pitchFamily="34" charset="0"/>
                <a:cs typeface="Arial" panose="020B0604020202020204" pitchFamily="34" charset="0"/>
              </a:rPr>
              <a:t>, thịt</a:t>
            </a:r>
            <a:r>
              <a:rPr lang="vi-VN" sz="2400" smtClean="0">
                <a:solidFill>
                  <a:srgbClr val="000000"/>
                </a:solidFill>
                <a:latin typeface="Arial" panose="020B0604020202020204" pitchFamily="34" charset="0"/>
                <a:cs typeface="Arial" panose="020B0604020202020204" pitchFamily="34" charset="0"/>
              </a:rPr>
              <a:t>,</a:t>
            </a:r>
            <a:r>
              <a:rPr lang="en-US" sz="2400" smtClean="0">
                <a:solidFill>
                  <a:srgbClr val="000000"/>
                </a:solidFill>
                <a:latin typeface="Arial" panose="020B0604020202020204" pitchFamily="34" charset="0"/>
                <a:cs typeface="Arial" panose="020B0604020202020204" pitchFamily="34" charset="0"/>
              </a:rPr>
              <a:t> cá, trứng, sữa,</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rau, </a:t>
            </a:r>
            <a:r>
              <a:rPr lang="en-US" sz="2400" smtClean="0">
                <a:solidFill>
                  <a:srgbClr val="000000"/>
                </a:solidFill>
                <a:latin typeface="Arial" panose="020B0604020202020204" pitchFamily="34" charset="0"/>
                <a:cs typeface="Arial" panose="020B0604020202020204" pitchFamily="34" charset="0"/>
              </a:rPr>
              <a:t>củ, trái cây, </a:t>
            </a:r>
            <a:r>
              <a:rPr lang="vi-VN" sz="2400" smtClean="0">
                <a:solidFill>
                  <a:srgbClr val="000000"/>
                </a:solidFill>
                <a:latin typeface="Arial" panose="020B0604020202020204" pitchFamily="34" charset="0"/>
                <a:cs typeface="Arial" panose="020B0604020202020204" pitchFamily="34" charset="0"/>
              </a:rPr>
              <a:t>nước</a:t>
            </a:r>
            <a:r>
              <a:rPr lang="vi-VN"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gia vị</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đồ gia dụng, đồ dùng học tập, </a:t>
            </a:r>
            <a:r>
              <a:rPr lang="en-US" sz="2400" smtClean="0">
                <a:solidFill>
                  <a:srgbClr val="000000"/>
                </a:solidFill>
                <a:latin typeface="Arial" panose="020B0604020202020204" pitchFamily="34" charset="0"/>
                <a:cs typeface="Arial" panose="020B0604020202020204" pitchFamily="34" charset="0"/>
              </a:rPr>
              <a:t>quần áo</a:t>
            </a:r>
            <a:r>
              <a:rPr lang="vi-VN" sz="2400" smtClean="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ô tô, </a:t>
            </a:r>
            <a:r>
              <a:rPr lang="vi-VN" sz="2400" smtClean="0">
                <a:solidFill>
                  <a:srgbClr val="000000"/>
                </a:solidFill>
                <a:latin typeface="Arial" panose="020B0604020202020204" pitchFamily="34" charset="0"/>
                <a:cs typeface="Arial" panose="020B0604020202020204" pitchFamily="34" charset="0"/>
              </a:rPr>
              <a:t>xe </a:t>
            </a:r>
            <a:r>
              <a:rPr lang="vi-VN" sz="2400">
                <a:solidFill>
                  <a:srgbClr val="000000"/>
                </a:solidFill>
                <a:latin typeface="Arial" panose="020B0604020202020204" pitchFamily="34" charset="0"/>
                <a:cs typeface="Arial" panose="020B0604020202020204" pitchFamily="34" charset="0"/>
              </a:rPr>
              <a:t>máy, máy tính, </a:t>
            </a:r>
            <a:r>
              <a:rPr lang="vi-VN" sz="2400" smtClean="0">
                <a:solidFill>
                  <a:srgbClr val="000000"/>
                </a:solidFill>
                <a:latin typeface="Arial" panose="020B0604020202020204" pitchFamily="34" charset="0"/>
                <a:cs typeface="Arial" panose="020B0604020202020204" pitchFamily="34" charset="0"/>
              </a:rPr>
              <a:t>ti</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vi</a:t>
            </a:r>
            <a:r>
              <a:rPr lang="vi-VN"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tủ lạnh, </a:t>
            </a:r>
            <a:r>
              <a:rPr lang="vi-VN" sz="2400" smtClean="0">
                <a:solidFill>
                  <a:srgbClr val="000000"/>
                </a:solidFill>
                <a:latin typeface="Arial" panose="020B0604020202020204" pitchFamily="34" charset="0"/>
                <a:cs typeface="Arial" panose="020B0604020202020204" pitchFamily="34" charset="0"/>
              </a:rPr>
              <a:t>điện thoại</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2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1" grpId="0" animBg="1"/>
      <p:bldP spid="14" grpId="1"/>
      <p:bldP spid="14" grpId="2"/>
      <p:bldP spid="13" grpId="0" animBg="1"/>
      <p:bldP spid="16" grpId="0" animBg="1"/>
      <p:bldP spid="16" grpId="1" animBg="1"/>
      <p:bldP spid="2" grpId="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1361</Words>
  <Application>Microsoft Office PowerPoint</Application>
  <PresentationFormat>Custom</PresentationFormat>
  <Paragraphs>185</Paragraphs>
  <Slides>26</Slides>
  <Notes>2</Notes>
  <HiddenSlides>0</HiddenSlides>
  <MMClips>1</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1_Office Theme</vt:lpstr>
      <vt:lpstr>2_Office Theme</vt:lpstr>
      <vt:lpstr>Office 主题​​</vt:lpstr>
      <vt:lpstr>Chào mừng thầy cô VÀ CÁC EM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tran hong luong</dc:creator>
  <cp:lastModifiedBy>Thu Phương</cp:lastModifiedBy>
  <cp:revision>158</cp:revision>
  <dcterms:created xsi:type="dcterms:W3CDTF">2021-06-04T09:28:00Z</dcterms:created>
  <dcterms:modified xsi:type="dcterms:W3CDTF">2024-12-01T12:54:58Z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