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571" r:id="rId2"/>
    <p:sldId id="572" r:id="rId3"/>
    <p:sldId id="282" r:id="rId4"/>
    <p:sldId id="786" r:id="rId5"/>
    <p:sldId id="787" r:id="rId6"/>
    <p:sldId id="788" r:id="rId7"/>
    <p:sldId id="789" r:id="rId8"/>
    <p:sldId id="790" r:id="rId9"/>
    <p:sldId id="791" r:id="rId10"/>
    <p:sldId id="569" r:id="rId11"/>
    <p:sldId id="555" r:id="rId12"/>
    <p:sldId id="585" r:id="rId13"/>
    <p:sldId id="780" r:id="rId14"/>
    <p:sldId id="781" r:id="rId15"/>
    <p:sldId id="568" r:id="rId16"/>
    <p:sldId id="782" r:id="rId17"/>
    <p:sldId id="783" r:id="rId18"/>
    <p:sldId id="779" r:id="rId19"/>
    <p:sldId id="562" r:id="rId20"/>
    <p:sldId id="563" r:id="rId21"/>
    <p:sldId id="784" r:id="rId22"/>
    <p:sldId id="491" r:id="rId23"/>
    <p:sldId id="2007577260" r:id="rId24"/>
  </p:sldIdLst>
  <p:sldSz cx="18288000" cy="10287000"/>
  <p:notesSz cx="6858000" cy="9144000"/>
  <p:embeddedFontLst>
    <p:embeddedFont>
      <p:font typeface=".VnAvant" panose="020B7200000000000000"/>
      <p:regular r:id="rId26"/>
      <p:bold r:id="rId27"/>
      <p:italic r:id="rId28"/>
      <p:boldItalic r:id="rId29"/>
    </p:embeddedFont>
    <p:embeddedFont>
      <p:font typeface=".VnCooper" panose="020B7200000000000000"/>
      <p:regular r:id="rId30"/>
    </p:embeddedFont>
    <p:embeddedFont>
      <p:font typeface=".VnHelvetIns" panose="020B7200000000000000"/>
      <p:regular r:id="rId31"/>
    </p:embeddedFont>
    <p:embeddedFont>
      <p:font typeface=".VnHelvetInsH" panose="020B720000000000000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Cooper Black" panose="0208090404030B020404" pitchFamily="18" charset="0"/>
      <p:regular r:id="rId45"/>
    </p:embeddedFont>
    <p:embeddedFont>
      <p:font typeface="Kirang Haerang" panose="020B0604020202020204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5050"/>
    <a:srgbClr val="D48D5B"/>
    <a:srgbClr val="9751CB"/>
    <a:srgbClr val="552579"/>
    <a:srgbClr val="D60000"/>
    <a:srgbClr val="F9D9D7"/>
    <a:srgbClr val="E1616A"/>
    <a:srgbClr val="641523"/>
    <a:srgbClr val="FC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45" d="100"/>
          <a:sy n="45" d="100"/>
        </p:scale>
        <p:origin x="9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5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39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88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46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8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5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0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26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65DD868-2DC9-FE13-A9B0-E543354246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7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notesSlide" Target="../notesSlides/notesSlide9.xml"/><Relationship Id="rId7" Type="http://schemas.openxmlformats.org/officeDocument/2006/relationships/audio" Target="../media/audio9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audio" Target="../media/audio8.wav"/><Relationship Id="rId11" Type="http://schemas.openxmlformats.org/officeDocument/2006/relationships/image" Target="../media/image31.png"/><Relationship Id="rId5" Type="http://schemas.openxmlformats.org/officeDocument/2006/relationships/audio" Target="../media/audio7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32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14D9B2-104F-EFB0-36A0-6E345B7F6B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3D6F032-B4BA-87F2-0D8E-C611BB1A1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61814" y="7889459"/>
            <a:ext cx="3048000" cy="212598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37B8EE-5D52-FC09-8F08-98063691D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89296">
            <a:off x="15454106" y="298788"/>
            <a:ext cx="1937412" cy="3137511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C7F1F9DF-E073-C050-0EE8-E1B2C4BA912F}"/>
              </a:ext>
            </a:extLst>
          </p:cNvPr>
          <p:cNvSpPr/>
          <p:nvPr/>
        </p:nvSpPr>
        <p:spPr>
          <a:xfrm>
            <a:off x="1249752" y="571500"/>
            <a:ext cx="16298762" cy="8534400"/>
          </a:xfrm>
          <a:custGeom>
            <a:avLst/>
            <a:gdLst/>
            <a:ahLst/>
            <a:cxnLst/>
            <a:rect l="l" t="t" r="r" b="b"/>
            <a:pathLst>
              <a:path w="827989" h="537638">
                <a:moveTo>
                  <a:pt x="461490" y="0"/>
                </a:moveTo>
                <a:cubicBezTo>
                  <a:pt x="470405" y="0"/>
                  <a:pt x="479374" y="0"/>
                  <a:pt x="488272" y="0"/>
                </a:cubicBezTo>
                <a:cubicBezTo>
                  <a:pt x="559210" y="8909"/>
                  <a:pt x="603543" y="38564"/>
                  <a:pt x="623736" y="87090"/>
                </a:cubicBezTo>
                <a:cubicBezTo>
                  <a:pt x="742003" y="80618"/>
                  <a:pt x="827989" y="172373"/>
                  <a:pt x="775586" y="262426"/>
                </a:cubicBezTo>
                <a:cubicBezTo>
                  <a:pt x="793012" y="281349"/>
                  <a:pt x="807550" y="302517"/>
                  <a:pt x="812800" y="330926"/>
                </a:cubicBezTo>
                <a:cubicBezTo>
                  <a:pt x="812800" y="339065"/>
                  <a:pt x="812800" y="347184"/>
                  <a:pt x="812800" y="355321"/>
                </a:cubicBezTo>
                <a:cubicBezTo>
                  <a:pt x="797154" y="427627"/>
                  <a:pt x="729827" y="476486"/>
                  <a:pt x="619295" y="463333"/>
                </a:cubicBezTo>
                <a:cubicBezTo>
                  <a:pt x="590856" y="500459"/>
                  <a:pt x="540252" y="537638"/>
                  <a:pt x="461507" y="533008"/>
                </a:cubicBezTo>
                <a:cubicBezTo>
                  <a:pt x="420804" y="530570"/>
                  <a:pt x="392488" y="516453"/>
                  <a:pt x="367697" y="499302"/>
                </a:cubicBezTo>
                <a:cubicBezTo>
                  <a:pt x="341584" y="513559"/>
                  <a:pt x="313304" y="524747"/>
                  <a:pt x="272443" y="524871"/>
                </a:cubicBezTo>
                <a:cubicBezTo>
                  <a:pt x="177910" y="525082"/>
                  <a:pt x="114672" y="470155"/>
                  <a:pt x="113139" y="394815"/>
                </a:cubicBezTo>
                <a:cubicBezTo>
                  <a:pt x="52367" y="377190"/>
                  <a:pt x="11206" y="344291"/>
                  <a:pt x="0" y="287995"/>
                </a:cubicBezTo>
                <a:cubicBezTo>
                  <a:pt x="0" y="279858"/>
                  <a:pt x="0" y="271704"/>
                  <a:pt x="0" y="263601"/>
                </a:cubicBezTo>
                <a:cubicBezTo>
                  <a:pt x="12369" y="207816"/>
                  <a:pt x="51292" y="172776"/>
                  <a:pt x="116099" y="157922"/>
                </a:cubicBezTo>
                <a:cubicBezTo>
                  <a:pt x="112205" y="63818"/>
                  <a:pt x="241837" y="5016"/>
                  <a:pt x="348333" y="46474"/>
                </a:cubicBezTo>
                <a:cubicBezTo>
                  <a:pt x="373689" y="25973"/>
                  <a:pt x="409562" y="3613"/>
                  <a:pt x="461490" y="0"/>
                </a:cubicBezTo>
                <a:close/>
              </a:path>
            </a:pathLst>
          </a:custGeom>
          <a:solidFill>
            <a:srgbClr val="F6BBB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E3309615-861F-7095-BD8A-1589F3B96BF9}"/>
              </a:ext>
            </a:extLst>
          </p:cNvPr>
          <p:cNvSpPr txBox="1"/>
          <p:nvPr/>
        </p:nvSpPr>
        <p:spPr>
          <a:xfrm>
            <a:off x="3357365" y="5077042"/>
            <a:ext cx="12355584" cy="1154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  <a:spcAft>
                <a:spcPts val="2400"/>
              </a:spcAft>
            </a:pPr>
            <a:r>
              <a:rPr lang="en" sz="16600" b="1" spc="50">
                <a:ln w="9525" cmpd="sng">
                  <a:solidFill>
                    <a:srgbClr val="FE9D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E9D82">
                      <a:alpha val="40000"/>
                    </a:srgbClr>
                  </a:glow>
                </a:effectLst>
                <a:latin typeface=".VnHelvetInsH" panose="020B7200000000000000" pitchFamily="34" charset="0"/>
              </a:rPr>
              <a:t>My week</a:t>
            </a:r>
            <a:endParaRPr lang="en-US" sz="34400" b="1" spc="50">
              <a:ln w="9525" cmpd="sng">
                <a:solidFill>
                  <a:srgbClr val="FE9D8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E9D82">
                    <a:alpha val="40000"/>
                  </a:srgbClr>
                </a:glo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06F612-CC1A-A26D-F6C6-245855813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7017" y="424337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CB1145EF-176D-B915-A975-2B67830C2D0C}"/>
              </a:ext>
            </a:extLst>
          </p:cNvPr>
          <p:cNvSpPr txBox="1">
            <a:spLocks/>
          </p:cNvSpPr>
          <p:nvPr/>
        </p:nvSpPr>
        <p:spPr>
          <a:xfrm>
            <a:off x="3952604" y="239727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3</a:t>
            </a:r>
            <a:endParaRPr lang="en-US" sz="6000" b="1">
              <a:solidFill>
                <a:srgbClr val="7A5A4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Google Shape;1587;p38">
            <a:extLst>
              <a:ext uri="{FF2B5EF4-FFF2-40B4-BE49-F238E27FC236}">
                <a16:creationId xmlns:a16="http://schemas.microsoft.com/office/drawing/2014/main" id="{B203BC8B-8DC9-D83B-5358-8CEA49F73270}"/>
              </a:ext>
            </a:extLst>
          </p:cNvPr>
          <p:cNvSpPr txBox="1">
            <a:spLocks/>
          </p:cNvSpPr>
          <p:nvPr/>
        </p:nvSpPr>
        <p:spPr>
          <a:xfrm>
            <a:off x="6086457" y="6644562"/>
            <a:ext cx="68974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3 - Period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FCEF20-2255-1591-FDA1-6EA5ED0742CA}"/>
              </a:ext>
            </a:extLst>
          </p:cNvPr>
          <p:cNvSpPr/>
          <p:nvPr/>
        </p:nvSpPr>
        <p:spPr>
          <a:xfrm rot="158523">
            <a:off x="15746836" y="462090"/>
            <a:ext cx="1660651" cy="981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00389-DE1D-07F7-AA7A-1C31D84A9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95" y="517228"/>
            <a:ext cx="1445531" cy="93499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EB0331BC-4C3D-519F-2559-076E5D0641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04658" y="782334"/>
            <a:ext cx="2792606" cy="24295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3B2B21-DB2F-102B-D4D8-339D908286D8}"/>
              </a:ext>
            </a:extLst>
          </p:cNvPr>
          <p:cNvGrpSpPr/>
          <p:nvPr/>
        </p:nvGrpSpPr>
        <p:grpSpPr>
          <a:xfrm>
            <a:off x="1313355" y="7813678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1F83A68E-273D-25F6-97F2-2A1BC30ABC11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AA3D2587-EB66-65BE-85B1-27B23DBB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949F2281-1DD4-EE68-E90E-0A1F06F59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8541" y="6918507"/>
            <a:ext cx="3808010" cy="3193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2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96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859346" y="4660668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804744" y="3450677"/>
            <a:ext cx="1576884" cy="1692823"/>
            <a:chOff x="557150" y="2575123"/>
            <a:chExt cx="1576884" cy="16928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557150" y="3560060"/>
              <a:ext cx="1576884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894235" y="4394359"/>
            <a:ext cx="6499529" cy="1498283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>
                <a:solidFill>
                  <a:srgbClr val="C00000"/>
                </a:solidFill>
              </a:rPr>
              <a:t>_________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1284277" y="3048280"/>
            <a:ext cx="2632485" cy="2458969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5693896" y="579492"/>
            <a:ext cx="2632485" cy="2458969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10343774" y="572843"/>
            <a:ext cx="2632485" cy="2458969"/>
            <a:chOff x="9310643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14438424" y="2516381"/>
            <a:ext cx="2632485" cy="2458969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2203673" y="7124700"/>
            <a:ext cx="2632485" cy="2458969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8229600" y="7417699"/>
            <a:ext cx="2632485" cy="2458969"/>
            <a:chOff x="2362200" y="1104900"/>
            <a:chExt cx="3237257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13409769" y="7005968"/>
            <a:ext cx="2632485" cy="2458969"/>
            <a:chOff x="2362200" y="1104900"/>
            <a:chExt cx="3237257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11046236" y="3101820"/>
            <a:ext cx="646033" cy="11102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7003211" y="3101820"/>
            <a:ext cx="772337" cy="112912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12728506" y="4394359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4116980" y="4435613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4887599" y="6150158"/>
            <a:ext cx="1089015" cy="101879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377996" y="6018312"/>
            <a:ext cx="965165" cy="109838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9389975" y="6150158"/>
            <a:ext cx="0" cy="11050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224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859346" y="4660668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804744" y="3450677"/>
            <a:ext cx="1576884" cy="1692823"/>
            <a:chOff x="557150" y="2575123"/>
            <a:chExt cx="1576884" cy="16928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557150" y="3560060"/>
              <a:ext cx="1576884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378927" y="4266735"/>
            <a:ext cx="8030838" cy="1753530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What do you do on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_____s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algn="l">
              <a:lnSpc>
                <a:spcPts val="6000"/>
              </a:lnSpc>
              <a:spcAft>
                <a:spcPts val="9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    I </a:t>
            </a:r>
            <a:r>
              <a:rPr lang="en-US" sz="4400">
                <a:solidFill>
                  <a:srgbClr val="00B0F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1311563" y="2745606"/>
            <a:ext cx="2632485" cy="2458969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73040" y="2276796"/>
              <a:ext cx="3667647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5693896" y="579492"/>
            <a:ext cx="2632485" cy="2458969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2289260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10343774" y="572843"/>
            <a:ext cx="2664737" cy="2458969"/>
            <a:chOff x="9310643" y="2019300"/>
            <a:chExt cx="3897721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57818" y="2291936"/>
              <a:ext cx="3850546" cy="11433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14587773" y="2509961"/>
            <a:ext cx="2632485" cy="2458969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2282772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2203673" y="7124700"/>
            <a:ext cx="2699788" cy="2458969"/>
            <a:chOff x="2362200" y="1104900"/>
            <a:chExt cx="3320022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444965" y="1319051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8229600" y="7417699"/>
            <a:ext cx="2699788" cy="2458969"/>
            <a:chOff x="2362200" y="1104900"/>
            <a:chExt cx="3320022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444965" y="130011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13409769" y="7005968"/>
            <a:ext cx="2699788" cy="2458969"/>
            <a:chOff x="2362200" y="1104900"/>
            <a:chExt cx="3320022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444965" y="1300109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11046236" y="3101820"/>
            <a:ext cx="646033" cy="11102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7003211" y="3101820"/>
            <a:ext cx="646033" cy="99985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13523787" y="4212053"/>
            <a:ext cx="911957" cy="41133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4116980" y="4435613"/>
            <a:ext cx="1089015" cy="37554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4887599" y="6150158"/>
            <a:ext cx="1089015" cy="101879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377996" y="6018312"/>
            <a:ext cx="965165" cy="109838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9389975" y="6150158"/>
            <a:ext cx="0" cy="11050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EB0BEC2-ED74-10E8-D3F3-C2953B8C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94" y="3551511"/>
            <a:ext cx="1854960" cy="158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AD32C-5CE5-363C-7CBC-9F614F9123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6" t="11631" r="3081" b="7843"/>
          <a:stretch/>
        </p:blipFill>
        <p:spPr>
          <a:xfrm>
            <a:off x="2678236" y="7981678"/>
            <a:ext cx="1683358" cy="1493650"/>
          </a:xfrm>
          <a:prstGeom prst="rect">
            <a:avLst/>
          </a:prstGeom>
          <a:solidFill>
            <a:schemeClr val="bg1"/>
          </a:solidFill>
          <a:ln>
            <a:solidFill>
              <a:srgbClr val="F9D9D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C3F11-D410-C846-8D0F-4331C4D82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3314" y="3304009"/>
            <a:ext cx="2244267" cy="1591781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39F95-6F7D-9E24-B194-E17A27B6A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673" y="1370625"/>
            <a:ext cx="2228004" cy="1601302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05035E7-8DD9-CC82-F24A-EF5FFB0FC7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62" r="24778"/>
          <a:stretch/>
        </p:blipFill>
        <p:spPr>
          <a:xfrm>
            <a:off x="13953416" y="7840618"/>
            <a:ext cx="1644774" cy="1536160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106EBE3-17AC-9483-79C1-A36EF9F2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r="1074" b="6687"/>
          <a:stretch/>
        </p:blipFill>
        <p:spPr bwMode="auto">
          <a:xfrm>
            <a:off x="10848441" y="1360922"/>
            <a:ext cx="1623149" cy="16490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BD653C2-BD2A-8B63-1293-605CFB44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8638592" y="8220790"/>
            <a:ext cx="1770070" cy="1588123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6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Phonics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553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PHÁT ÂM LỚP 4 - Unit 3- My week - -uː- and -ʌ-">
            <a:hlinkClick r:id="" action="ppaction://media"/>
            <a:extLst>
              <a:ext uri="{FF2B5EF4-FFF2-40B4-BE49-F238E27FC236}">
                <a16:creationId xmlns:a16="http://schemas.microsoft.com/office/drawing/2014/main" id="{A76B8B1A-01B2-4376-7249-BDBF70176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8960" end="977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028700"/>
            <a:ext cx="14630400" cy="822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2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097271" y="258275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99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30858" y="2582750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9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679908" y="333319"/>
            <a:ext cx="13820172" cy="94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6603120" y="2828189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/ˈm</a:t>
            </a:r>
            <a:r>
              <a:rPr lang="en-US">
                <a:solidFill>
                  <a:srgbClr val="FF0000"/>
                </a:solidFill>
              </a:rPr>
              <a:t>ju</a:t>
            </a:r>
            <a:r>
              <a:rPr lang="en-US"/>
              <a:t>ːzɪk/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6603120" y="1610253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m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7200">
                <a:latin typeface=".VnAvant" panose="020B7200000000000000" pitchFamily="34" charset="0"/>
              </a:rPr>
              <a:t>sic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558875" y="5761272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/kəmˈp</a:t>
            </a:r>
            <a:r>
              <a:rPr lang="en-US" sz="4400">
                <a:solidFill>
                  <a:srgbClr val="FF0000"/>
                </a:solidFill>
              </a:rPr>
              <a:t>ju</a:t>
            </a:r>
            <a:r>
              <a:rPr lang="en-US" sz="4400"/>
              <a:t>ːtər/</a:t>
            </a:r>
            <a:endParaRPr lang="en-US" sz="66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558875" y="4543335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comp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7200">
                <a:latin typeface=".VnAvant" panose="020B7200000000000000" pitchFamily="34" charset="0"/>
              </a:rPr>
              <a:t>ter</a:t>
            </a:r>
            <a:endParaRPr lang="en-US" sz="7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6603120" y="8624306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/m</a:t>
            </a:r>
            <a:r>
              <a:rPr lang="en-US">
                <a:solidFill>
                  <a:srgbClr val="FF0000"/>
                </a:solidFill>
              </a:rPr>
              <a:t>ju</a:t>
            </a:r>
            <a:r>
              <a:rPr lang="en-US"/>
              <a:t>ˈziːəm/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6603120" y="7406370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m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7200">
                <a:latin typeface=".VnAvant" panose="020B7200000000000000" pitchFamily="34" charset="0"/>
              </a:rPr>
              <a:t>seum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50F963-A669-273E-82DA-34980BF4D1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880" b="11481"/>
          <a:stretch/>
        </p:blipFill>
        <p:spPr>
          <a:xfrm>
            <a:off x="11722699" y="1103405"/>
            <a:ext cx="3262879" cy="2565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3259E0-E9FC-FA33-1963-BC3F75D2D9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037" b="6303"/>
          <a:stretch/>
        </p:blipFill>
        <p:spPr>
          <a:xfrm>
            <a:off x="11487238" y="4239491"/>
            <a:ext cx="3733800" cy="2313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2BC1D6-AD36-DD90-ABFD-CACCDA0E51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02669" y="7048500"/>
            <a:ext cx="3302939" cy="2324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3- My week - -uː- and -ʌ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3- My week - -uː- and -ʌ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3- My week - -uː- and -ʌ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3- My week - -uː- and -ʌ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ƯỚNG DẪN PHÁT ÂM LỚP 4 - Unit 3- My week - -uː- and -ʌ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3- My week - -uː- and -ʌ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3- My week - -uː- and -ʌ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3- My week - -uː- and -ʌ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ƯỚNG DẪN PHÁT ÂM LỚP 4 - Unit 3- My week - -uː- and -ʌ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PHÁT ÂM LỚP 4 - Unit 3- My week - -uː- and -ʌ-">
            <a:hlinkClick r:id="" action="ppaction://media"/>
            <a:extLst>
              <a:ext uri="{FF2B5EF4-FFF2-40B4-BE49-F238E27FC236}">
                <a16:creationId xmlns:a16="http://schemas.microsoft.com/office/drawing/2014/main" id="{A76B8B1A-01B2-4376-7249-BDBF70176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13404" end="289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028700"/>
            <a:ext cx="14630400" cy="822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8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30858" y="2582750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9600">
                <a:solidFill>
                  <a:srgbClr val="FF0000"/>
                </a:solidFill>
              </a:rPr>
              <a:t>ʌ</a:t>
            </a:r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9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679908" y="333319"/>
            <a:ext cx="13820172" cy="94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6603120" y="2828189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/ˈs</a:t>
            </a:r>
            <a:r>
              <a:rPr lang="en-US">
                <a:solidFill>
                  <a:srgbClr val="FF0000"/>
                </a:solidFill>
              </a:rPr>
              <a:t>ʌ</a:t>
            </a:r>
            <a:r>
              <a:rPr lang="en-US"/>
              <a:t>ndeɪ/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6603120" y="1610253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S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7200">
                <a:latin typeface=".VnAvant" panose="020B7200000000000000" pitchFamily="34" charset="0"/>
              </a:rPr>
              <a:t>nday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558875" y="5761273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ˈst</a:t>
            </a:r>
            <a:r>
              <a:rPr lang="en-US" sz="4400">
                <a:solidFill>
                  <a:srgbClr val="FF0000"/>
                </a:solidFill>
              </a:rPr>
              <a:t>ʌ</a:t>
            </a:r>
            <a:r>
              <a:rPr lang="en-US" sz="4400"/>
              <a:t>di/</a:t>
            </a:r>
            <a:endParaRPr lang="en-US" sz="96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558875" y="4543335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st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7200">
                <a:latin typeface=".VnAvant" panose="020B7200000000000000" pitchFamily="34" charset="0"/>
              </a:rPr>
              <a:t>dy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6603120" y="8624306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/stænd </a:t>
            </a:r>
            <a:r>
              <a:rPr lang="en-US">
                <a:solidFill>
                  <a:srgbClr val="FF0000"/>
                </a:solidFill>
              </a:rPr>
              <a:t>ʌ</a:t>
            </a:r>
            <a:r>
              <a:rPr lang="en-US"/>
              <a:t>p/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6603120" y="7406370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latin typeface=".VnAvant" panose="020B7200000000000000" pitchFamily="34" charset="0"/>
              </a:rPr>
              <a:t>stand </a:t>
            </a:r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7200">
                <a:latin typeface=".VnAvant" panose="020B7200000000000000" pitchFamily="34" charset="0"/>
              </a:rPr>
              <a:t>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9EB9DD-52A2-5476-E92D-342027DB3ACD}"/>
              </a:ext>
            </a:extLst>
          </p:cNvPr>
          <p:cNvGrpSpPr/>
          <p:nvPr/>
        </p:nvGrpSpPr>
        <p:grpSpPr>
          <a:xfrm>
            <a:off x="11288339" y="1217989"/>
            <a:ext cx="2632485" cy="2458969"/>
            <a:chOff x="609600" y="2019300"/>
            <a:chExt cx="3850546" cy="35967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B90D06-093E-F6C4-9330-474528907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4FDC8E44-9588-DE2E-54D5-6A1C0B4CDE5B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E7CCFD5-CBBE-05FF-5342-9FAF530E6F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4328"/>
          <a:stretch/>
        </p:blipFill>
        <p:spPr>
          <a:xfrm>
            <a:off x="10966281" y="4467316"/>
            <a:ext cx="3276600" cy="20188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534C174-CFBE-30AC-8889-354825C74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15856"/>
          <a:stretch/>
        </p:blipFill>
        <p:spPr bwMode="auto">
          <a:xfrm>
            <a:off x="10966281" y="7276551"/>
            <a:ext cx="3359319" cy="229037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287BB26-7DB3-F3CE-6ED5-296A48A41AB8}"/>
              </a:ext>
            </a:extLst>
          </p:cNvPr>
          <p:cNvSpPr txBox="1">
            <a:spLocks/>
          </p:cNvSpPr>
          <p:nvPr/>
        </p:nvSpPr>
        <p:spPr>
          <a:xfrm>
            <a:off x="1097271" y="258275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99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65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3- My week - -uː- and -ʌ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3- My week - -uː- and -ʌ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3- My week - -uː- and -ʌ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3- My week - -uː- and -ʌ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ƯỚNG DẪN PHÁT ÂM LỚP 4 - Unit 3- My week - -uː- and -ʌ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3- My week - -uː- and -ʌ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3- My week - -uː- and -ʌ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3- My week - -uː- and -ʌ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ƯỚNG DẪN PHÁT ÂM LỚP 4 - Unit 3- My week - -uː- and -ʌ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054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BB5B84-3A78-3167-8816-5D110CB28BF2}"/>
              </a:ext>
            </a:extLst>
          </p:cNvPr>
          <p:cNvSpPr txBox="1">
            <a:spLocks/>
          </p:cNvSpPr>
          <p:nvPr/>
        </p:nvSpPr>
        <p:spPr>
          <a:xfrm>
            <a:off x="3466006" y="3054917"/>
            <a:ext cx="4744619" cy="1343607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2892FFC-8A4F-4AAA-0E30-103A8BBCB1BB}"/>
              </a:ext>
            </a:extLst>
          </p:cNvPr>
          <p:cNvSpPr txBox="1">
            <a:spLocks/>
          </p:cNvSpPr>
          <p:nvPr/>
        </p:nvSpPr>
        <p:spPr>
          <a:xfrm>
            <a:off x="3505025" y="5434223"/>
            <a:ext cx="4744619" cy="1343607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nday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577F687-72AE-F9F9-A029-FB33C36E8892}"/>
              </a:ext>
            </a:extLst>
          </p:cNvPr>
          <p:cNvSpPr txBox="1">
            <a:spLocks/>
          </p:cNvSpPr>
          <p:nvPr/>
        </p:nvSpPr>
        <p:spPr>
          <a:xfrm>
            <a:off x="8534400" y="3054917"/>
            <a:ext cx="8828171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I listen to m</a:t>
            </a:r>
            <a:r>
              <a:rPr lang="en-US" sz="4800">
                <a:solidFill>
                  <a:srgbClr val="FF0000"/>
                </a:solidFill>
              </a:rPr>
              <a:t>u</a:t>
            </a:r>
            <a:r>
              <a:rPr lang="en-US" sz="4800"/>
              <a:t>sic on Saturdays.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67D4760-3B77-2868-90BD-7C6FE8077A1E}"/>
              </a:ext>
            </a:extLst>
          </p:cNvPr>
          <p:cNvSpPr txBox="1">
            <a:spLocks/>
          </p:cNvSpPr>
          <p:nvPr/>
        </p:nvSpPr>
        <p:spPr>
          <a:xfrm>
            <a:off x="8573419" y="5434223"/>
            <a:ext cx="8828171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I do housework on S</a:t>
            </a:r>
            <a:r>
              <a:rPr lang="en-US" sz="4800">
                <a:solidFill>
                  <a:srgbClr val="FF0000"/>
                </a:solidFill>
              </a:rPr>
              <a:t>u</a:t>
            </a:r>
            <a:r>
              <a:rPr lang="en-US" sz="4800"/>
              <a:t>ndays.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1403992" y="3054917"/>
            <a:ext cx="1833588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1443012" y="5434223"/>
            <a:ext cx="1833588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BF8F7C9-1260-9230-837A-4554059A41E5}"/>
              </a:ext>
            </a:extLst>
          </p:cNvPr>
          <p:cNvSpPr txBox="1">
            <a:spLocks/>
          </p:cNvSpPr>
          <p:nvPr/>
        </p:nvSpPr>
        <p:spPr>
          <a:xfrm>
            <a:off x="2590800" y="494586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2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 and repeat.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54A405E-A633-4F84-9AC5-97020ED06BB0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65" y="469588"/>
            <a:ext cx="822960" cy="822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0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3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3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5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4034916" y="2115887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4034916" y="5835537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5562600" y="2095500"/>
            <a:ext cx="11849408" cy="830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/>
              <a:t>a</a:t>
            </a:r>
            <a:r>
              <a:rPr lang="en-US">
                <a:solidFill>
                  <a:srgbClr val="002060"/>
                </a:solidFill>
              </a:rPr>
              <a:t>. I listen to music.</a:t>
            </a:r>
          </a:p>
          <a:p>
            <a:pPr>
              <a:lnSpc>
                <a:spcPct val="150000"/>
              </a:lnSpc>
            </a:pPr>
            <a:r>
              <a:rPr lang="en-US"/>
              <a:t>b</a:t>
            </a:r>
            <a:r>
              <a:rPr lang="en-US">
                <a:solidFill>
                  <a:srgbClr val="002060"/>
                </a:solidFill>
              </a:rPr>
              <a:t>. I stay at home on Sundays.</a:t>
            </a:r>
          </a:p>
          <a:p>
            <a:pPr>
              <a:lnSpc>
                <a:spcPct val="150000"/>
              </a:lnSpc>
            </a:pPr>
            <a:r>
              <a:rPr lang="en-US"/>
              <a:t>c</a:t>
            </a:r>
            <a:r>
              <a:rPr lang="en-US">
                <a:solidFill>
                  <a:srgbClr val="002060"/>
                </a:solidFill>
              </a:rPr>
              <a:t>. I study at school.</a:t>
            </a:r>
          </a:p>
          <a:p>
            <a:pPr>
              <a:lnSpc>
                <a:spcPct val="150000"/>
              </a:lnSpc>
            </a:pPr>
            <a:endParaRPr lang="en-US" sz="180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/>
              <a:t>a</a:t>
            </a:r>
            <a:r>
              <a:rPr lang="en-US">
                <a:solidFill>
                  <a:srgbClr val="002060"/>
                </a:solidFill>
              </a:rPr>
              <a:t>. I listen to music.</a:t>
            </a:r>
          </a:p>
          <a:p>
            <a:pPr>
              <a:lnSpc>
                <a:spcPct val="150000"/>
              </a:lnSpc>
            </a:pPr>
            <a:r>
              <a:rPr lang="en-US"/>
              <a:t>b</a:t>
            </a:r>
            <a:r>
              <a:rPr lang="en-US">
                <a:solidFill>
                  <a:srgbClr val="002060"/>
                </a:solidFill>
              </a:rPr>
              <a:t>. I study at school.</a:t>
            </a:r>
          </a:p>
          <a:p>
            <a:pPr>
              <a:lnSpc>
                <a:spcPct val="150000"/>
              </a:lnSpc>
            </a:pPr>
            <a:r>
              <a:rPr lang="en-US"/>
              <a:t>c</a:t>
            </a:r>
            <a:r>
              <a:rPr lang="en-US">
                <a:solidFill>
                  <a:srgbClr val="002060"/>
                </a:solidFill>
              </a:rPr>
              <a:t>. I like music.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24EDCB1-23C6-6C86-F6E5-1966F7A7F608}"/>
              </a:ext>
            </a:extLst>
          </p:cNvPr>
          <p:cNvSpPr txBox="1">
            <a:spLocks/>
          </p:cNvSpPr>
          <p:nvPr/>
        </p:nvSpPr>
        <p:spPr>
          <a:xfrm>
            <a:off x="5400958" y="2408405"/>
            <a:ext cx="960120" cy="960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8C16E49B-20BA-0E5B-9686-412931D6F57F}"/>
              </a:ext>
            </a:extLst>
          </p:cNvPr>
          <p:cNvSpPr txBox="1">
            <a:spLocks/>
          </p:cNvSpPr>
          <p:nvPr/>
        </p:nvSpPr>
        <p:spPr>
          <a:xfrm>
            <a:off x="5400958" y="7135321"/>
            <a:ext cx="960120" cy="960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0CE8976-29FE-B11B-7C83-C3E4F4C4B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14" y="2307630"/>
            <a:ext cx="960120" cy="96012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FC4B057-3764-A5E8-144D-5206BAF292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14" y="6027280"/>
            <a:ext cx="960120" cy="96012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F1F2B94-4E93-D82B-5E8E-2B9A0015EA88}"/>
              </a:ext>
            </a:extLst>
          </p:cNvPr>
          <p:cNvSpPr txBox="1">
            <a:spLocks/>
          </p:cNvSpPr>
          <p:nvPr/>
        </p:nvSpPr>
        <p:spPr>
          <a:xfrm>
            <a:off x="2590800" y="494586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2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 and circle.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6CEF572B-BABB-EC5C-ECD8-4ED1E75B96FC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E32CCD6-2E26-377F-F383-F2EBD3B4B5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65" y="469588"/>
            <a:ext cx="822960" cy="822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1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9E879E-BD12-418A-62CE-60E5B9BAC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2" t="6866" r="27849" b="2625"/>
          <a:stretch/>
        </p:blipFill>
        <p:spPr bwMode="auto">
          <a:xfrm>
            <a:off x="11810999" y="1483997"/>
            <a:ext cx="4114801" cy="355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6095DE-CA70-5DFC-4EA0-9E3463C0BC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59" t="4834" r="28649" b="6381"/>
          <a:stretch/>
        </p:blipFill>
        <p:spPr>
          <a:xfrm>
            <a:off x="12292665" y="5764316"/>
            <a:ext cx="3429000" cy="3551852"/>
          </a:xfrm>
          <a:prstGeom prst="rect">
            <a:avLst/>
          </a:prstGeom>
        </p:spPr>
      </p:pic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D2C36118-905D-145E-9E49-D8BD71376A57}"/>
              </a:ext>
            </a:extLst>
          </p:cNvPr>
          <p:cNvSpPr txBox="1">
            <a:spLocks/>
          </p:cNvSpPr>
          <p:nvPr/>
        </p:nvSpPr>
        <p:spPr>
          <a:xfrm>
            <a:off x="2590800" y="494586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2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Let’s chant.</a:t>
            </a:r>
          </a:p>
        </p:txBody>
      </p:sp>
      <p:sp>
        <p:nvSpPr>
          <p:cNvPr id="13" name="1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2749267" y="1781798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Music, music, music,</a:t>
            </a:r>
          </a:p>
        </p:txBody>
      </p:sp>
      <p:sp>
        <p:nvSpPr>
          <p:cNvPr id="18" name="2Mspham-0936082789">
            <a:extLst>
              <a:ext uri="{FF2B5EF4-FFF2-40B4-BE49-F238E27FC236}">
                <a16:creationId xmlns:a16="http://schemas.microsoft.com/office/drawing/2014/main" id="{808BA7ED-FB0A-93B6-6519-DB4A66C44C2E}"/>
              </a:ext>
            </a:extLst>
          </p:cNvPr>
          <p:cNvSpPr txBox="1">
            <a:spLocks/>
          </p:cNvSpPr>
          <p:nvPr/>
        </p:nvSpPr>
        <p:spPr>
          <a:xfrm>
            <a:off x="2749267" y="2850045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listen to music on Saturdays.</a:t>
            </a:r>
          </a:p>
        </p:txBody>
      </p:sp>
      <p:sp>
        <p:nvSpPr>
          <p:cNvPr id="34" name="3Mspham-0936082789">
            <a:extLst>
              <a:ext uri="{FF2B5EF4-FFF2-40B4-BE49-F238E27FC236}">
                <a16:creationId xmlns:a16="http://schemas.microsoft.com/office/drawing/2014/main" id="{C88D0B4B-F4E3-32B6-3B56-35D5235B8BDD}"/>
              </a:ext>
            </a:extLst>
          </p:cNvPr>
          <p:cNvSpPr txBox="1">
            <a:spLocks/>
          </p:cNvSpPr>
          <p:nvPr/>
        </p:nvSpPr>
        <p:spPr>
          <a:xfrm>
            <a:off x="2749267" y="3918291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listen to music on Saturdays.</a:t>
            </a:r>
          </a:p>
        </p:txBody>
      </p:sp>
      <p:sp>
        <p:nvSpPr>
          <p:cNvPr id="35" name="4Mspham-0936082789">
            <a:extLst>
              <a:ext uri="{FF2B5EF4-FFF2-40B4-BE49-F238E27FC236}">
                <a16:creationId xmlns:a16="http://schemas.microsoft.com/office/drawing/2014/main" id="{D88756AA-14EA-093C-58CA-53DB2424A03B}"/>
              </a:ext>
            </a:extLst>
          </p:cNvPr>
          <p:cNvSpPr txBox="1">
            <a:spLocks/>
          </p:cNvSpPr>
          <p:nvPr/>
        </p:nvSpPr>
        <p:spPr>
          <a:xfrm>
            <a:off x="2749267" y="6320915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Sundays, Sundays, Sundays.</a:t>
            </a:r>
          </a:p>
        </p:txBody>
      </p:sp>
      <p:sp>
        <p:nvSpPr>
          <p:cNvPr id="36" name="5Mspham-0936082789">
            <a:extLst>
              <a:ext uri="{FF2B5EF4-FFF2-40B4-BE49-F238E27FC236}">
                <a16:creationId xmlns:a16="http://schemas.microsoft.com/office/drawing/2014/main" id="{8EB272E1-1AB2-A0D5-441C-1D692D320E9A}"/>
              </a:ext>
            </a:extLst>
          </p:cNvPr>
          <p:cNvSpPr txBox="1">
            <a:spLocks/>
          </p:cNvSpPr>
          <p:nvPr/>
        </p:nvSpPr>
        <p:spPr>
          <a:xfrm>
            <a:off x="2749267" y="7338614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Sundays?</a:t>
            </a:r>
          </a:p>
        </p:txBody>
      </p:sp>
      <p:sp>
        <p:nvSpPr>
          <p:cNvPr id="37" name="6Mspham-0936082789">
            <a:extLst>
              <a:ext uri="{FF2B5EF4-FFF2-40B4-BE49-F238E27FC236}">
                <a16:creationId xmlns:a16="http://schemas.microsoft.com/office/drawing/2014/main" id="{BA83AC16-7A69-1D49-7A83-1452D8A67E10}"/>
              </a:ext>
            </a:extLst>
          </p:cNvPr>
          <p:cNvSpPr txBox="1">
            <a:spLocks/>
          </p:cNvSpPr>
          <p:nvPr/>
        </p:nvSpPr>
        <p:spPr>
          <a:xfrm>
            <a:off x="2749267" y="8381208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housework on Sundays.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4192" y="278138"/>
            <a:ext cx="1112562" cy="1112562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E4AF27F9-1849-EC9C-1B99-987F27EBDD76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FD318374-1B6D-7342-73B6-4712DD26C015}"/>
              </a:ext>
            </a:extLst>
          </p:cNvPr>
          <p:cNvSpPr txBox="1">
            <a:spLocks/>
          </p:cNvSpPr>
          <p:nvPr/>
        </p:nvSpPr>
        <p:spPr>
          <a:xfrm>
            <a:off x="2749267" y="1781798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Music, music, music,</a:t>
            </a:r>
          </a:p>
        </p:txBody>
      </p:sp>
      <p:sp>
        <p:nvSpPr>
          <p:cNvPr id="8" name="2Mspham-0936082789">
            <a:extLst>
              <a:ext uri="{FF2B5EF4-FFF2-40B4-BE49-F238E27FC236}">
                <a16:creationId xmlns:a16="http://schemas.microsoft.com/office/drawing/2014/main" id="{563A9DCD-89A1-9375-2F87-50CEDB81394B}"/>
              </a:ext>
            </a:extLst>
          </p:cNvPr>
          <p:cNvSpPr txBox="1">
            <a:spLocks/>
          </p:cNvSpPr>
          <p:nvPr/>
        </p:nvSpPr>
        <p:spPr>
          <a:xfrm>
            <a:off x="2749267" y="2850045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listen to music on Saturdays.</a:t>
            </a:r>
          </a:p>
        </p:txBody>
      </p:sp>
      <p:sp>
        <p:nvSpPr>
          <p:cNvPr id="10" name="3Mspham-0936082789">
            <a:extLst>
              <a:ext uri="{FF2B5EF4-FFF2-40B4-BE49-F238E27FC236}">
                <a16:creationId xmlns:a16="http://schemas.microsoft.com/office/drawing/2014/main" id="{C2911201-0068-C1C6-F1B5-2CFFAA2DDCFB}"/>
              </a:ext>
            </a:extLst>
          </p:cNvPr>
          <p:cNvSpPr txBox="1">
            <a:spLocks/>
          </p:cNvSpPr>
          <p:nvPr/>
        </p:nvSpPr>
        <p:spPr>
          <a:xfrm>
            <a:off x="2749267" y="3918291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listen to music on Saturdays.</a:t>
            </a:r>
          </a:p>
        </p:txBody>
      </p:sp>
      <p:sp>
        <p:nvSpPr>
          <p:cNvPr id="11" name="4Mspham-0936082789">
            <a:extLst>
              <a:ext uri="{FF2B5EF4-FFF2-40B4-BE49-F238E27FC236}">
                <a16:creationId xmlns:a16="http://schemas.microsoft.com/office/drawing/2014/main" id="{C218C032-65DC-E631-3B1A-1286CB120EBF}"/>
              </a:ext>
            </a:extLst>
          </p:cNvPr>
          <p:cNvSpPr txBox="1">
            <a:spLocks/>
          </p:cNvSpPr>
          <p:nvPr/>
        </p:nvSpPr>
        <p:spPr>
          <a:xfrm>
            <a:off x="2749267" y="6320915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Sundays, Sundays, Sundays.</a:t>
            </a:r>
          </a:p>
        </p:txBody>
      </p:sp>
      <p:sp>
        <p:nvSpPr>
          <p:cNvPr id="12" name="5Mspham-0936082789">
            <a:extLst>
              <a:ext uri="{FF2B5EF4-FFF2-40B4-BE49-F238E27FC236}">
                <a16:creationId xmlns:a16="http://schemas.microsoft.com/office/drawing/2014/main" id="{038F3E32-3FFD-62F2-EB16-15CC32FA193A}"/>
              </a:ext>
            </a:extLst>
          </p:cNvPr>
          <p:cNvSpPr txBox="1">
            <a:spLocks/>
          </p:cNvSpPr>
          <p:nvPr/>
        </p:nvSpPr>
        <p:spPr>
          <a:xfrm>
            <a:off x="2749267" y="7338614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 you do on Sundays?</a:t>
            </a:r>
          </a:p>
        </p:txBody>
      </p:sp>
      <p:sp>
        <p:nvSpPr>
          <p:cNvPr id="14" name="6Mspham-0936082789">
            <a:extLst>
              <a:ext uri="{FF2B5EF4-FFF2-40B4-BE49-F238E27FC236}">
                <a16:creationId xmlns:a16="http://schemas.microsoft.com/office/drawing/2014/main" id="{69FDCC55-4E20-B179-E8B8-2605BA9949FF}"/>
              </a:ext>
            </a:extLst>
          </p:cNvPr>
          <p:cNvSpPr txBox="1">
            <a:spLocks/>
          </p:cNvSpPr>
          <p:nvPr/>
        </p:nvSpPr>
        <p:spPr>
          <a:xfrm>
            <a:off x="2749267" y="8381208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48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do housework on Sundays.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9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5 (mp3cut.net)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3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7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696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90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2508430" y="3339474"/>
            <a:ext cx="13641875" cy="2308324"/>
          </a:xfrm>
          <a:prstGeom prst="rect">
            <a:avLst/>
          </a:prstGeom>
          <a:noFill/>
        </p:spPr>
        <p:txBody>
          <a:bodyPr spcFirstLastPara="1" wrap="none" numCol="1" rtlCol="0">
            <a:spAutoFit/>
          </a:bodyPr>
          <a:lstStyle>
            <a:defPPr>
              <a:defRPr lang="en-US"/>
            </a:defPPr>
            <a:lvl1pPr algn="ctr">
              <a:defRPr sz="11500" kern="1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22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HelvetIns" panose="020B7200000000000000" pitchFamily="34" charset="0"/>
                <a:cs typeface="Times New Roman"/>
              </a:defRPr>
            </a:lvl1pPr>
          </a:lstStyle>
          <a:p>
            <a:r>
              <a:rPr lang="en-US" sz="14400" b="1" spc="75">
                <a:ln w="9525" cmpd="sng">
                  <a:solidFill>
                    <a:srgbClr val="FF6A47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FF6A47">
                      <a:alpha val="85000"/>
                    </a:srgbClr>
                  </a:glow>
                </a:effectLst>
              </a:rPr>
              <a:t>Guessing picture!</a:t>
            </a:r>
            <a:endParaRPr lang="en-US" sz="14400" b="1" spc="75" dirty="0">
              <a:ln w="9525" cmpd="sng">
                <a:solidFill>
                  <a:srgbClr val="FF6A47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rgbClr val="FF6A47">
                    <a:alpha val="85000"/>
                  </a:srgbClr>
                </a:glow>
              </a:effectLst>
            </a:endParaRPr>
          </a:p>
        </p:txBody>
      </p:sp>
      <p:sp>
        <p:nvSpPr>
          <p:cNvPr id="4" name="Rounded Rectangl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54B96B5-B616-D565-2EBC-88BE48897388}"/>
              </a:ext>
            </a:extLst>
          </p:cNvPr>
          <p:cNvSpPr/>
          <p:nvPr/>
        </p:nvSpPr>
        <p:spPr>
          <a:xfrm>
            <a:off x="11215870" y="7264525"/>
            <a:ext cx="3533171" cy="1116857"/>
          </a:xfrm>
          <a:prstGeom prst="roundRect">
            <a:avLst>
              <a:gd name="adj" fmla="val 50000"/>
            </a:avLst>
          </a:prstGeom>
          <a:solidFill>
            <a:srgbClr val="FF6A47">
              <a:alpha val="87843"/>
            </a:srgb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PLAY</a:t>
            </a:r>
            <a:endParaRPr lang="en-US" sz="6600" b="1" dirty="0">
              <a:solidFill>
                <a:schemeClr val="bg1"/>
              </a:solidFill>
              <a:latin typeface=".VnHelvetInsH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887CC92-626E-BC3F-FAAF-E5AB0F6546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5" y="5342489"/>
            <a:ext cx="3077808" cy="4006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8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6C45BA69-6744-4286-B695-FE1A88D83D98}"/>
              </a:ext>
            </a:extLst>
          </p:cNvPr>
          <p:cNvSpPr/>
          <p:nvPr/>
        </p:nvSpPr>
        <p:spPr>
          <a:xfrm>
            <a:off x="1412582" y="1104114"/>
            <a:ext cx="7731417" cy="8329224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0760" y="7352636"/>
            <a:ext cx="1132617" cy="1119747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6C61A9A-D1BC-11CE-B220-628BBAD85775}"/>
              </a:ext>
            </a:extLst>
          </p:cNvPr>
          <p:cNvSpPr/>
          <p:nvPr/>
        </p:nvSpPr>
        <p:spPr>
          <a:xfrm>
            <a:off x="9561960" y="2716334"/>
            <a:ext cx="7731417" cy="2827020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27943EF-18CB-A5E4-99F3-E7C6E8C76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7003418"/>
            <a:ext cx="2522757" cy="3283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C2BFCD-0E31-395B-17F7-725541A7585D}"/>
              </a:ext>
            </a:extLst>
          </p:cNvPr>
          <p:cNvSpPr txBox="1"/>
          <p:nvPr/>
        </p:nvSpPr>
        <p:spPr>
          <a:xfrm>
            <a:off x="10712662" y="3637474"/>
            <a:ext cx="54480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</a:t>
            </a:r>
            <a:endParaRPr lang="en-US" sz="6000"/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8CF1F075-DCD5-1BE4-FE9E-51D2A3D1EFE6}"/>
              </a:ext>
            </a:extLst>
          </p:cNvPr>
          <p:cNvSpPr/>
          <p:nvPr/>
        </p:nvSpPr>
        <p:spPr>
          <a:xfrm>
            <a:off x="11081938" y="7229801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FF6A47">
              <a:alpha val="87843"/>
            </a:srgbClr>
          </a:solidFill>
          <a:ln w="38100">
            <a:solidFill>
              <a:srgbClr val="FF522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C82033-55A1-3E86-4EC9-0DA1A5AD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487" y="365474"/>
            <a:ext cx="7293929" cy="12528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751C4DF9-E301-15F4-B9CF-5A51171B56C2}"/>
              </a:ext>
            </a:extLst>
          </p:cNvPr>
          <p:cNvSpPr/>
          <p:nvPr/>
        </p:nvSpPr>
        <p:spPr>
          <a:xfrm>
            <a:off x="3012719" y="8086780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3BCCFF">
              <a:alpha val="87451"/>
            </a:srgb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D1442AB-A0B2-6513-167E-CCB95AEA40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62" r="24778"/>
          <a:stretch/>
        </p:blipFill>
        <p:spPr>
          <a:xfrm>
            <a:off x="3221042" y="3032200"/>
            <a:ext cx="3955884" cy="3694654"/>
          </a:xfrm>
          <a:prstGeom prst="roundRect">
            <a:avLst>
              <a:gd name="adj" fmla="val 11069"/>
            </a:avLst>
          </a:prstGeom>
          <a:noFill/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7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6C45BA69-6744-4286-B695-FE1A88D83D98}"/>
              </a:ext>
            </a:extLst>
          </p:cNvPr>
          <p:cNvSpPr/>
          <p:nvPr/>
        </p:nvSpPr>
        <p:spPr>
          <a:xfrm>
            <a:off x="1412582" y="1104114"/>
            <a:ext cx="7731417" cy="8329224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0760" y="7352636"/>
            <a:ext cx="1132617" cy="1119747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6C61A9A-D1BC-11CE-B220-628BBAD85775}"/>
              </a:ext>
            </a:extLst>
          </p:cNvPr>
          <p:cNvSpPr/>
          <p:nvPr/>
        </p:nvSpPr>
        <p:spPr>
          <a:xfrm>
            <a:off x="9561960" y="2716334"/>
            <a:ext cx="7731417" cy="2827020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27943EF-18CB-A5E4-99F3-E7C6E8C76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7003418"/>
            <a:ext cx="2522757" cy="3283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C2BFCD-0E31-395B-17F7-725541A7585D}"/>
              </a:ext>
            </a:extLst>
          </p:cNvPr>
          <p:cNvSpPr txBox="1"/>
          <p:nvPr/>
        </p:nvSpPr>
        <p:spPr>
          <a:xfrm>
            <a:off x="10251090" y="3637474"/>
            <a:ext cx="6624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at school</a:t>
            </a:r>
            <a:endParaRPr lang="en-US" sz="6000"/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8CF1F075-DCD5-1BE4-FE9E-51D2A3D1EFE6}"/>
              </a:ext>
            </a:extLst>
          </p:cNvPr>
          <p:cNvSpPr/>
          <p:nvPr/>
        </p:nvSpPr>
        <p:spPr>
          <a:xfrm>
            <a:off x="11081938" y="7229801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FF6A47">
              <a:alpha val="87843"/>
            </a:srgbClr>
          </a:solidFill>
          <a:ln w="38100">
            <a:solidFill>
              <a:srgbClr val="FF522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C82033-55A1-3E86-4EC9-0DA1A5AD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487" y="365474"/>
            <a:ext cx="7293929" cy="12528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751C4DF9-E301-15F4-B9CF-5A51171B56C2}"/>
              </a:ext>
            </a:extLst>
          </p:cNvPr>
          <p:cNvSpPr/>
          <p:nvPr/>
        </p:nvSpPr>
        <p:spPr>
          <a:xfrm>
            <a:off x="3012719" y="8086780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3BCCFF">
              <a:alpha val="87451"/>
            </a:srgb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909AF6-FBC6-8976-5F2F-CBDF196A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9673" y="2953863"/>
            <a:ext cx="5358623" cy="3851328"/>
          </a:xfrm>
          <a:prstGeom prst="roundRect">
            <a:avLst>
              <a:gd name="adj" fmla="val 4546"/>
            </a:avLst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03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6C45BA69-6744-4286-B695-FE1A88D83D98}"/>
              </a:ext>
            </a:extLst>
          </p:cNvPr>
          <p:cNvSpPr/>
          <p:nvPr/>
        </p:nvSpPr>
        <p:spPr>
          <a:xfrm>
            <a:off x="1412582" y="1104114"/>
            <a:ext cx="7731417" cy="8329224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0760" y="7352636"/>
            <a:ext cx="1132617" cy="1119747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6C61A9A-D1BC-11CE-B220-628BBAD85775}"/>
              </a:ext>
            </a:extLst>
          </p:cNvPr>
          <p:cNvSpPr/>
          <p:nvPr/>
        </p:nvSpPr>
        <p:spPr>
          <a:xfrm>
            <a:off x="9561960" y="2716334"/>
            <a:ext cx="7731417" cy="2827020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27943EF-18CB-A5E4-99F3-E7C6E8C76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7003418"/>
            <a:ext cx="2522757" cy="3283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C2BFCD-0E31-395B-17F7-725541A7585D}"/>
              </a:ext>
            </a:extLst>
          </p:cNvPr>
          <p:cNvSpPr txBox="1"/>
          <p:nvPr/>
        </p:nvSpPr>
        <p:spPr>
          <a:xfrm>
            <a:off x="10231532" y="3637474"/>
            <a:ext cx="6303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  <a:endParaRPr lang="en-US" sz="6000"/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8CF1F075-DCD5-1BE4-FE9E-51D2A3D1EFE6}"/>
              </a:ext>
            </a:extLst>
          </p:cNvPr>
          <p:cNvSpPr/>
          <p:nvPr/>
        </p:nvSpPr>
        <p:spPr>
          <a:xfrm>
            <a:off x="11081938" y="7229801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FF6A47">
              <a:alpha val="87843"/>
            </a:srgbClr>
          </a:solidFill>
          <a:ln w="38100">
            <a:solidFill>
              <a:srgbClr val="FF522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C82033-55A1-3E86-4EC9-0DA1A5AD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487" y="365474"/>
            <a:ext cx="7293929" cy="12528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751C4DF9-E301-15F4-B9CF-5A51171B56C2}"/>
              </a:ext>
            </a:extLst>
          </p:cNvPr>
          <p:cNvSpPr/>
          <p:nvPr/>
        </p:nvSpPr>
        <p:spPr>
          <a:xfrm>
            <a:off x="3012719" y="8086780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3BCCFF">
              <a:alpha val="87451"/>
            </a:srgb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82E689-BE76-62C4-3F3C-9E5105004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0115" y="2965313"/>
            <a:ext cx="5397738" cy="3828429"/>
          </a:xfrm>
          <a:prstGeom prst="roundRect">
            <a:avLst>
              <a:gd name="adj" fmla="val 4546"/>
            </a:avLst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6C45BA69-6744-4286-B695-FE1A88D83D98}"/>
              </a:ext>
            </a:extLst>
          </p:cNvPr>
          <p:cNvSpPr/>
          <p:nvPr/>
        </p:nvSpPr>
        <p:spPr>
          <a:xfrm>
            <a:off x="1412582" y="1104114"/>
            <a:ext cx="7731417" cy="8329224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0760" y="7352636"/>
            <a:ext cx="1132617" cy="1119747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6C61A9A-D1BC-11CE-B220-628BBAD85775}"/>
              </a:ext>
            </a:extLst>
          </p:cNvPr>
          <p:cNvSpPr/>
          <p:nvPr/>
        </p:nvSpPr>
        <p:spPr>
          <a:xfrm>
            <a:off x="9561960" y="2716334"/>
            <a:ext cx="7731417" cy="2827020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27943EF-18CB-A5E4-99F3-E7C6E8C76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7003418"/>
            <a:ext cx="2522757" cy="3283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C2BFCD-0E31-395B-17F7-725541A7585D}"/>
              </a:ext>
            </a:extLst>
          </p:cNvPr>
          <p:cNvSpPr txBox="1"/>
          <p:nvPr/>
        </p:nvSpPr>
        <p:spPr>
          <a:xfrm>
            <a:off x="10058400" y="3637474"/>
            <a:ext cx="68170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housework</a:t>
            </a:r>
            <a:endParaRPr lang="en-US" sz="6000"/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8CF1F075-DCD5-1BE4-FE9E-51D2A3D1EFE6}"/>
              </a:ext>
            </a:extLst>
          </p:cNvPr>
          <p:cNvSpPr/>
          <p:nvPr/>
        </p:nvSpPr>
        <p:spPr>
          <a:xfrm>
            <a:off x="11081938" y="7229801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FF6A47">
              <a:alpha val="87843"/>
            </a:srgbClr>
          </a:solidFill>
          <a:ln w="38100">
            <a:solidFill>
              <a:srgbClr val="FF522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C82033-55A1-3E86-4EC9-0DA1A5AD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487" y="365474"/>
            <a:ext cx="7293929" cy="12528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751C4DF9-E301-15F4-B9CF-5A51171B56C2}"/>
              </a:ext>
            </a:extLst>
          </p:cNvPr>
          <p:cNvSpPr/>
          <p:nvPr/>
        </p:nvSpPr>
        <p:spPr>
          <a:xfrm>
            <a:off x="3012719" y="8086780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3BCCFF">
              <a:alpha val="87451"/>
            </a:srgb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AA4E0-6EFC-4F28-4D5C-87B566C8E0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66" t="11631" r="3081" b="7843"/>
          <a:stretch/>
        </p:blipFill>
        <p:spPr>
          <a:xfrm>
            <a:off x="3174643" y="3083321"/>
            <a:ext cx="4048682" cy="3592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8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6C45BA69-6744-4286-B695-FE1A88D83D98}"/>
              </a:ext>
            </a:extLst>
          </p:cNvPr>
          <p:cNvSpPr/>
          <p:nvPr/>
        </p:nvSpPr>
        <p:spPr>
          <a:xfrm>
            <a:off x="1412582" y="1104114"/>
            <a:ext cx="7731417" cy="8329224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0760" y="7352636"/>
            <a:ext cx="1132617" cy="1119747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6C61A9A-D1BC-11CE-B220-628BBAD85775}"/>
              </a:ext>
            </a:extLst>
          </p:cNvPr>
          <p:cNvSpPr/>
          <p:nvPr/>
        </p:nvSpPr>
        <p:spPr>
          <a:xfrm>
            <a:off x="9561960" y="2716334"/>
            <a:ext cx="7731417" cy="2827020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27943EF-18CB-A5E4-99F3-E7C6E8C76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7003418"/>
            <a:ext cx="2522757" cy="3283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C2BFCD-0E31-395B-17F7-725541A7585D}"/>
              </a:ext>
            </a:extLst>
          </p:cNvPr>
          <p:cNvSpPr txBox="1"/>
          <p:nvPr/>
        </p:nvSpPr>
        <p:spPr>
          <a:xfrm>
            <a:off x="10058400" y="3637474"/>
            <a:ext cx="6553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music</a:t>
            </a:r>
            <a:endParaRPr lang="en-US" sz="6000"/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8CF1F075-DCD5-1BE4-FE9E-51D2A3D1EFE6}"/>
              </a:ext>
            </a:extLst>
          </p:cNvPr>
          <p:cNvSpPr/>
          <p:nvPr/>
        </p:nvSpPr>
        <p:spPr>
          <a:xfrm>
            <a:off x="11081938" y="7229801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FF6A47">
              <a:alpha val="87843"/>
            </a:srgbClr>
          </a:solidFill>
          <a:ln w="38100">
            <a:solidFill>
              <a:srgbClr val="FF522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C82033-55A1-3E86-4EC9-0DA1A5AD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487" y="365474"/>
            <a:ext cx="7293929" cy="12528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751C4DF9-E301-15F4-B9CF-5A51171B56C2}"/>
              </a:ext>
            </a:extLst>
          </p:cNvPr>
          <p:cNvSpPr/>
          <p:nvPr/>
        </p:nvSpPr>
        <p:spPr>
          <a:xfrm>
            <a:off x="3012719" y="8086780"/>
            <a:ext cx="4691462" cy="1116857"/>
          </a:xfrm>
          <a:prstGeom prst="roundRect">
            <a:avLst>
              <a:gd name="adj" fmla="val 50000"/>
            </a:avLst>
          </a:prstGeom>
          <a:solidFill>
            <a:srgbClr val="3BCCFF">
              <a:alpha val="87451"/>
            </a:srgb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60B2BE50-DCA2-01DD-EB29-48191DB7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81" y="2973397"/>
            <a:ext cx="4461406" cy="381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2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5888363" y="3339474"/>
            <a:ext cx="6882013" cy="2308324"/>
          </a:xfrm>
          <a:prstGeom prst="rect">
            <a:avLst/>
          </a:prstGeom>
          <a:noFill/>
        </p:spPr>
        <p:txBody>
          <a:bodyPr spcFirstLastPara="1" wrap="none" numCol="1" rtlCol="0">
            <a:spAutoFit/>
          </a:bodyPr>
          <a:lstStyle>
            <a:defPPr>
              <a:defRPr lang="en-US"/>
            </a:defPPr>
            <a:lvl1pPr algn="ctr">
              <a:defRPr sz="11500" kern="1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22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HelvetIns" panose="020B7200000000000000" pitchFamily="34" charset="0"/>
                <a:cs typeface="Times New Roman"/>
              </a:defRPr>
            </a:lvl1pPr>
          </a:lstStyle>
          <a:p>
            <a:r>
              <a:rPr lang="en-US" sz="14400" b="1" spc="75">
                <a:ln w="9525" cmpd="sng">
                  <a:solidFill>
                    <a:srgbClr val="FF6A47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FF6A47">
                      <a:alpha val="85000"/>
                    </a:srgbClr>
                  </a:glow>
                </a:effectLst>
              </a:rPr>
              <a:t>Good job</a:t>
            </a:r>
            <a:endParaRPr lang="en-US" sz="14400" b="1" spc="75" dirty="0">
              <a:ln w="9525" cmpd="sng">
                <a:solidFill>
                  <a:srgbClr val="FF6A47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rgbClr val="FF6A47">
                    <a:alpha val="85000"/>
                  </a:srgbClr>
                </a:glow>
              </a:effectLst>
            </a:endParaRPr>
          </a:p>
        </p:txBody>
      </p:sp>
      <p:sp>
        <p:nvSpPr>
          <p:cNvPr id="4" name="Rounded Rectangl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54B96B5-B616-D565-2EBC-88BE48897388}"/>
              </a:ext>
            </a:extLst>
          </p:cNvPr>
          <p:cNvSpPr/>
          <p:nvPr/>
        </p:nvSpPr>
        <p:spPr>
          <a:xfrm>
            <a:off x="11215870" y="7264525"/>
            <a:ext cx="3533171" cy="1116857"/>
          </a:xfrm>
          <a:prstGeom prst="roundRect">
            <a:avLst>
              <a:gd name="adj" fmla="val 50000"/>
            </a:avLst>
          </a:prstGeom>
          <a:solidFill>
            <a:srgbClr val="FF6A47">
              <a:alpha val="87843"/>
            </a:srgb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.VnHelvetIns" panose="020B7200000000000000" pitchFamily="34" charset="0"/>
                <a:cs typeface="Arial" panose="020B0604020202020204" pitchFamily="34" charset="0"/>
              </a:rPr>
              <a:t>End</a:t>
            </a:r>
            <a:endParaRPr lang="en-US" sz="6600" b="1" dirty="0">
              <a:solidFill>
                <a:schemeClr val="bg1"/>
              </a:solidFill>
              <a:latin typeface=".VnHelvetIns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887CC92-626E-BC3F-FAAF-E5AB0F6546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5" y="5342489"/>
            <a:ext cx="3077808" cy="4006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22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01F9B02-EB38-4826-9CEB-60197C1F082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\uFFFD\uFFFD{B802193D-5815-4F54-9F2B-E19F2C847CD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anh Anh 4 Unit 3-Lesson 3(1.2.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0FDE6D-32E6-4DE5-BD33-46A83D054F33}:7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56FF21-5B10-44F2-ABC3-0F1A44AECC45}:5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D21599-0935-45D6-938C-E583B777B6ED}:55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E3825C-7DF7-43C8-9DDF-504160C7662F}:5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A17185-AE53-44C7-B86E-1918BB0782C5}:7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289D54-9AA3-4D10-AB49-FD78F3214ECD}:7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C39E05-9A70-457B-81BC-D63469175E4B}:5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F1095F-E408-4950-9E6F-D950868CE148}:78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F677B1-9C97-43B2-BF75-9A5DE35AB4A9}:7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88C640-200F-47A1-B834-DE106560AD54}:7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ADD489-CD53-42ED-AB01-DFF9E0C733F8}:5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D4ACB5-311E-41BC-8F87-A6A5B823D879}:5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4D05DB-95B7-4081-9C27-19561D4C848E}:56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76C493-6AB4-404A-AC2B-06B08665ADDC}:7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3F9A3F-75AF-4CAA-B2FE-2168AB804D5E}:4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CEA33F-411D-48F4-946D-BBF978372316}:20075772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E8D057-3297-4398-A81C-D08B27FC677A}:5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949923-EB0F-4C43-A70A-5CCF592EDA48}:2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768128-FA38-4BF0-8E30-D9F646F93F08}:7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091FFF-5D81-44D3-944C-C419C94143F9}:7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68CE74-5B59-4EF9-BFBE-794B8350A56B}:7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DFF5A2-27C2-4A32-ACCD-E8A9576B3945}:78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13A1BC-1DFB-4004-8096-2F5DFC4DDB2B}:7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570</Words>
  <Application>Microsoft Office PowerPoint</Application>
  <PresentationFormat>Custom</PresentationFormat>
  <Paragraphs>143</Paragraphs>
  <Slides>23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Calibri</vt:lpstr>
      <vt:lpstr>Kirang Haerang</vt:lpstr>
      <vt:lpstr>.VnAvant</vt:lpstr>
      <vt:lpstr>Arial</vt:lpstr>
      <vt:lpstr>Century Gothic</vt:lpstr>
      <vt:lpstr>Cooper Black</vt:lpstr>
      <vt:lpstr>.VnHelvetInsH</vt:lpstr>
      <vt:lpstr>.VnCooper</vt:lpstr>
      <vt:lpstr>Comic Sans MS</vt:lpstr>
      <vt:lpstr>Tahoma</vt:lpstr>
      <vt:lpstr>.VnHelvetIns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Canh Anh 4 Unit 3-Lesson 3(1.2.3)</dc:title>
  <dc:creator>MsPham</dc:creator>
  <cp:lastModifiedBy>Administrator</cp:lastModifiedBy>
  <cp:revision>147</cp:revision>
  <dcterms:created xsi:type="dcterms:W3CDTF">2006-08-16T00:00:00Z</dcterms:created>
  <dcterms:modified xsi:type="dcterms:W3CDTF">2025-10-09T08:07:34Z</dcterms:modified>
  <dc:identifier>DAFhFAq5cvQ</dc:identifier>
</cp:coreProperties>
</file>