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1"/>
  </p:notesMasterIdLst>
  <p:sldIdLst>
    <p:sldId id="259" r:id="rId3"/>
    <p:sldId id="257" r:id="rId4"/>
    <p:sldId id="322" r:id="rId5"/>
    <p:sldId id="277" r:id="rId6"/>
    <p:sldId id="431" r:id="rId7"/>
    <p:sldId id="420" r:id="rId8"/>
    <p:sldId id="265" r:id="rId9"/>
    <p:sldId id="266" r:id="rId10"/>
    <p:sldId id="267" r:id="rId11"/>
    <p:sldId id="335" r:id="rId12"/>
    <p:sldId id="421" r:id="rId13"/>
    <p:sldId id="422" r:id="rId14"/>
    <p:sldId id="423" r:id="rId15"/>
    <p:sldId id="425" r:id="rId16"/>
    <p:sldId id="426" r:id="rId17"/>
    <p:sldId id="427" r:id="rId18"/>
    <p:sldId id="429"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7FBA5-482A-4463-8554-D4C0F7190F0F}" type="datetimeFigureOut">
              <a:rPr lang="en-US" smtClean="0"/>
              <a:t>16/12/2025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70976-E808-43AE-8CE2-CD5DC5CA84B1}" type="slidenum">
              <a:rPr lang="en-US" smtClean="0"/>
              <a:t>‹#›</a:t>
            </a:fld>
            <a:endParaRPr lang="en-US"/>
          </a:p>
        </p:txBody>
      </p:sp>
    </p:spTree>
    <p:extLst>
      <p:ext uri="{BB962C8B-B14F-4D97-AF65-F5344CB8AC3E}">
        <p14:creationId xmlns:p14="http://schemas.microsoft.com/office/powerpoint/2010/main" val="415665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97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251606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131292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81883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extLst>
      <p:ext uri="{BB962C8B-B14F-4D97-AF65-F5344CB8AC3E}">
        <p14:creationId xmlns:p14="http://schemas.microsoft.com/office/powerpoint/2010/main" val="2987475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83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a:extLst>
            <a:ext uri="{FF2B5EF4-FFF2-40B4-BE49-F238E27FC236}">
              <a16:creationId xmlns:a16="http://schemas.microsoft.com/office/drawing/2014/main" id="{96E5AA58-486F-994A-BACE-ED3884B7741C}"/>
            </a:ext>
          </a:extLst>
        </p:cNvPr>
        <p:cNvGrpSpPr/>
        <p:nvPr/>
      </p:nvGrpSpPr>
      <p:grpSpPr>
        <a:xfrm>
          <a:off x="0" y="0"/>
          <a:ext cx="0" cy="0"/>
          <a:chOff x="0" y="0"/>
          <a:chExt cx="0" cy="0"/>
        </a:xfrm>
      </p:grpSpPr>
      <p:sp>
        <p:nvSpPr>
          <p:cNvPr id="608" name="Google Shape;608;g9519a89cae_1_942:notes">
            <a:extLst>
              <a:ext uri="{FF2B5EF4-FFF2-40B4-BE49-F238E27FC236}">
                <a16:creationId xmlns:a16="http://schemas.microsoft.com/office/drawing/2014/main" id="{3BA8C04B-F279-A0F7-EEF1-5E7BDE6052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a:extLst>
              <a:ext uri="{FF2B5EF4-FFF2-40B4-BE49-F238E27FC236}">
                <a16:creationId xmlns:a16="http://schemas.microsoft.com/office/drawing/2014/main" id="{65BA6336-C188-EF93-518C-462A49BFDC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15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64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a:off x="-491587" y="4814743"/>
            <a:ext cx="13673349" cy="2205605"/>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0" y="-101600"/>
            <a:ext cx="12191965" cy="4581671"/>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071056" y="28057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565059" y="8508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821965" y="1677463"/>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951000" y="516133"/>
            <a:ext cx="10290000" cy="205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8800">
                <a:solidFill>
                  <a:srgbClr val="000000"/>
                </a:solidFill>
              </a:defRPr>
            </a:lvl1pPr>
            <a:lvl2pPr lvl="1" algn="ctr" rtl="0">
              <a:spcBef>
                <a:spcPts val="0"/>
              </a:spcBef>
              <a:spcAft>
                <a:spcPts val="0"/>
              </a:spcAft>
              <a:buClr>
                <a:srgbClr val="000000"/>
              </a:buClr>
              <a:buSzPts val="5200"/>
              <a:buNone/>
              <a:defRPr sz="6933" b="0">
                <a:solidFill>
                  <a:srgbClr val="000000"/>
                </a:solidFill>
              </a:defRPr>
            </a:lvl2pPr>
            <a:lvl3pPr lvl="2" algn="ctr" rtl="0">
              <a:spcBef>
                <a:spcPts val="0"/>
              </a:spcBef>
              <a:spcAft>
                <a:spcPts val="0"/>
              </a:spcAft>
              <a:buClr>
                <a:srgbClr val="000000"/>
              </a:buClr>
              <a:buSzPts val="5200"/>
              <a:buNone/>
              <a:defRPr sz="6933" b="0">
                <a:solidFill>
                  <a:srgbClr val="000000"/>
                </a:solidFill>
              </a:defRPr>
            </a:lvl3pPr>
            <a:lvl4pPr lvl="3" algn="ctr" rtl="0">
              <a:spcBef>
                <a:spcPts val="0"/>
              </a:spcBef>
              <a:spcAft>
                <a:spcPts val="0"/>
              </a:spcAft>
              <a:buClr>
                <a:srgbClr val="000000"/>
              </a:buClr>
              <a:buSzPts val="5200"/>
              <a:buNone/>
              <a:defRPr sz="6933" b="0">
                <a:solidFill>
                  <a:srgbClr val="000000"/>
                </a:solidFill>
              </a:defRPr>
            </a:lvl4pPr>
            <a:lvl5pPr lvl="4" algn="ctr" rtl="0">
              <a:spcBef>
                <a:spcPts val="0"/>
              </a:spcBef>
              <a:spcAft>
                <a:spcPts val="0"/>
              </a:spcAft>
              <a:buClr>
                <a:srgbClr val="000000"/>
              </a:buClr>
              <a:buSzPts val="5200"/>
              <a:buNone/>
              <a:defRPr sz="6933" b="0">
                <a:solidFill>
                  <a:srgbClr val="000000"/>
                </a:solidFill>
              </a:defRPr>
            </a:lvl5pPr>
            <a:lvl6pPr lvl="5" algn="ctr" rtl="0">
              <a:spcBef>
                <a:spcPts val="0"/>
              </a:spcBef>
              <a:spcAft>
                <a:spcPts val="0"/>
              </a:spcAft>
              <a:buClr>
                <a:srgbClr val="000000"/>
              </a:buClr>
              <a:buSzPts val="5200"/>
              <a:buNone/>
              <a:defRPr sz="6933" b="0">
                <a:solidFill>
                  <a:srgbClr val="000000"/>
                </a:solidFill>
              </a:defRPr>
            </a:lvl6pPr>
            <a:lvl7pPr lvl="6" algn="ctr" rtl="0">
              <a:spcBef>
                <a:spcPts val="0"/>
              </a:spcBef>
              <a:spcAft>
                <a:spcPts val="0"/>
              </a:spcAft>
              <a:buClr>
                <a:srgbClr val="000000"/>
              </a:buClr>
              <a:buSzPts val="5200"/>
              <a:buNone/>
              <a:defRPr sz="6933" b="0">
                <a:solidFill>
                  <a:srgbClr val="000000"/>
                </a:solidFill>
              </a:defRPr>
            </a:lvl7pPr>
            <a:lvl8pPr lvl="7" algn="ctr" rtl="0">
              <a:spcBef>
                <a:spcPts val="0"/>
              </a:spcBef>
              <a:spcAft>
                <a:spcPts val="0"/>
              </a:spcAft>
              <a:buClr>
                <a:srgbClr val="000000"/>
              </a:buClr>
              <a:buSzPts val="5200"/>
              <a:buNone/>
              <a:defRPr sz="6933" b="0">
                <a:solidFill>
                  <a:srgbClr val="000000"/>
                </a:solidFill>
              </a:defRPr>
            </a:lvl8pPr>
            <a:lvl9pPr lvl="8" algn="ctr" rtl="0">
              <a:spcBef>
                <a:spcPts val="0"/>
              </a:spcBef>
              <a:spcAft>
                <a:spcPts val="0"/>
              </a:spcAft>
              <a:buClr>
                <a:srgbClr val="000000"/>
              </a:buClr>
              <a:buSzPts val="5200"/>
              <a:buNone/>
              <a:defRPr sz="6933" b="0">
                <a:solidFill>
                  <a:srgbClr val="000000"/>
                </a:solidFill>
              </a:defRPr>
            </a:lvl9pPr>
          </a:lstStyle>
          <a:p>
            <a:endParaRPr/>
          </a:p>
        </p:txBody>
      </p:sp>
      <p:sp>
        <p:nvSpPr>
          <p:cNvPr id="15" name="Google Shape;15;p2"/>
          <p:cNvSpPr txBox="1">
            <a:spLocks noGrp="1"/>
          </p:cNvSpPr>
          <p:nvPr>
            <p:ph type="subTitle" idx="1"/>
          </p:nvPr>
        </p:nvSpPr>
        <p:spPr>
          <a:xfrm>
            <a:off x="3523384" y="4835633"/>
            <a:ext cx="5145200" cy="105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2133">
                <a:solidFill>
                  <a:srgbClr val="000000"/>
                </a:solidFill>
              </a:defRPr>
            </a:lvl1pPr>
            <a:lvl2pPr lvl="1"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9pPr>
          </a:lstStyle>
          <a:p>
            <a:endParaRPr/>
          </a:p>
        </p:txBody>
      </p:sp>
    </p:spTree>
    <p:extLst>
      <p:ext uri="{BB962C8B-B14F-4D97-AF65-F5344CB8AC3E}">
        <p14:creationId xmlns:p14="http://schemas.microsoft.com/office/powerpoint/2010/main" val="249068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16/12/2025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7072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16/12/2025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379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16/12/2025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7165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16/12/2025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0987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16/12/2025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04117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16/12/2025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9654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16/12/2025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6376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16/12/2025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08183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16/12/2025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3218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865001" y="-147242"/>
            <a:ext cx="11131219" cy="6778287"/>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3189000" y="2062533"/>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 name="Google Shape;20;p3"/>
          <p:cNvSpPr/>
          <p:nvPr/>
        </p:nvSpPr>
        <p:spPr>
          <a:xfrm>
            <a:off x="2024789" y="3301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87192" y="59703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10678315" y="54301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668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210511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07"/>
        <p:cNvGrpSpPr/>
        <p:nvPr/>
      </p:nvGrpSpPr>
      <p:grpSpPr>
        <a:xfrm>
          <a:off x="0" y="0"/>
          <a:ext cx="0" cy="0"/>
          <a:chOff x="0" y="0"/>
          <a:chExt cx="0" cy="0"/>
        </a:xfrm>
      </p:grpSpPr>
      <p:sp>
        <p:nvSpPr>
          <p:cNvPr id="109" name="Google Shape;109;p9"/>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5333"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9pPr>
          </a:lstStyle>
          <a:p>
            <a:endParaRPr dirty="0"/>
          </a:p>
        </p:txBody>
      </p:sp>
      <p:sp>
        <p:nvSpPr>
          <p:cNvPr id="110" name="Google Shape;110;p9"/>
          <p:cNvSpPr txBox="1">
            <a:spLocks noGrp="1"/>
          </p:cNvSpPr>
          <p:nvPr>
            <p:ph type="subTitle" idx="1"/>
          </p:nvPr>
        </p:nvSpPr>
        <p:spPr>
          <a:xfrm>
            <a:off x="3189000" y="1799400"/>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1" name="Google Shape;111;p9"/>
          <p:cNvSpPr/>
          <p:nvPr/>
        </p:nvSpPr>
        <p:spPr>
          <a:xfrm>
            <a:off x="9948689" y="649148"/>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1736259" y="1281739"/>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425781" y="59046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866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191215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56117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636849" y="126357"/>
            <a:ext cx="11179051" cy="6605300"/>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5333"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3189000" y="2002600"/>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46" name="Google Shape;246;p14"/>
          <p:cNvSpPr/>
          <p:nvPr/>
        </p:nvSpPr>
        <p:spPr>
          <a:xfrm>
            <a:off x="280889" y="5696348"/>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3707998" y="210335"/>
            <a:ext cx="854644" cy="390140"/>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10197881" y="49438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239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16/12/2025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1931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16/12/2025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188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cartoon of two people in a field&#10;&#10;Description automatically generated">
            <a:extLst>
              <a:ext uri="{FF2B5EF4-FFF2-40B4-BE49-F238E27FC236}">
                <a16:creationId xmlns:a16="http://schemas.microsoft.com/office/drawing/2014/main" id="{8460BCF5-ECA8-F047-5ADE-F97819B91EF2}"/>
              </a:ext>
            </a:extLst>
          </p:cNvPr>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935EF4E-67A7-23C9-DDCC-3A7599F17DCB}"/>
              </a:ext>
            </a:extLst>
          </p:cNvPr>
          <p:cNvSpPr/>
          <p:nvPr userDrawn="1"/>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0296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16/12/2025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969067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wav"/><Relationship Id="rId7" Type="http://schemas.openxmlformats.org/officeDocument/2006/relationships/image" Target="../media/image7.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audio" Target="../media/media2.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wav"/><Relationship Id="rId7" Type="http://schemas.openxmlformats.org/officeDocument/2006/relationships/image" Target="../media/image7.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4.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3" name="Picture 2" descr="A red and green text on a black background&#10;&#10;AI-generated content may be incorrect.">
            <a:extLst>
              <a:ext uri="{FF2B5EF4-FFF2-40B4-BE49-F238E27FC236}">
                <a16:creationId xmlns:a16="http://schemas.microsoft.com/office/drawing/2014/main" id="{F1C188A2-2BF3-70A2-B7DF-DC13B681B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645" y="861585"/>
            <a:ext cx="7200000" cy="55478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2" name="Picture 1">
            <a:extLst>
              <a:ext uri="{FF2B5EF4-FFF2-40B4-BE49-F238E27FC236}">
                <a16:creationId xmlns:a16="http://schemas.microsoft.com/office/drawing/2014/main" id="{8F3373F5-BFD8-01D1-68EB-FE02C72A388C}"/>
              </a:ext>
            </a:extLst>
          </p:cNvPr>
          <p:cNvPicPr>
            <a:picLocks noChangeAspect="1"/>
          </p:cNvPicPr>
          <p:nvPr/>
        </p:nvPicPr>
        <p:blipFill>
          <a:blip r:embed="rId3"/>
          <a:stretch>
            <a:fillRect/>
          </a:stretch>
        </p:blipFill>
        <p:spPr>
          <a:xfrm>
            <a:off x="-620996" y="2094260"/>
            <a:ext cx="11010330" cy="2072820"/>
          </a:xfrm>
          <a:prstGeom prst="rect">
            <a:avLst/>
          </a:prstGeom>
        </p:spPr>
      </p:pic>
    </p:spTree>
    <p:extLst>
      <p:ext uri="{BB962C8B-B14F-4D97-AF65-F5344CB8AC3E}">
        <p14:creationId xmlns:p14="http://schemas.microsoft.com/office/powerpoint/2010/main" val="2316537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754077" y="133351"/>
            <a:ext cx="10521405" cy="110369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Em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đồng</a:t>
            </a:r>
            <a:r>
              <a:rPr kumimoji="0" lang="en-US" sz="3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tình</a:t>
            </a:r>
            <a:r>
              <a:rPr kumimoji="0" lang="en-US" sz="3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hoặ</a:t>
            </a:r>
            <a:r>
              <a:rPr lang="en-US" sz="3600" b="1" kern="0" dirty="0">
                <a:solidFill>
                  <a:srgbClr val="002060"/>
                </a:solidFill>
                <a:latin typeface="Calibri" panose="020F0502020204030204" pitchFamily="34" charset="0"/>
                <a:cs typeface="Calibri" panose="020F0502020204030204" pitchFamily="34" charset="0"/>
                <a:sym typeface="Arial"/>
              </a:rPr>
              <a:t>c </a:t>
            </a:r>
            <a:r>
              <a:rPr lang="en-US" sz="3600" b="1" kern="0" dirty="0" err="1">
                <a:solidFill>
                  <a:srgbClr val="002060"/>
                </a:solidFill>
                <a:latin typeface="Calibri" panose="020F0502020204030204" pitchFamily="34" charset="0"/>
                <a:cs typeface="Calibri" panose="020F0502020204030204" pitchFamily="34" charset="0"/>
                <a:sym typeface="Arial"/>
              </a:rPr>
              <a:t>không</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đồng</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tình</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với</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việc</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làm</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của</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bạn</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nào</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Vì</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sao</a:t>
            </a:r>
            <a:r>
              <a:rPr lang="en-US" sz="3600" b="1" kern="0" dirty="0">
                <a:solidFill>
                  <a:srgbClr val="002060"/>
                </a:solidFill>
                <a:latin typeface="Calibri" panose="020F0502020204030204" pitchFamily="34" charset="0"/>
                <a:cs typeface="Calibri" panose="020F0502020204030204" pitchFamily="34" charset="0"/>
                <a:sym typeface="Arial"/>
              </a:rPr>
              <a:t>?	</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F70456B-1014-77AB-9932-0589397E4C11}"/>
              </a:ext>
            </a:extLst>
          </p:cNvPr>
          <p:cNvPicPr>
            <a:picLocks noChangeAspect="1"/>
          </p:cNvPicPr>
          <p:nvPr/>
        </p:nvPicPr>
        <p:blipFill>
          <a:blip r:embed="rId3"/>
          <a:stretch>
            <a:fillRect/>
          </a:stretch>
        </p:blipFill>
        <p:spPr>
          <a:xfrm>
            <a:off x="1562099" y="1593787"/>
            <a:ext cx="8924925" cy="4602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1735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4440493" y="2315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Arial"/>
              </a:rPr>
              <a:t>Đồng</a:t>
            </a:r>
            <a:r>
              <a:rPr lang="en-US" sz="4400" b="1" dirty="0">
                <a:solidFill>
                  <a:srgbClr val="002060"/>
                </a:solidFill>
                <a:latin typeface="Arial"/>
              </a:rPr>
              <a:t> </a:t>
            </a:r>
            <a:r>
              <a:rPr lang="en-US" sz="4400" b="1" dirty="0" err="1">
                <a:solidFill>
                  <a:srgbClr val="002060"/>
                </a:solidFill>
                <a:latin typeface="Arial"/>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3" name="Picture 2">
            <a:extLst>
              <a:ext uri="{FF2B5EF4-FFF2-40B4-BE49-F238E27FC236}">
                <a16:creationId xmlns:a16="http://schemas.microsoft.com/office/drawing/2014/main" id="{1A885986-1C3C-A8DA-0AD9-CDB1241BF12D}"/>
              </a:ext>
            </a:extLst>
          </p:cNvPr>
          <p:cNvPicPr>
            <a:picLocks noChangeAspect="1"/>
          </p:cNvPicPr>
          <p:nvPr/>
        </p:nvPicPr>
        <p:blipFill>
          <a:blip r:embed="rId3"/>
          <a:stretch>
            <a:fillRect/>
          </a:stretch>
        </p:blipFill>
        <p:spPr>
          <a:xfrm>
            <a:off x="390525" y="1690687"/>
            <a:ext cx="3067050" cy="2757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lowchart: Terminator 5">
            <a:extLst>
              <a:ext uri="{FF2B5EF4-FFF2-40B4-BE49-F238E27FC236}">
                <a16:creationId xmlns:a16="http://schemas.microsoft.com/office/drawing/2014/main" id="{90D8F00E-DE6E-6C33-7812-62C2CC67C624}"/>
              </a:ext>
            </a:extLst>
          </p:cNvPr>
          <p:cNvSpPr/>
          <p:nvPr/>
        </p:nvSpPr>
        <p:spPr>
          <a:xfrm>
            <a:off x="-1" y="4954030"/>
            <a:ext cx="3895725"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sách vở</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khi ở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trường</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2FD9C841-B91D-2764-4352-2D3A622C1B3A}"/>
              </a:ext>
            </a:extLst>
          </p:cNvPr>
          <p:cNvPicPr>
            <a:picLocks noChangeAspect="1"/>
          </p:cNvPicPr>
          <p:nvPr/>
        </p:nvPicPr>
        <p:blipFill>
          <a:blip r:embed="rId4"/>
          <a:stretch>
            <a:fillRect/>
          </a:stretch>
        </p:blipFill>
        <p:spPr>
          <a:xfrm>
            <a:off x="4314824" y="1876424"/>
            <a:ext cx="3070167"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Flowchart: Terminator 8">
            <a:extLst>
              <a:ext uri="{FF2B5EF4-FFF2-40B4-BE49-F238E27FC236}">
                <a16:creationId xmlns:a16="http://schemas.microsoft.com/office/drawing/2014/main" id="{9658892D-AC63-9EA0-A576-21737B089F4E}"/>
              </a:ext>
            </a:extLst>
          </p:cNvPr>
          <p:cNvSpPr/>
          <p:nvPr/>
        </p:nvSpPr>
        <p:spPr>
          <a:xfrm>
            <a:off x="4045912" y="4973080"/>
            <a:ext cx="3755063"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giày</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dép</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đúng</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nơi</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quy</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định</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AFE7C348-5DE2-86FC-966D-34E935EF8378}"/>
              </a:ext>
            </a:extLst>
          </p:cNvPr>
          <p:cNvPicPr>
            <a:picLocks noChangeAspect="1"/>
          </p:cNvPicPr>
          <p:nvPr/>
        </p:nvPicPr>
        <p:blipFill>
          <a:blip r:embed="rId5"/>
          <a:stretch>
            <a:fillRect/>
          </a:stretch>
        </p:blipFill>
        <p:spPr>
          <a:xfrm>
            <a:off x="8296275" y="2074159"/>
            <a:ext cx="2619375" cy="255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Flowchart: Terminator 15">
            <a:extLst>
              <a:ext uri="{FF2B5EF4-FFF2-40B4-BE49-F238E27FC236}">
                <a16:creationId xmlns:a16="http://schemas.microsoft.com/office/drawing/2014/main" id="{695DD131-BA1F-0C5D-96A7-2773AA8DA0ED}"/>
              </a:ext>
            </a:extLst>
          </p:cNvPr>
          <p:cNvSpPr/>
          <p:nvPr/>
        </p:nvSpPr>
        <p:spPr>
          <a:xfrm>
            <a:off x="7970212" y="5030230"/>
            <a:ext cx="3755063"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Treo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quần</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áo</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8040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9"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4440493" y="2315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
                <a:ea typeface="+mn-ea"/>
                <a:cs typeface="+mn-cs"/>
              </a:rPr>
              <a:t>Đồng</a:t>
            </a:r>
            <a:r>
              <a:rPr kumimoji="0" lang="en-US" sz="4400" b="1" i="0" u="none" strike="noStrike" kern="1200" cap="none" spc="0" normalizeH="0" baseline="0" noProof="0" dirty="0">
                <a:ln>
                  <a:noFill/>
                </a:ln>
                <a:solidFill>
                  <a:srgbClr val="002060"/>
                </a:solidFill>
                <a:effectLst/>
                <a:uLnTx/>
                <a:uFillTx/>
                <a:latin typeface="Arial"/>
                <a:ea typeface="+mn-ea"/>
                <a:cs typeface="+mn-cs"/>
              </a:rPr>
              <a:t> </a:t>
            </a:r>
            <a:r>
              <a:rPr kumimoji="0" lang="en-US" sz="4400" b="1" i="0" u="none" strike="noStrike" kern="1200" cap="none" spc="0" normalizeH="0" baseline="0" noProof="0" dirty="0" err="1">
                <a:ln>
                  <a:noFill/>
                </a:ln>
                <a:solidFill>
                  <a:srgbClr val="002060"/>
                </a:solidFill>
                <a:effectLst/>
                <a:uLnTx/>
                <a:uFillTx/>
                <a:latin typeface="Arial"/>
                <a:ea typeface="+mn-ea"/>
                <a:cs typeface="+mn-cs"/>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BD285BA-134C-CA61-6AE3-9BB46C729103}"/>
              </a:ext>
            </a:extLst>
          </p:cNvPr>
          <p:cNvPicPr>
            <a:picLocks noChangeAspect="1"/>
          </p:cNvPicPr>
          <p:nvPr/>
        </p:nvPicPr>
        <p:blipFill>
          <a:blip r:embed="rId3"/>
          <a:stretch>
            <a:fillRect/>
          </a:stretch>
        </p:blipFill>
        <p:spPr>
          <a:xfrm>
            <a:off x="1933574" y="2009774"/>
            <a:ext cx="3209925" cy="2818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Terminator 4">
            <a:extLst>
              <a:ext uri="{FF2B5EF4-FFF2-40B4-BE49-F238E27FC236}">
                <a16:creationId xmlns:a16="http://schemas.microsoft.com/office/drawing/2014/main" id="{1F917C14-4224-B032-F8F8-CCE79A3D7526}"/>
              </a:ext>
            </a:extLst>
          </p:cNvPr>
          <p:cNvSpPr/>
          <p:nvPr/>
        </p:nvSpPr>
        <p:spPr>
          <a:xfrm>
            <a:off x="1626562" y="5115955"/>
            <a:ext cx="3991194"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sách vở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gọn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gàng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F30F04ED-012C-3830-56C9-3F2BE47C7D15}"/>
              </a:ext>
            </a:extLst>
          </p:cNvPr>
          <p:cNvPicPr>
            <a:picLocks noChangeAspect="1"/>
          </p:cNvPicPr>
          <p:nvPr/>
        </p:nvPicPr>
        <p:blipFill>
          <a:blip r:embed="rId4"/>
          <a:stretch>
            <a:fillRect/>
          </a:stretch>
        </p:blipFill>
        <p:spPr>
          <a:xfrm>
            <a:off x="6743700" y="2124075"/>
            <a:ext cx="2952750" cy="2733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lowchart: Terminator 11">
            <a:extLst>
              <a:ext uri="{FF2B5EF4-FFF2-40B4-BE49-F238E27FC236}">
                <a16:creationId xmlns:a16="http://schemas.microsoft.com/office/drawing/2014/main" id="{569C3B11-A226-8B0F-27CD-6A8A0892372C}"/>
              </a:ext>
            </a:extLst>
          </p:cNvPr>
          <p:cNvSpPr/>
          <p:nvPr/>
        </p:nvSpPr>
        <p:spPr>
          <a:xfrm>
            <a:off x="6322387" y="5096905"/>
            <a:ext cx="3991194"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ngăn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nắp</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33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4" name="Group 3">
            <a:extLst>
              <a:ext uri="{FF2B5EF4-FFF2-40B4-BE49-F238E27FC236}">
                <a16:creationId xmlns:a16="http://schemas.microsoft.com/office/drawing/2014/main" id="{76F43C80-6112-F422-D0DD-219AB285EAB0}"/>
              </a:ext>
            </a:extLst>
          </p:cNvPr>
          <p:cNvGrpSpPr/>
          <p:nvPr/>
        </p:nvGrpSpPr>
        <p:grpSpPr>
          <a:xfrm>
            <a:off x="1285876" y="1118398"/>
            <a:ext cx="9667874" cy="3085452"/>
            <a:chOff x="2278140" y="1118398"/>
            <a:chExt cx="7635719" cy="3085452"/>
          </a:xfrm>
        </p:grpSpPr>
        <p:sp>
          <p:nvSpPr>
            <p:cNvPr id="5" name="Google Shape;174;p4">
              <a:extLst>
                <a:ext uri="{FF2B5EF4-FFF2-40B4-BE49-F238E27FC236}">
                  <a16:creationId xmlns:a16="http://schemas.microsoft.com/office/drawing/2014/main" id="{5C7C977B-25C3-6BA5-CE37-A40F1C162FF9}"/>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74A02F68-29BF-5C7B-698B-900D5A338CEE}"/>
                </a:ext>
              </a:extLst>
            </p:cNvPr>
            <p:cNvSpPr txBox="1"/>
            <p:nvPr/>
          </p:nvSpPr>
          <p:spPr>
            <a:xfrm>
              <a:off x="3033203" y="1691628"/>
              <a:ext cx="612559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Chúng ta cần rèn luyện thói quen luôn gọn gàng, ngăn nắp. Cần sắp xếp sách vở, quần áo, đồ dùng, đ</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ồ</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chơi đúng nơi quy định, không nên để bừa bộn, lẫn lộn với nhau.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5" name="Rectangle: Rounded Corners 14">
            <a:extLst>
              <a:ext uri="{FF2B5EF4-FFF2-40B4-BE49-F238E27FC236}">
                <a16:creationId xmlns:a16="http://schemas.microsoft.com/office/drawing/2014/main" id="{1E00E6C7-DDC0-A5E6-4678-35DAF906B40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a:ea typeface="+mn-ea"/>
                <a:cs typeface="+mn-cs"/>
              </a:rPr>
              <a:t>KẾT LUẬN</a:t>
            </a:r>
          </a:p>
        </p:txBody>
      </p:sp>
    </p:spTree>
    <p:extLst>
      <p:ext uri="{BB962C8B-B14F-4D97-AF65-F5344CB8AC3E}">
        <p14:creationId xmlns:p14="http://schemas.microsoft.com/office/powerpoint/2010/main" val="12969082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grpSp>
        <p:nvGrpSpPr>
          <p:cNvPr id="2" name="Group 1">
            <a:extLst>
              <a:ext uri="{FF2B5EF4-FFF2-40B4-BE49-F238E27FC236}">
                <a16:creationId xmlns:a16="http://schemas.microsoft.com/office/drawing/2014/main" id="{86A6737D-94E8-8A4A-E670-C683EF52EE27}"/>
              </a:ext>
            </a:extLst>
          </p:cNvPr>
          <p:cNvGrpSpPr/>
          <p:nvPr/>
        </p:nvGrpSpPr>
        <p:grpSpPr>
          <a:xfrm>
            <a:off x="2931548" y="1000124"/>
            <a:ext cx="7305040" cy="2387283"/>
            <a:chOff x="4886960" y="-6032"/>
            <a:chExt cx="7305040" cy="3393440"/>
          </a:xfrm>
        </p:grpSpPr>
        <p:sp>
          <p:nvSpPr>
            <p:cNvPr id="3" name="Flowchart: Document 2">
              <a:extLst>
                <a:ext uri="{FF2B5EF4-FFF2-40B4-BE49-F238E27FC236}">
                  <a16:creationId xmlns:a16="http://schemas.microsoft.com/office/drawing/2014/main" id="{DA3B2CD9-CF84-9025-CFE2-013D277C6A16}"/>
                </a:ext>
              </a:extLst>
            </p:cNvPr>
            <p:cNvSpPr/>
            <p:nvPr/>
          </p:nvSpPr>
          <p:spPr>
            <a:xfrm>
              <a:off x="4886960" y="-6032"/>
              <a:ext cx="7305040" cy="3393440"/>
            </a:xfrm>
            <a:prstGeom prst="flowChartDocument">
              <a:avLst/>
            </a:prstGeom>
            <a:solidFill>
              <a:sysClr val="window" lastClr="FFFFFF"/>
            </a:solidFill>
            <a:ln w="28575" cap="flat" cmpd="sng" algn="ctr">
              <a:solidFill>
                <a:srgbClr val="0070C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8AF9D21-6B30-F134-7937-8FE3E5CA2135}"/>
                </a:ext>
              </a:extLst>
            </p:cNvPr>
            <p:cNvSpPr/>
            <p:nvPr/>
          </p:nvSpPr>
          <p:spPr>
            <a:xfrm>
              <a:off x="5049520" y="281356"/>
              <a:ext cx="6979920" cy="301870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Hãy chia sẻ với bạn em đã sắp xếp đồ dùng cá nhân của em như thế nào.</a:t>
              </a:r>
              <a:endParaRPr kumimoji="0" lang="vi-VN" sz="4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73415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4" name="Picture 3" descr="A green and red text on a black background&#10;&#10;AI-generated content may be incorrect.">
            <a:extLst>
              <a:ext uri="{FF2B5EF4-FFF2-40B4-BE49-F238E27FC236}">
                <a16:creationId xmlns:a16="http://schemas.microsoft.com/office/drawing/2014/main" id="{A326BDF1-7CBC-FFCB-BB6D-FF8233241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48" y="928276"/>
            <a:ext cx="7193903" cy="5791702"/>
          </a:xfrm>
          <a:prstGeom prst="rect">
            <a:avLst/>
          </a:prstGeom>
        </p:spPr>
      </p:pic>
    </p:spTree>
    <p:extLst>
      <p:ext uri="{BB962C8B-B14F-4D97-AF65-F5344CB8AC3E}">
        <p14:creationId xmlns:p14="http://schemas.microsoft.com/office/powerpoint/2010/main" val="1434739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FB4728-65DF-5EAC-D5B4-56237E69A106}"/>
              </a:ext>
            </a:extLst>
          </p:cNvPr>
          <p:cNvPicPr>
            <a:picLocks noChangeAspect="1"/>
          </p:cNvPicPr>
          <p:nvPr/>
        </p:nvPicPr>
        <p:blipFill>
          <a:blip r:embed="rId2"/>
          <a:stretch>
            <a:fillRect/>
          </a:stretch>
        </p:blipFill>
        <p:spPr>
          <a:xfrm>
            <a:off x="757237" y="2847975"/>
            <a:ext cx="4467225" cy="2381250"/>
          </a:xfrm>
          <a:prstGeom prst="rect">
            <a:avLst/>
          </a:prstGeom>
        </p:spPr>
      </p:pic>
      <p:sp>
        <p:nvSpPr>
          <p:cNvPr id="6" name="Speech Bubble: Oval 5">
            <a:extLst>
              <a:ext uri="{FF2B5EF4-FFF2-40B4-BE49-F238E27FC236}">
                <a16:creationId xmlns:a16="http://schemas.microsoft.com/office/drawing/2014/main" id="{3908C3A3-2B34-BB34-77C6-6FA48DE79F59}"/>
              </a:ext>
            </a:extLst>
          </p:cNvPr>
          <p:cNvSpPr/>
          <p:nvPr/>
        </p:nvSpPr>
        <p:spPr>
          <a:xfrm>
            <a:off x="5119356" y="538052"/>
            <a:ext cx="6874170" cy="2647950"/>
          </a:xfrm>
          <a:prstGeom prst="wedgeEllipseCallout">
            <a:avLst>
              <a:gd name="adj1" fmla="val -39119"/>
              <a:gd name="adj2" fmla="val 56385"/>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hãy</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treo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quần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áo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tủ</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vở</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xếp</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lên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giá</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giỏ</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sẽ</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nhé</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20809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361951" y="1419225"/>
            <a:ext cx="3710508" cy="4722464"/>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3867150" y="2342778"/>
            <a:ext cx="81819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Đồ</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dùng</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sách</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vở</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đồ</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chơi</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Để</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cho</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ngăn</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nắp</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đúng</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nơi</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dễ</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tìm</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a:t>
            </a:r>
            <a:endParaRPr kumimoji="0" lang="vi-VN" sz="4000" b="1" i="0" u="none" strike="noStrike" kern="1200" cap="none" spc="0" normalizeH="0" baseline="0" noProof="0" dirty="0">
              <a:ln>
                <a:noFill/>
              </a:ln>
              <a:solidFill>
                <a:srgbClr val="DA098C"/>
              </a:solidFill>
              <a:effectLst/>
              <a:uLnTx/>
              <a:uFillTx/>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7601297" y="460181"/>
            <a:ext cx="4326479" cy="1035724"/>
          </a:xfrm>
          <a:prstGeom prst="rect">
            <a:avLst/>
          </a:prstGeom>
        </p:spPr>
        <p:txBody>
          <a:bodyPr spcFirstLastPara="1" wrap="square" lIns="121900" tIns="121900" rIns="121900" bIns="121900" anchor="t" anchorCtr="0">
            <a:noAutofit/>
          </a:bodyPr>
          <a:lstStyle/>
          <a:p>
            <a:pPr>
              <a:buClr>
                <a:schemeClr val="dk1"/>
              </a:buClr>
              <a:buSzPts val="1100"/>
            </a:pPr>
            <a:r>
              <a:rPr lang="en-US" sz="5333" dirty="0" err="1">
                <a:solidFill>
                  <a:srgbClr val="FF6600"/>
                </a:solidFill>
                <a:latin typeface="Calibri" panose="020F0502020204030204" pitchFamily="34" charset="0"/>
                <a:cs typeface="Calibri" panose="020F0502020204030204" pitchFamily="34" charset="0"/>
              </a:rPr>
              <a:t>Bài</a:t>
            </a:r>
            <a:r>
              <a:rPr lang="en-US" sz="5333" dirty="0">
                <a:solidFill>
                  <a:srgbClr val="FF6600"/>
                </a:solidFill>
                <a:latin typeface="Calibri" panose="020F0502020204030204" pitchFamily="34" charset="0"/>
                <a:cs typeface="Calibri" panose="020F0502020204030204" pitchFamily="34" charset="0"/>
              </a:rPr>
              <a:t> 15</a:t>
            </a:r>
            <a:endParaRPr sz="5333" dirty="0">
              <a:solidFill>
                <a:srgbClr val="FF6600"/>
              </a:solidFill>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4487199" y="1077538"/>
            <a:ext cx="4106945" cy="2000903"/>
          </a:xfrm>
          <a:prstGeom prst="rect">
            <a:avLst/>
          </a:prstGeom>
          <a:noFill/>
        </p:spPr>
        <p:txBody>
          <a:bodyPr wrap="square" rtlCol="0">
            <a:prstTxWarp prst="textArchUp">
              <a:avLst>
                <a:gd name="adj" fmla="val 10732035"/>
              </a:avLst>
            </a:prstTxWarp>
            <a:spAutoFit/>
          </a:bodyPr>
          <a:lstStyle/>
          <a:p>
            <a:pPr algn="ctr" defTabSz="1219170">
              <a:buClr>
                <a:srgbClr val="000000"/>
              </a:buClr>
              <a:defRPr/>
            </a:pPr>
            <a:r>
              <a:rPr lang="en-US" sz="4800" b="1" kern="0" dirty="0" err="1">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Đạo</a:t>
            </a:r>
            <a:r>
              <a:rPr lang="en-US" sz="4800" b="1"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 </a:t>
            </a:r>
            <a:r>
              <a:rPr lang="en-US" sz="4800" b="1" kern="0" dirty="0" err="1">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Đức</a:t>
            </a:r>
            <a:r>
              <a:rPr lang="en-US" sz="4800" b="1"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 </a:t>
            </a:r>
            <a:endParaRPr lang="id-ID" sz="4800"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1D1A3CEA-545C-9FD0-2B29-AB321C7D871A}"/>
              </a:ext>
            </a:extLst>
          </p:cNvPr>
          <p:cNvPicPr>
            <a:picLocks noChangeAspect="1"/>
          </p:cNvPicPr>
          <p:nvPr/>
        </p:nvPicPr>
        <p:blipFill>
          <a:blip r:embed="rId3"/>
          <a:stretch>
            <a:fillRect/>
          </a:stretch>
        </p:blipFill>
        <p:spPr>
          <a:xfrm>
            <a:off x="-2427463" y="1599705"/>
            <a:ext cx="12192000" cy="2292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0"/>
                                        </p:tgtEl>
                                      </p:cBhvr>
                                      <p:by x="110000" y="110000"/>
                                    </p:animScale>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0" grpId="0"/>
      <p:bldP spid="8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3" name="Picture 2" descr="A red and green text on a black background&#10;&#10;AI-generated content may be incorrect.">
            <a:extLst>
              <a:ext uri="{FF2B5EF4-FFF2-40B4-BE49-F238E27FC236}">
                <a16:creationId xmlns:a16="http://schemas.microsoft.com/office/drawing/2014/main" id="{F0B07CE1-8242-9270-FD55-D8DAE63D2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087" y="1023534"/>
            <a:ext cx="7296788" cy="5465134"/>
          </a:xfrm>
          <a:prstGeom prst="rect">
            <a:avLst/>
          </a:prstGeom>
        </p:spPr>
      </p:pic>
    </p:spTree>
    <p:extLst>
      <p:ext uri="{BB962C8B-B14F-4D97-AF65-F5344CB8AC3E}">
        <p14:creationId xmlns:p14="http://schemas.microsoft.com/office/powerpoint/2010/main" val="3975825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754077" y="133351"/>
            <a:ext cx="10521405" cy="110369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Bạn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tranh</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hiện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sự</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ngăn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nắp</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Vì</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sao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phải</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ngăn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nắp</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3" name="Picture 2">
            <a:extLst>
              <a:ext uri="{FF2B5EF4-FFF2-40B4-BE49-F238E27FC236}">
                <a16:creationId xmlns:a16="http://schemas.microsoft.com/office/drawing/2014/main" id="{DF228FB7-FBB3-0131-02CC-AFE05D49A220}"/>
              </a:ext>
            </a:extLst>
          </p:cNvPr>
          <p:cNvPicPr>
            <a:picLocks noChangeAspect="1"/>
          </p:cNvPicPr>
          <p:nvPr/>
        </p:nvPicPr>
        <p:blipFill>
          <a:blip r:embed="rId3"/>
          <a:stretch>
            <a:fillRect/>
          </a:stretch>
        </p:blipFill>
        <p:spPr>
          <a:xfrm>
            <a:off x="490537" y="2333625"/>
            <a:ext cx="5667375" cy="3009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8A896E6-3456-47C5-2E18-265E33EB3A7D}"/>
              </a:ext>
            </a:extLst>
          </p:cNvPr>
          <p:cNvPicPr>
            <a:picLocks noChangeAspect="1"/>
          </p:cNvPicPr>
          <p:nvPr/>
        </p:nvPicPr>
        <p:blipFill>
          <a:blip r:embed="rId4"/>
          <a:stretch>
            <a:fillRect/>
          </a:stretch>
        </p:blipFill>
        <p:spPr>
          <a:xfrm>
            <a:off x="6200775" y="2257425"/>
            <a:ext cx="5524500" cy="308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0">
          <a:extLst>
            <a:ext uri="{FF2B5EF4-FFF2-40B4-BE49-F238E27FC236}">
              <a16:creationId xmlns:a16="http://schemas.microsoft.com/office/drawing/2014/main" id="{85982DE8-5E72-F71B-2759-1FE20722677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58B0F85-AF47-81C1-EE88-2121680F63AF}"/>
              </a:ext>
            </a:extLst>
          </p:cNvPr>
          <p:cNvSpPr txBox="1">
            <a:spLocks noGrp="1"/>
          </p:cNvSpPr>
          <p:nvPr>
            <p:ph type="title" idx="4294967295"/>
          </p:nvPr>
        </p:nvSpPr>
        <p:spPr>
          <a:xfrm>
            <a:off x="6241312" y="2488484"/>
            <a:ext cx="5401338" cy="2862322"/>
          </a:xfrm>
          <a:prstGeom prst="rect">
            <a:avLst/>
          </a:prstGeom>
          <a:solidFill>
            <a:schemeClr val="accent4">
              <a:lumMod val="20000"/>
              <a:lumOff val="80000"/>
            </a:schemeClr>
          </a:solidFill>
        </p:spPr>
        <p:txBody>
          <a:bodyPr wrap="square" rtlCol="0">
            <a:spAutoFit/>
          </a:bodyPr>
          <a:lstStyle/>
          <a:p>
            <a:pPr marL="457200" lvl="0" indent="-457200" algn="just">
              <a:buClrTx/>
              <a:buSzTx/>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Khi ở nhà, bạn gái sắp xếp sách vở gọn gàng trên giá sách, mỗi khi cần dùng sách gì thì bạn tìm thấy ngay.</a:t>
            </a:r>
            <a:endParaRPr lang="en-US" sz="36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76635C17-FE95-9EB4-D1F4-556315A7D3D0}"/>
              </a:ext>
            </a:extLst>
          </p:cNvPr>
          <p:cNvPicPr>
            <a:picLocks noChangeAspect="1"/>
          </p:cNvPicPr>
          <p:nvPr/>
        </p:nvPicPr>
        <p:blipFill>
          <a:blip r:embed="rId7"/>
          <a:stretch>
            <a:fillRect/>
          </a:stretch>
        </p:blipFill>
        <p:spPr>
          <a:xfrm>
            <a:off x="2579497" y="619784"/>
            <a:ext cx="7010400" cy="943704"/>
          </a:xfrm>
          <a:prstGeom prst="rect">
            <a:avLst/>
          </a:prstGeom>
        </p:spPr>
      </p:pic>
      <p:pic>
        <p:nvPicPr>
          <p:cNvPr id="3" name="PixVerse_V5_Image_Text_360P_cất_sách_lên_giá">
            <a:hlinkClick r:id="" action="ppaction://media"/>
            <a:extLst>
              <a:ext uri="{FF2B5EF4-FFF2-40B4-BE49-F238E27FC236}">
                <a16:creationId xmlns:a16="http://schemas.microsoft.com/office/drawing/2014/main" id="{C51729A2-F250-551B-A651-447BE740F78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4503" y="2311399"/>
            <a:ext cx="5753395" cy="3164367"/>
          </a:xfrm>
          <a:prstGeom prst="rect">
            <a:avLst/>
          </a:prstGeom>
        </p:spPr>
      </p:pic>
      <p:pic>
        <p:nvPicPr>
          <p:cNvPr id="6" name="tải xuống (3)">
            <a:hlinkClick r:id="" action="ppaction://media"/>
            <a:extLst>
              <a:ext uri="{FF2B5EF4-FFF2-40B4-BE49-F238E27FC236}">
                <a16:creationId xmlns:a16="http://schemas.microsoft.com/office/drawing/2014/main" id="{0B08B050-26B6-6A1F-48B9-739B804E9E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3814" y="482600"/>
            <a:ext cx="406400" cy="406400"/>
          </a:xfrm>
          <a:prstGeom prst="rect">
            <a:avLst/>
          </a:prstGeom>
        </p:spPr>
      </p:pic>
    </p:spTree>
    <p:extLst>
      <p:ext uri="{BB962C8B-B14F-4D97-AF65-F5344CB8AC3E}">
        <p14:creationId xmlns:p14="http://schemas.microsoft.com/office/powerpoint/2010/main" val="3235228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5042" fill="hold"/>
                                        <p:tgtEl>
                                          <p:spTgt spid="3"/>
                                        </p:tgtEl>
                                      </p:cBhvr>
                                    </p:cmd>
                                  </p:childTnLst>
                                </p:cTn>
                              </p:par>
                              <p:par>
                                <p:cTn id="10" presetID="1" presetClass="mediacall" presetSubtype="0" fill="hold" nodeType="withEffect">
                                  <p:stCondLst>
                                    <p:cond delay="0"/>
                                  </p:stCondLst>
                                  <p:childTnLst>
                                    <p:cmd type="call" cmd="playFrom(0.0)">
                                      <p:cBhvr>
                                        <p:cTn id="11" dur="8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3" name="Title 1">
            <a:extLst>
              <a:ext uri="{FF2B5EF4-FFF2-40B4-BE49-F238E27FC236}">
                <a16:creationId xmlns:a16="http://schemas.microsoft.com/office/drawing/2014/main" id="{C3F0F6D5-2DBA-9E57-EF1E-668367139F94}"/>
              </a:ext>
            </a:extLst>
          </p:cNvPr>
          <p:cNvSpPr txBox="1">
            <a:spLocks noGrp="1"/>
          </p:cNvSpPr>
          <p:nvPr>
            <p:ph type="title" idx="4294967295"/>
          </p:nvPr>
        </p:nvSpPr>
        <p:spPr>
          <a:xfrm>
            <a:off x="5402005" y="2222670"/>
            <a:ext cx="6240645" cy="3908762"/>
          </a:xfrm>
          <a:prstGeom prst="rect">
            <a:avLst/>
          </a:prstGeom>
          <a:solidFill>
            <a:schemeClr val="accent4">
              <a:lumMod val="20000"/>
              <a:lumOff val="80000"/>
            </a:schemeClr>
          </a:solidFill>
        </p:spPr>
        <p:txBody>
          <a:bodyPr wrap="square" rtlCol="0">
            <a:spAutoFit/>
          </a:bodyPr>
          <a:lstStyle/>
          <a:p>
            <a:pPr marL="457200" lvl="0" indent="-457200" algn="just">
              <a:buClrTx/>
              <a:buSzTx/>
              <a:buFont typeface="Arial" panose="020B0604020202020204" pitchFamily="34" charset="0"/>
              <a:buChar char="•"/>
              <a:defRPr/>
            </a:pP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Khi ở trường, bạn trai sắp xếp sách vở, đồ dùng gọn gàng, ngăn nắp trên bàn, sách vở phẳng phiu, đồ dùng không bị rơi, gãy.</a:t>
            </a:r>
            <a:br>
              <a:rPr lang="en-US" sz="3100" dirty="0">
                <a:solidFill>
                  <a:srgbClr val="002060"/>
                </a:solidFill>
                <a:latin typeface="Cambria" panose="02040503050406030204" pitchFamily="18" charset="0"/>
                <a:ea typeface="Cambria" panose="02040503050406030204" pitchFamily="18" charset="0"/>
                <a:cs typeface="Arial" panose="020B0604020202020204" pitchFamily="34" charset="0"/>
              </a:rPr>
            </a:b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Bạn gái để sách vở bừa bộn, đ</a:t>
            </a:r>
            <a:r>
              <a:rPr lang="en-US" sz="3100" dirty="0">
                <a:solidFill>
                  <a:srgbClr val="002060"/>
                </a:solidFill>
                <a:latin typeface="Cambria" panose="02040503050406030204" pitchFamily="18" charset="0"/>
                <a:ea typeface="Cambria" panose="02040503050406030204" pitchFamily="18" charset="0"/>
                <a:cs typeface="Arial" panose="020B0604020202020204" pitchFamily="34" charset="0"/>
              </a:rPr>
              <a:t>ồ</a:t>
            </a: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 dùng học tập mỗi thứ một nơi. Mỗi khi sử dụng mất nhiều thời gian tìm, đồ dùng dễ bị gãy, hỏng.</a:t>
            </a:r>
            <a:endParaRPr lang="en-US" sz="31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588545B8-2260-5AFB-9F18-069C1E49F490}"/>
              </a:ext>
            </a:extLst>
          </p:cNvPr>
          <p:cNvPicPr>
            <a:picLocks noChangeAspect="1"/>
          </p:cNvPicPr>
          <p:nvPr/>
        </p:nvPicPr>
        <p:blipFill>
          <a:blip r:embed="rId7"/>
          <a:stretch>
            <a:fillRect/>
          </a:stretch>
        </p:blipFill>
        <p:spPr>
          <a:xfrm>
            <a:off x="2579497" y="619784"/>
            <a:ext cx="7010400" cy="943704"/>
          </a:xfrm>
          <a:prstGeom prst="rect">
            <a:avLst/>
          </a:prstGeom>
        </p:spPr>
      </p:pic>
      <p:pic>
        <p:nvPicPr>
          <p:cNvPr id="7" name="PixVerse_V5_Image_Text_360P_talk">
            <a:hlinkClick r:id="" action="ppaction://media"/>
            <a:extLst>
              <a:ext uri="{FF2B5EF4-FFF2-40B4-BE49-F238E27FC236}">
                <a16:creationId xmlns:a16="http://schemas.microsoft.com/office/drawing/2014/main" id="{CB95E688-D327-5322-E454-92EC6D3DADD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0828" y="2307265"/>
            <a:ext cx="4649973" cy="2615610"/>
          </a:xfrm>
          <a:prstGeom prst="rect">
            <a:avLst/>
          </a:prstGeom>
        </p:spPr>
      </p:pic>
      <p:pic>
        <p:nvPicPr>
          <p:cNvPr id="10" name="tải xuống (4)">
            <a:hlinkClick r:id="" action="ppaction://media"/>
            <a:extLst>
              <a:ext uri="{FF2B5EF4-FFF2-40B4-BE49-F238E27FC236}">
                <a16:creationId xmlns:a16="http://schemas.microsoft.com/office/drawing/2014/main" id="{4EDA1F04-9862-018A-B148-CAA6527BF5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4325" y="1418265"/>
            <a:ext cx="406400" cy="406400"/>
          </a:xfrm>
          <a:prstGeom prst="rect">
            <a:avLst/>
          </a:prstGeom>
        </p:spPr>
      </p:pic>
    </p:spTree>
    <p:extLst>
      <p:ext uri="{BB962C8B-B14F-4D97-AF65-F5344CB8AC3E}">
        <p14:creationId xmlns:p14="http://schemas.microsoft.com/office/powerpoint/2010/main" val="83846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5042" fill="hold"/>
                                        <p:tgtEl>
                                          <p:spTgt spid="7"/>
                                        </p:tgtEl>
                                      </p:cBhvr>
                                    </p:cmd>
                                  </p:childTnLst>
                                </p:cTn>
                              </p:par>
                              <p:par>
                                <p:cTn id="10" presetID="1" presetClass="mediacall" presetSubtype="0" fill="hold" nodeType="withEffect">
                                  <p:stCondLst>
                                    <p:cond delay="0"/>
                                  </p:stCondLst>
                                  <p:childTnLst>
                                    <p:cmd type="call" cmd="playFrom(0.0)">
                                      <p:cBhvr>
                                        <p:cTn id="11" dur="210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7" name="TextBox 6">
            <a:extLst>
              <a:ext uri="{FF2B5EF4-FFF2-40B4-BE49-F238E27FC236}">
                <a16:creationId xmlns:a16="http://schemas.microsoft.com/office/drawing/2014/main" id="{F377126F-32DE-33CB-6DDC-CBFEF786279A}"/>
              </a:ext>
            </a:extLst>
          </p:cNvPr>
          <p:cNvSpPr txBox="1"/>
          <p:nvPr/>
        </p:nvSpPr>
        <p:spPr>
          <a:xfrm>
            <a:off x="217714" y="2116006"/>
            <a:ext cx="11756572"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8804">
              <a:buClr>
                <a:srgbClr val="000000"/>
              </a:buClr>
              <a:defRPr/>
            </a:pP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 cần gọn gàng ngăn nắp mọi lúc, mọi nơi. Sự gọn gàng, ngăn nắp giúp em thấy thứ mình cần nhanh hơn, an toàn cho bản thân và người khác đồng thời sẽ giúp em giữ gìn đ</a:t>
            </a: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ồ</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dùng, đồ chơi b</a:t>
            </a: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ề</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 đẹp,...</a:t>
            </a:r>
            <a:endParaRPr lang="en-US" sz="4800" b="1" kern="0" dirty="0">
              <a:solidFill>
                <a:srgbClr val="FF9BBA">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descr="A blue and orange text&#10;&#10;AI-generated content may be incorrect.">
            <a:extLst>
              <a:ext uri="{FF2B5EF4-FFF2-40B4-BE49-F238E27FC236}">
                <a16:creationId xmlns:a16="http://schemas.microsoft.com/office/drawing/2014/main" id="{478B9CEB-EC19-CFC0-174A-EE802E099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117" y="563393"/>
            <a:ext cx="4109060" cy="14143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grpSp>
        <p:nvGrpSpPr>
          <p:cNvPr id="2" name="Group 1">
            <a:extLst>
              <a:ext uri="{FF2B5EF4-FFF2-40B4-BE49-F238E27FC236}">
                <a16:creationId xmlns:a16="http://schemas.microsoft.com/office/drawing/2014/main" id="{86A6737D-94E8-8A4A-E670-C683EF52EE27}"/>
              </a:ext>
            </a:extLst>
          </p:cNvPr>
          <p:cNvGrpSpPr/>
          <p:nvPr/>
        </p:nvGrpSpPr>
        <p:grpSpPr>
          <a:xfrm>
            <a:off x="2931548" y="1000124"/>
            <a:ext cx="7305040" cy="2387283"/>
            <a:chOff x="4886960" y="-6032"/>
            <a:chExt cx="7305040" cy="3393440"/>
          </a:xfrm>
        </p:grpSpPr>
        <p:sp>
          <p:nvSpPr>
            <p:cNvPr id="3" name="Flowchart: Document 2">
              <a:extLst>
                <a:ext uri="{FF2B5EF4-FFF2-40B4-BE49-F238E27FC236}">
                  <a16:creationId xmlns:a16="http://schemas.microsoft.com/office/drawing/2014/main" id="{DA3B2CD9-CF84-9025-CFE2-013D277C6A16}"/>
                </a:ext>
              </a:extLst>
            </p:cNvPr>
            <p:cNvSpPr/>
            <p:nvPr/>
          </p:nvSpPr>
          <p:spPr>
            <a:xfrm>
              <a:off x="4886960" y="-6032"/>
              <a:ext cx="7305040" cy="3393440"/>
            </a:xfrm>
            <a:prstGeom prst="flowChartDocument">
              <a:avLst/>
            </a:prstGeom>
            <a:solidFill>
              <a:sysClr val="window" lastClr="FFFFFF"/>
            </a:solidFill>
            <a:ln w="28575"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8AF9D21-6B30-F134-7937-8FE3E5CA2135}"/>
                </a:ext>
              </a:extLst>
            </p:cNvPr>
            <p:cNvSpPr/>
            <p:nvPr/>
          </p:nvSpPr>
          <p:spPr>
            <a:xfrm>
              <a:off x="5049520" y="281356"/>
              <a:ext cx="6979920" cy="301870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Em cần làm gì để sách vở, đ</a:t>
              </a:r>
              <a:r>
                <a:rPr lang="en-US"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ồ</a:t>
              </a:r>
              <a:r>
                <a:rPr lang="vi-VN"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dùng luôn gọn gàng, ngăn nắp?</a:t>
              </a:r>
              <a:endParaRPr kumimoji="0" lang="vi-VN" sz="4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4" name="Group 3">
            <a:extLst>
              <a:ext uri="{FF2B5EF4-FFF2-40B4-BE49-F238E27FC236}">
                <a16:creationId xmlns:a16="http://schemas.microsoft.com/office/drawing/2014/main" id="{76F43C80-6112-F422-D0DD-219AB285EAB0}"/>
              </a:ext>
            </a:extLst>
          </p:cNvPr>
          <p:cNvGrpSpPr/>
          <p:nvPr/>
        </p:nvGrpSpPr>
        <p:grpSpPr>
          <a:xfrm>
            <a:off x="1285876" y="1118398"/>
            <a:ext cx="9667874" cy="3379174"/>
            <a:chOff x="2278140" y="1118398"/>
            <a:chExt cx="7635719" cy="3379174"/>
          </a:xfrm>
        </p:grpSpPr>
        <p:sp>
          <p:nvSpPr>
            <p:cNvPr id="5" name="Google Shape;174;p4">
              <a:extLst>
                <a:ext uri="{FF2B5EF4-FFF2-40B4-BE49-F238E27FC236}">
                  <a16:creationId xmlns:a16="http://schemas.microsoft.com/office/drawing/2014/main" id="{5C7C977B-25C3-6BA5-CE37-A40F1C162FF9}"/>
                </a:ext>
              </a:extLst>
            </p:cNvPr>
            <p:cNvSpPr/>
            <p:nvPr/>
          </p:nvSpPr>
          <p:spPr>
            <a:xfrm>
              <a:off x="2278140" y="1118398"/>
              <a:ext cx="7635719" cy="3379174"/>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74A02F68-29BF-5C7B-698B-900D5A338CEE}"/>
                </a:ext>
              </a:extLst>
            </p:cNvPr>
            <p:cNvSpPr txBox="1"/>
            <p:nvPr/>
          </p:nvSpPr>
          <p:spPr>
            <a:xfrm>
              <a:off x="3033203" y="1691628"/>
              <a:ext cx="6125592" cy="2554545"/>
            </a:xfrm>
            <a:prstGeom prst="rect">
              <a:avLst/>
            </a:prstGeom>
            <a:noFill/>
          </p:spPr>
          <p:txBody>
            <a:bodyPr wrap="square" rtlCol="0">
              <a:spAutoFit/>
            </a:bodyPr>
            <a:lstStyle/>
            <a:p>
              <a:pPr marL="0" marR="0" algn="just">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Để luôn gọn gàng, ngăn nắp em cần sắp xếp: đ</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ồ</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đ</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ồ</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chơi, sách vở, dụng cụ học tập... đúng nơi quy định. Gọn gàng, ngăn nắp giúp em rèn luyện thói quen tốt trong cuộc s</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ố</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a:t>
              </a:r>
              <a:endParaRPr lang="en-US" sz="32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5" name="Rectangle: Rounded Corners 14">
            <a:extLst>
              <a:ext uri="{FF2B5EF4-FFF2-40B4-BE49-F238E27FC236}">
                <a16:creationId xmlns:a16="http://schemas.microsoft.com/office/drawing/2014/main" id="{1E00E6C7-DDC0-A5E6-4678-35DAF906B40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KẾT LUẬN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492</Words>
  <Application>Microsoft Office PowerPoint</Application>
  <PresentationFormat>Widescreen</PresentationFormat>
  <Paragraphs>29</Paragraphs>
  <Slides>18</Slides>
  <Notes>16</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Amatic SC</vt:lpstr>
      <vt:lpstr>Arial</vt:lpstr>
      <vt:lpstr>Calibri</vt:lpstr>
      <vt:lpstr>Calibri Light</vt:lpstr>
      <vt:lpstr>Cambria</vt:lpstr>
      <vt:lpstr>Fira Sans</vt:lpstr>
      <vt:lpstr>Montserrat Light</vt:lpstr>
      <vt:lpstr>Times New Roman</vt:lpstr>
      <vt:lpstr>Spelling Choice Boards by Slidesgo</vt:lpstr>
      <vt:lpstr>2_Office Theme</vt:lpstr>
      <vt:lpstr>PowerPoint Presentation</vt:lpstr>
      <vt:lpstr>Bài 15</vt:lpstr>
      <vt:lpstr>PowerPoint Presentation</vt:lpstr>
      <vt:lpstr>PowerPoint Presentation</vt:lpstr>
      <vt:lpstr>Khi ở nhà, bạn gái sắp xếp sách vở gọn gàng trên giá sách, mỗi khi cần dùng sách gì thì bạn tìm thấy ngay.</vt:lpstr>
      <vt:lpstr>Khi ở trường, bạn trai sắp xếp sách vở, đồ dùng gọn gàng, ngăn nắp trên bàn, sách vở phẳng phiu, đồ dùng không bị rơi, gãy. Bạn gái để sách vở bừa bộn, đồ dùng học tập mỗi thứ một nơi. Mỗi khi sử dụng mất nhiều thời gian tìm, đồ dùng dễ bị gãy, hỏng.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dc:title>
  <dc:creator>Thao Tran</dc:creator>
  <cp:lastModifiedBy>lanhuongnguyen24384@gmail.com</cp:lastModifiedBy>
  <cp:revision>50</cp:revision>
  <dcterms:created xsi:type="dcterms:W3CDTF">2023-05-10T11:53:43Z</dcterms:created>
  <dcterms:modified xsi:type="dcterms:W3CDTF">2025-12-16T02:55:41Z</dcterms:modified>
</cp:coreProperties>
</file>