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audio3.wav" ContentType="audio/wav"/>
  <Override PartName="/ppt/media/audio4.wav" ContentType="audio/wav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8"/>
  </p:notesMasterIdLst>
  <p:sldIdLst>
    <p:sldId id="306" r:id="rId3"/>
    <p:sldId id="443" r:id="rId4"/>
    <p:sldId id="728" r:id="rId5"/>
    <p:sldId id="360" r:id="rId6"/>
    <p:sldId id="1361" r:id="rId7"/>
    <p:sldId id="1362" r:id="rId8"/>
    <p:sldId id="1363" r:id="rId9"/>
    <p:sldId id="1364" r:id="rId10"/>
    <p:sldId id="1365" r:id="rId11"/>
    <p:sldId id="1366" r:id="rId12"/>
    <p:sldId id="774" r:id="rId13"/>
    <p:sldId id="750" r:id="rId14"/>
    <p:sldId id="683" r:id="rId15"/>
    <p:sldId id="745" r:id="rId16"/>
    <p:sldId id="746" r:id="rId17"/>
    <p:sldId id="789" r:id="rId18"/>
    <p:sldId id="510" r:id="rId19"/>
    <p:sldId id="748" r:id="rId20"/>
    <p:sldId id="439" r:id="rId21"/>
    <p:sldId id="749" r:id="rId22"/>
    <p:sldId id="1031" r:id="rId23"/>
    <p:sldId id="751" r:id="rId24"/>
    <p:sldId id="1032" r:id="rId25"/>
    <p:sldId id="1033" r:id="rId26"/>
    <p:sldId id="1034" r:id="rId27"/>
    <p:sldId id="934" r:id="rId28"/>
    <p:sldId id="537" r:id="rId29"/>
    <p:sldId id="1196" r:id="rId30"/>
    <p:sldId id="523" r:id="rId31"/>
    <p:sldId id="1171" r:id="rId32"/>
    <p:sldId id="1367" r:id="rId33"/>
    <p:sldId id="1368" r:id="rId34"/>
    <p:sldId id="870" r:id="rId35"/>
    <p:sldId id="525" r:id="rId36"/>
    <p:sldId id="535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8"/>
    <a:srgbClr val="000000"/>
    <a:srgbClr val="FF5050"/>
    <a:srgbClr val="A8BB2E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8832" autoAdjust="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8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8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4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32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5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Facebook: 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33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9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02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91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0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58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32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45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9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88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Facebook: 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10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6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07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595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937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1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585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15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48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 2: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Have groups put the posters on the desk and practice the presentation. Encourage all members in the group to present. Go around the classroom and offer help where necessary.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3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3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3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3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8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4775C-BF45-477D-808F-180D01B12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8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  <p:sldLayoutId id="2147483675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9.xml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29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jpe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0.png"/><Relationship Id="rId4" Type="http://schemas.microsoft.com/office/2007/relationships/media" Target="../media/media7.mp3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jpeg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0.mp3"/><Relationship Id="rId7" Type="http://schemas.openxmlformats.org/officeDocument/2006/relationships/image" Target="../media/image39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3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0.png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audio" Target="../media/media10.mp3"/><Relationship Id="rId17" Type="http://schemas.openxmlformats.org/officeDocument/2006/relationships/image" Target="../media/image40.png"/><Relationship Id="rId2" Type="http://schemas.openxmlformats.org/officeDocument/2006/relationships/audio" Target="../media/media11.mp3"/><Relationship Id="rId16" Type="http://schemas.openxmlformats.org/officeDocument/2006/relationships/image" Target="../media/image4.png"/><Relationship Id="rId1" Type="http://schemas.microsoft.com/office/2007/relationships/media" Target="../media/media11.mp3"/><Relationship Id="rId6" Type="http://schemas.openxmlformats.org/officeDocument/2006/relationships/audio" Target="../media/media7.mp3"/><Relationship Id="rId11" Type="http://schemas.microsoft.com/office/2007/relationships/media" Target="../media/media10.mp3"/><Relationship Id="rId5" Type="http://schemas.microsoft.com/office/2007/relationships/media" Target="../media/media7.mp3"/><Relationship Id="rId15" Type="http://schemas.openxmlformats.org/officeDocument/2006/relationships/image" Target="../media/image28.png"/><Relationship Id="rId10" Type="http://schemas.openxmlformats.org/officeDocument/2006/relationships/audio" Target="../media/media9.mp3"/><Relationship Id="rId4" Type="http://schemas.openxmlformats.org/officeDocument/2006/relationships/audio" Target="../media/media6.mp3"/><Relationship Id="rId9" Type="http://schemas.microsoft.com/office/2007/relationships/media" Target="../media/media9.mp3"/><Relationship Id="rId1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THAO%20GIANG%202018\chuyen\skip.mp3" TargetMode="External"/><Relationship Id="rId6" Type="http://schemas.openxmlformats.org/officeDocument/2006/relationships/image" Target="../media/image48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THAO%20GIANG%202018\chuyen\skip.mp3" TargetMode="External"/><Relationship Id="rId6" Type="http://schemas.openxmlformats.org/officeDocument/2006/relationships/image" Target="../media/image48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52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THAO%20GIANG%202018\chuyen\skip.mp3" TargetMode="External"/><Relationship Id="rId6" Type="http://schemas.openxmlformats.org/officeDocument/2006/relationships/image" Target="../media/image48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53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THAO%20GIANG%202018\chuyen\skip.mp3" TargetMode="External"/><Relationship Id="rId6" Type="http://schemas.openxmlformats.org/officeDocument/2006/relationships/image" Target="../media/image48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5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>
            <a:extLst>
              <a:ext uri="{FF2B5EF4-FFF2-40B4-BE49-F238E27FC236}">
                <a16:creationId xmlns:a16="http://schemas.microsoft.com/office/drawing/2014/main" id="{9CF0B479-8284-61EC-5B01-F06A41B75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WordArt 20">
            <a:extLst>
              <a:ext uri="{FF2B5EF4-FFF2-40B4-BE49-F238E27FC236}">
                <a16:creationId xmlns:a16="http://schemas.microsoft.com/office/drawing/2014/main" id="{DB1EC5B2-5815-F2B4-BA5F-0F94B42341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968500"/>
            <a:ext cx="7810500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0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076" name="Picture 22" descr="Firewrk8">
            <a:extLst>
              <a:ext uri="{FF2B5EF4-FFF2-40B4-BE49-F238E27FC236}">
                <a16:creationId xmlns:a16="http://schemas.microsoft.com/office/drawing/2014/main" id="{B4D5A460-2B8C-BABB-B886-8D5AC39DB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16500"/>
            <a:ext cx="17526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D429A5-2C48-1F7A-CEEB-2C128F3EB003}"/>
              </a:ext>
            </a:extLst>
          </p:cNvPr>
          <p:cNvCxnSpPr/>
          <p:nvPr/>
        </p:nvCxnSpPr>
        <p:spPr>
          <a:xfrm>
            <a:off x="4267200" y="914400"/>
            <a:ext cx="36576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B850F6C-42B3-6CF8-645C-9867BC9540CF}"/>
              </a:ext>
            </a:extLst>
          </p:cNvPr>
          <p:cNvSpPr/>
          <p:nvPr/>
        </p:nvSpPr>
        <p:spPr>
          <a:xfrm>
            <a:off x="683623" y="1245811"/>
            <a:ext cx="1048511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WELCOME TO </a:t>
            </a:r>
          </a:p>
          <a:p>
            <a:pPr algn="ctr">
              <a:defRPr/>
            </a:pPr>
            <a:r>
              <a:rPr lang="en-US" sz="7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OUR CLASS 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F20ACA-9EA3-66A7-85A1-1B2E3272E611}"/>
              </a:ext>
            </a:extLst>
          </p:cNvPr>
          <p:cNvSpPr/>
          <p:nvPr/>
        </p:nvSpPr>
        <p:spPr>
          <a:xfrm>
            <a:off x="3298370" y="3860922"/>
            <a:ext cx="8229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Teacher: </a:t>
            </a:r>
            <a:r>
              <a:rPr lang="vi-VN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Trần </a:t>
            </a: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Th</a:t>
            </a:r>
            <a:r>
              <a:rPr lang="vi-VN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ị Thanh Tâm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WordArt 7">
            <a:extLst>
              <a:ext uri="{FF2B5EF4-FFF2-40B4-BE49-F238E27FC236}">
                <a16:creationId xmlns:a16="http://schemas.microsoft.com/office/drawing/2014/main" id="{F02E2D15-9A07-25C4-8AFB-29E36D0BC7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45292" y="147666"/>
            <a:ext cx="9701413" cy="862013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.VnTime"/>
              </a:rPr>
              <a:t>Nguyen</a:t>
            </a:r>
            <a:r>
              <a:rPr lang="vi-VN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.VnTime"/>
              </a:rPr>
              <a:t> 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.VnTime"/>
              </a:rPr>
              <a:t>Du Primary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918124">
            <a:off x="-162649" y="2643933"/>
            <a:ext cx="2608059" cy="2258601"/>
          </a:xfrm>
          <a:custGeom>
            <a:avLst/>
            <a:gdLst/>
            <a:ahLst/>
            <a:cxnLst/>
            <a:rect l="l" t="t" r="r" b="b"/>
            <a:pathLst>
              <a:path w="5407279" h="5407279">
                <a:moveTo>
                  <a:pt x="0" y="0"/>
                </a:moveTo>
                <a:lnTo>
                  <a:pt x="5407279" y="0"/>
                </a:lnTo>
                <a:lnTo>
                  <a:pt x="5407279" y="5407279"/>
                </a:lnTo>
                <a:lnTo>
                  <a:pt x="0" y="54072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0861040" y="1469129"/>
            <a:ext cx="1330960" cy="3919742"/>
          </a:xfrm>
          <a:custGeom>
            <a:avLst/>
            <a:gdLst/>
            <a:ahLst/>
            <a:cxnLst/>
            <a:rect l="l" t="t" r="r" b="b"/>
            <a:pathLst>
              <a:path w="2619446" h="7704252">
                <a:moveTo>
                  <a:pt x="0" y="0"/>
                </a:moveTo>
                <a:lnTo>
                  <a:pt x="2619446" y="0"/>
                </a:lnTo>
                <a:lnTo>
                  <a:pt x="2619446" y="7704252"/>
                </a:lnTo>
                <a:lnTo>
                  <a:pt x="0" y="7704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979551" y="4414844"/>
            <a:ext cx="4876800" cy="1948054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Explosion 2 9"/>
          <p:cNvSpPr/>
          <p:nvPr/>
        </p:nvSpPr>
        <p:spPr>
          <a:xfrm rot="879644">
            <a:off x="1746858" y="-209419"/>
            <a:ext cx="8698284" cy="5079899"/>
          </a:xfrm>
          <a:prstGeom prst="irregularSeal2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Rectangle 13"/>
          <p:cNvSpPr/>
          <p:nvPr/>
        </p:nvSpPr>
        <p:spPr>
          <a:xfrm>
            <a:off x="2592136" y="1646873"/>
            <a:ext cx="6264215" cy="1477328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9200" dirty="0">
                <a:ln w="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GOOD JOB!</a:t>
            </a:r>
          </a:p>
        </p:txBody>
      </p:sp>
    </p:spTree>
    <p:extLst>
      <p:ext uri="{BB962C8B-B14F-4D97-AF65-F5344CB8AC3E}">
        <p14:creationId xmlns:p14="http://schemas.microsoft.com/office/powerpoint/2010/main" val="14092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CAB31-D95B-1CEE-4DDE-B432634E4B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00" y="66675"/>
            <a:ext cx="12115800" cy="672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14706E-2DBA-AD53-B6E5-F118A52FCFF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288" y="629504"/>
            <a:ext cx="10899947" cy="5540068"/>
          </a:xfrm>
          <a:prstGeom prst="rect">
            <a:avLst/>
          </a:prstGeom>
        </p:spPr>
      </p:pic>
      <p:pic>
        <p:nvPicPr>
          <p:cNvPr id="3" name="Track 15">
            <a:hlinkClick r:id="" action="ppaction://media"/>
            <a:extLst>
              <a:ext uri="{FF2B5EF4-FFF2-40B4-BE49-F238E27FC236}">
                <a16:creationId xmlns:a16="http://schemas.microsoft.com/office/drawing/2014/main" id="{459CED67-401C-641E-AF22-24361E06E4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125261" y="976587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4" name="U 12 L2. 1. A 1">
            <a:hlinkClick r:id="" action="ppaction://media"/>
            <a:extLst>
              <a:ext uri="{FF2B5EF4-FFF2-40B4-BE49-F238E27FC236}">
                <a16:creationId xmlns:a16="http://schemas.microsoft.com/office/drawing/2014/main" id="{A680C802-F91D-54C6-0065-D83182837C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99779" y="171231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8" name="U 12 L2. 1. A 2">
            <a:hlinkClick r:id="" action="ppaction://media"/>
            <a:extLst>
              <a:ext uri="{FF2B5EF4-FFF2-40B4-BE49-F238E27FC236}">
                <a16:creationId xmlns:a16="http://schemas.microsoft.com/office/drawing/2014/main" id="{B3823C8D-E962-E802-E87F-9D155715629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140606" y="543297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U 12 L2. 1.  b 1">
            <a:hlinkClick r:id="" action="ppaction://media"/>
            <a:extLst>
              <a:ext uri="{FF2B5EF4-FFF2-40B4-BE49-F238E27FC236}">
                <a16:creationId xmlns:a16="http://schemas.microsoft.com/office/drawing/2014/main" id="{92E479BC-8B52-B529-6CAE-CAA4C34D3C9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234307" y="171231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 12 L2. 1. b 2">
            <a:hlinkClick r:id="" action="ppaction://media"/>
            <a:extLst>
              <a:ext uri="{FF2B5EF4-FFF2-40B4-BE49-F238E27FC236}">
                <a16:creationId xmlns:a16="http://schemas.microsoft.com/office/drawing/2014/main" id="{14D0A610-980B-ABFA-51D2-5219E17547F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027917" y="576317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229627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FDAB26-ECED-2452-848B-E55B8CFCC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08258C-C165-0CF9-780A-71DE5EE10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18F3AC-F264-B31A-5EA7-AF67F8B6E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95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5DB76-C9DF-45B2-73D8-410624D1E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8476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138146" y="4640137"/>
            <a:ext cx="8142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fireworks show /ˈ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faɪəwɜːks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ʃəʊ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/>
            <a:r>
              <a:rPr lang="vi-VN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màn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9B1596-FD36-5509-A84A-07DB919DC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85" y="1833561"/>
            <a:ext cx="481789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2 L2.2. 2">
            <a:hlinkClick r:id="" action="ppaction://media"/>
            <a:extLst>
              <a:ext uri="{FF2B5EF4-FFF2-40B4-BE49-F238E27FC236}">
                <a16:creationId xmlns:a16="http://schemas.microsoft.com/office/drawing/2014/main" id="{966E83F7-95F3-D03A-1E02-6F0B2BDC7C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9" end="265.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34946" y="28797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477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5DB76-C9DF-45B2-73D8-410624D1EE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8476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1727630" y="4640137"/>
            <a:ext cx="85382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Year party /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nju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jɪə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(r) ˈ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pɑːti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  <a:p>
            <a:pPr algn="ctr"/>
            <a:r>
              <a:rPr lang="vi-VN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268E67B9-C9E4-DF5D-A48E-D5ADE9F02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91" y="1958973"/>
            <a:ext cx="400444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2 L2.2. 2">
            <a:hlinkClick r:id="" action="ppaction://media"/>
            <a:extLst>
              <a:ext uri="{FF2B5EF4-FFF2-40B4-BE49-F238E27FC236}">
                <a16:creationId xmlns:a16="http://schemas.microsoft.com/office/drawing/2014/main" id="{B1871924-659B-9671-9672-81D24F8BF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U 12 L2.2. 3">
            <a:hlinkClick r:id="" action="ppaction://media"/>
            <a:extLst>
              <a:ext uri="{FF2B5EF4-FFF2-40B4-BE49-F238E27FC236}">
                <a16:creationId xmlns:a16="http://schemas.microsoft.com/office/drawing/2014/main" id="{988DEB3D-C285-4FB6-EC49-B00C7BEF099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377" end="363.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90372" y="299369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15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5DB76-C9DF-45B2-73D8-410624D1E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8476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274555" y="4470840"/>
            <a:ext cx="73813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 festival /ˈ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flaʊə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festɪvl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vi-VN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B9DAB7A-327E-FFE6-CBFF-13EB629C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657" y="1807779"/>
            <a:ext cx="4442702" cy="243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2 L2.2. 4">
            <a:hlinkClick r:id="" action="ppaction://media"/>
            <a:extLst>
              <a:ext uri="{FF2B5EF4-FFF2-40B4-BE49-F238E27FC236}">
                <a16:creationId xmlns:a16="http://schemas.microsoft.com/office/drawing/2014/main" id="{DC06A687-5C7D-3E30-D3BE-6843CBE12D0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6" end="434.718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7172" y="30829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937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op 50 Hình Nền Pp Đẹp Đơn Giản Mà Đẹp, Hình Nền Powerpoint Đơn Giản Mà Đẹp">
            <a:extLst>
              <a:ext uri="{FF2B5EF4-FFF2-40B4-BE49-F238E27FC236}">
                <a16:creationId xmlns:a16="http://schemas.microsoft.com/office/drawing/2014/main" id="{0EC5AFC7-FBF7-4868-B1FD-62951964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B2425C-7D14-4A41-AAE1-010D441665F1}"/>
              </a:ext>
            </a:extLst>
          </p:cNvPr>
          <p:cNvSpPr txBox="1"/>
          <p:nvPr/>
        </p:nvSpPr>
        <p:spPr>
          <a:xfrm>
            <a:off x="3962399" y="381000"/>
            <a:ext cx="4614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1BD7E-7BCB-464A-8CFB-9E6DAA8A08A8}"/>
              </a:ext>
            </a:extLst>
          </p:cNvPr>
          <p:cNvSpPr txBox="1"/>
          <p:nvPr/>
        </p:nvSpPr>
        <p:spPr>
          <a:xfrm>
            <a:off x="1324305" y="2092669"/>
            <a:ext cx="1035268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3500" b="1" dirty="0"/>
              <a:t>Fireworks show:</a:t>
            </a:r>
            <a:r>
              <a:rPr lang="vi-VN" sz="3500" b="1" dirty="0"/>
              <a:t>màn trình diễn pháo hoa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New year party: tiệc năm mới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Flower festival: hội chợ hoa</a:t>
            </a:r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0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6388" name="Picture 2" descr="C:\Users\Administrator\Documents\HINH NEN POWER POINT\hinh-nen-powerpoint-hoa-la-canh_0927212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2"/>
          <p:cNvSpPr>
            <a:spLocks noChangeArrowheads="1" noChangeShapeType="1" noTextEdit="1"/>
          </p:cNvSpPr>
          <p:nvPr/>
        </p:nvSpPr>
        <p:spPr bwMode="auto">
          <a:xfrm>
            <a:off x="3133725" y="1282700"/>
            <a:ext cx="619125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Let's play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338" y="2676526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819401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B781B6-31FA-701D-757F-24D541C076F0}"/>
              </a:ext>
            </a:extLst>
          </p:cNvPr>
          <p:cNvSpPr/>
          <p:nvPr/>
        </p:nvSpPr>
        <p:spPr>
          <a:xfrm>
            <a:off x="1333500" y="3759201"/>
            <a:ext cx="9791700" cy="2101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</a:p>
        </p:txBody>
      </p:sp>
    </p:spTree>
    <p:extLst>
      <p:ext uri="{BB962C8B-B14F-4D97-AF65-F5344CB8AC3E}">
        <p14:creationId xmlns:p14="http://schemas.microsoft.com/office/powerpoint/2010/main" val="2849860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CAB31-D95B-1CEE-4DDE-B432634E4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"/>
            <a:ext cx="12115800" cy="672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45D1846-A2F4-7E1B-8968-B3C35663EB59}"/>
              </a:ext>
            </a:extLst>
          </p:cNvPr>
          <p:cNvSpPr/>
          <p:nvPr/>
        </p:nvSpPr>
        <p:spPr>
          <a:xfrm>
            <a:off x="637190" y="857251"/>
            <a:ext cx="370752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1.New year party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B67B9C-451A-2F6C-AF23-E20A5B40CC40}"/>
              </a:ext>
            </a:extLst>
          </p:cNvPr>
          <p:cNvSpPr/>
          <p:nvPr/>
        </p:nvSpPr>
        <p:spPr>
          <a:xfrm>
            <a:off x="570187" y="2684407"/>
            <a:ext cx="370752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2.Flower festival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99BA1CD-1C49-2A9D-26C0-C85E36DC460E}"/>
              </a:ext>
            </a:extLst>
          </p:cNvPr>
          <p:cNvSpPr/>
          <p:nvPr/>
        </p:nvSpPr>
        <p:spPr>
          <a:xfrm>
            <a:off x="534682" y="4686303"/>
            <a:ext cx="3757121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3.Fireworks show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959E660-3AC4-CE6E-D20F-5ABFDE592684}"/>
              </a:ext>
            </a:extLst>
          </p:cNvPr>
          <p:cNvSpPr/>
          <p:nvPr/>
        </p:nvSpPr>
        <p:spPr>
          <a:xfrm>
            <a:off x="11001376" y="742951"/>
            <a:ext cx="733424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A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506576-A36B-BB35-5645-BFA6B1491522}"/>
              </a:ext>
            </a:extLst>
          </p:cNvPr>
          <p:cNvSpPr/>
          <p:nvPr/>
        </p:nvSpPr>
        <p:spPr>
          <a:xfrm>
            <a:off x="11001376" y="2247901"/>
            <a:ext cx="733424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B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9565079-DA33-A027-1A80-CF86745B5BD1}"/>
              </a:ext>
            </a:extLst>
          </p:cNvPr>
          <p:cNvSpPr/>
          <p:nvPr/>
        </p:nvSpPr>
        <p:spPr>
          <a:xfrm>
            <a:off x="11001376" y="3886202"/>
            <a:ext cx="733424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C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C325360-FF0F-273B-5082-152A3B901231}"/>
              </a:ext>
            </a:extLst>
          </p:cNvPr>
          <p:cNvSpPr/>
          <p:nvPr/>
        </p:nvSpPr>
        <p:spPr>
          <a:xfrm>
            <a:off x="10944225" y="5448303"/>
            <a:ext cx="733424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D</a:t>
            </a:r>
            <a:endParaRPr lang="en-US" sz="3000" b="1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463AB4B-DABE-26BF-9134-874F74CB9630}"/>
              </a:ext>
            </a:extLst>
          </p:cNvPr>
          <p:cNvCxnSpPr>
            <a:cxnSpLocks/>
          </p:cNvCxnSpPr>
          <p:nvPr/>
        </p:nvCxnSpPr>
        <p:spPr>
          <a:xfrm>
            <a:off x="4356259" y="1219200"/>
            <a:ext cx="3479483" cy="2209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0A174E6-3F99-6B6C-7DB2-18833491EB1E}"/>
              </a:ext>
            </a:extLst>
          </p:cNvPr>
          <p:cNvCxnSpPr>
            <a:cxnSpLocks/>
          </p:cNvCxnSpPr>
          <p:nvPr/>
        </p:nvCxnSpPr>
        <p:spPr>
          <a:xfrm flipV="1">
            <a:off x="4356259" y="1219200"/>
            <a:ext cx="3479483" cy="196543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4162439-6F32-9923-FE8E-76AB71B8BE27}"/>
              </a:ext>
            </a:extLst>
          </p:cNvPr>
          <p:cNvCxnSpPr>
            <a:cxnSpLocks/>
          </p:cNvCxnSpPr>
          <p:nvPr/>
        </p:nvCxnSpPr>
        <p:spPr>
          <a:xfrm>
            <a:off x="4344713" y="5065986"/>
            <a:ext cx="3491029" cy="93476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F1BC8328-4BA7-8DF9-B0D6-CE11ECF42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42" y="268837"/>
            <a:ext cx="2910150" cy="187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F8652EC4-9354-AF1C-76D9-652E4B58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42" y="2584229"/>
            <a:ext cx="3037046" cy="17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98EE2CA-4895-3D21-1D8F-421A0B060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42" y="4648202"/>
            <a:ext cx="3081632" cy="17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23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71D04-C534-74DA-9C43-A475B7AB7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01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FB2235-37C3-EF86-E479-BAE834364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76C997-8E3A-FD87-B115-C96A19A89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FEFC2FD5-1164-A653-1769-6A7225E17F0F}"/>
              </a:ext>
            </a:extLst>
          </p:cNvPr>
          <p:cNvSpPr/>
          <p:nvPr/>
        </p:nvSpPr>
        <p:spPr>
          <a:xfrm>
            <a:off x="1524000" y="2709862"/>
            <a:ext cx="9563100" cy="2333626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PATTERN</a:t>
            </a:r>
          </a:p>
        </p:txBody>
      </p:sp>
    </p:spTree>
    <p:extLst>
      <p:ext uri="{BB962C8B-B14F-4D97-AF65-F5344CB8AC3E}">
        <p14:creationId xmlns:p14="http://schemas.microsoft.com/office/powerpoint/2010/main" val="192387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373EA7-E675-3E7E-ABE1-6E1BC7BE8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1" y="0"/>
            <a:ext cx="1246007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D49E-3802-20E6-85A7-F445BB8F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C7193-6FCF-E48A-03B4-5AE8EB9E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5BE0C81B-9374-0F41-AE6F-4F55A9257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426" y="2709862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0070C0"/>
                </a:solidFill>
                <a:latin typeface="Arial" pitchFamily="34" charset="0"/>
              </a:rPr>
              <a:t>LESSON 2 ( 1, 2, 3)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89CE7DE-2614-2507-AAFB-81ACA56A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38" y="1734532"/>
            <a:ext cx="1005136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          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12: OUR TET HOLIDAY</a:t>
            </a:r>
          </a:p>
        </p:txBody>
      </p:sp>
    </p:spTree>
    <p:extLst>
      <p:ext uri="{BB962C8B-B14F-4D97-AF65-F5344CB8AC3E}">
        <p14:creationId xmlns:p14="http://schemas.microsoft.com/office/powerpoint/2010/main" val="3610629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0A5EA-569F-571E-1B0D-84C84B67B6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8" y="0"/>
            <a:ext cx="1230839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413CAB-A0AD-0CAF-9088-3EB31C0DD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9B9CA-BBF8-9478-CE94-64359CEF8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652" y="2860618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C34CBF1-FAA1-C961-FC72-474D3E409237}"/>
              </a:ext>
            </a:extLst>
          </p:cNvPr>
          <p:cNvSpPr/>
          <p:nvPr/>
        </p:nvSpPr>
        <p:spPr>
          <a:xfrm>
            <a:off x="520814" y="1759004"/>
            <a:ext cx="9232785" cy="183503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will you go at Tet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 sẽ đi đâu vào dịp tết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)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C45658-B330-CE2F-35D3-58F23B884269}"/>
              </a:ext>
            </a:extLst>
          </p:cNvPr>
          <p:cNvSpPr/>
          <p:nvPr/>
        </p:nvSpPr>
        <p:spPr>
          <a:xfrm>
            <a:off x="1732325" y="378374"/>
            <a:ext cx="9106676" cy="1018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b="1" dirty="0">
                <a:solidFill>
                  <a:srgbClr val="004F8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 xem ai đó sẽ đi đâu vào dịp tết</a:t>
            </a:r>
            <a:endParaRPr lang="en-US" sz="3500" b="1" dirty="0">
              <a:solidFill>
                <a:srgbClr val="004F8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EA94CED-C80D-A8B2-8291-216E05CCA803}"/>
              </a:ext>
            </a:extLst>
          </p:cNvPr>
          <p:cNvSpPr/>
          <p:nvPr/>
        </p:nvSpPr>
        <p:spPr>
          <a:xfrm>
            <a:off x="1229711" y="3429000"/>
            <a:ext cx="10759180" cy="226302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I’ll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 to my grandparents’ house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 sẽ đến nhà ông bà.)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'll go to ur grandparent house">
            <a:hlinkClick r:id="" action="ppaction://media"/>
            <a:extLst>
              <a:ext uri="{FF2B5EF4-FFF2-40B4-BE49-F238E27FC236}">
                <a16:creationId xmlns:a16="http://schemas.microsoft.com/office/drawing/2014/main" id="{B359277E-DD62-A930-A4BB-FFC773BA5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23182" y="4439831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6" name="U 12 L2.2. Where will you go at tet">
            <a:hlinkClick r:id="" action="ppaction://media"/>
            <a:extLst>
              <a:ext uri="{FF2B5EF4-FFF2-40B4-BE49-F238E27FC236}">
                <a16:creationId xmlns:a16="http://schemas.microsoft.com/office/drawing/2014/main" id="{45153192-0D0E-E2C8-4809-C8E00D9125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15090" y="2657418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834886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CAB31-D95B-1CEE-4DDE-B432634E4B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670" y="73571"/>
            <a:ext cx="12115800" cy="672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5143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2.Listen, point and say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4C046203-04B8-DA66-9280-C81DA7E629AA}"/>
              </a:ext>
            </a:extLst>
          </p:cNvPr>
          <p:cNvSpPr/>
          <p:nvPr/>
        </p:nvSpPr>
        <p:spPr>
          <a:xfrm>
            <a:off x="3184634" y="825143"/>
            <a:ext cx="5654566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Where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will you go at Tet?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094213FF-3EA7-797F-2D24-DC94C80B540B}"/>
              </a:ext>
            </a:extLst>
          </p:cNvPr>
          <p:cNvSpPr/>
          <p:nvPr/>
        </p:nvSpPr>
        <p:spPr>
          <a:xfrm>
            <a:off x="1168113" y="1528116"/>
            <a:ext cx="6483418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I’ll go to..................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6CCD7-F0D6-585C-DFB2-58FB253F745B}"/>
              </a:ext>
            </a:extLst>
          </p:cNvPr>
          <p:cNvSpPr/>
          <p:nvPr/>
        </p:nvSpPr>
        <p:spPr>
          <a:xfrm>
            <a:off x="1953665" y="1463604"/>
            <a:ext cx="60972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my grandparents’ house</a:t>
            </a:r>
            <a:endParaRPr lang="en-US" sz="32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DBAC3-36ED-AE14-DE8B-45DBFC292B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54273" y="2419579"/>
            <a:ext cx="8903520" cy="4244220"/>
          </a:xfrm>
          <a:prstGeom prst="rect">
            <a:avLst/>
          </a:prstGeom>
        </p:spPr>
      </p:pic>
      <p:pic>
        <p:nvPicPr>
          <p:cNvPr id="4" name="U 12 L2.2. 1">
            <a:hlinkClick r:id="" action="ppaction://media"/>
            <a:extLst>
              <a:ext uri="{FF2B5EF4-FFF2-40B4-BE49-F238E27FC236}">
                <a16:creationId xmlns:a16="http://schemas.microsoft.com/office/drawing/2014/main" id="{CA47CD7C-E950-B934-6EF0-1DFFB1436C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64913" y="403622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 12 L2.2. 2">
            <a:hlinkClick r:id="" action="ppaction://media"/>
            <a:extLst>
              <a:ext uri="{FF2B5EF4-FFF2-40B4-BE49-F238E27FC236}">
                <a16:creationId xmlns:a16="http://schemas.microsoft.com/office/drawing/2014/main" id="{D56D5879-8F78-6B4C-1AD8-7ABA7D9F20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76579" y="400670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 12 L2.2. 3">
            <a:hlinkClick r:id="" action="ppaction://media"/>
            <a:extLst>
              <a:ext uri="{FF2B5EF4-FFF2-40B4-BE49-F238E27FC236}">
                <a16:creationId xmlns:a16="http://schemas.microsoft.com/office/drawing/2014/main" id="{2E1948FA-2834-42FA-8EC0-0337A21D7A6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554273" y="612141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12 L2.2. 4">
            <a:hlinkClick r:id="" action="ppaction://media"/>
            <a:extLst>
              <a:ext uri="{FF2B5EF4-FFF2-40B4-BE49-F238E27FC236}">
                <a16:creationId xmlns:a16="http://schemas.microsoft.com/office/drawing/2014/main" id="{21A3D4D7-15CB-5C6E-93CA-11300515CA3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342364" y="612141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I'll go to ur grandparent house">
            <a:hlinkClick r:id="" action="ppaction://media"/>
            <a:extLst>
              <a:ext uri="{FF2B5EF4-FFF2-40B4-BE49-F238E27FC236}">
                <a16:creationId xmlns:a16="http://schemas.microsoft.com/office/drawing/2014/main" id="{34B85A40-8AE1-59F1-A7C6-C5ADD67297C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83872" y="1755991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5" name="U 12 L2.2. Where will you go at tet">
            <a:hlinkClick r:id="" action="ppaction://media"/>
            <a:extLst>
              <a:ext uri="{FF2B5EF4-FFF2-40B4-BE49-F238E27FC236}">
                <a16:creationId xmlns:a16="http://schemas.microsoft.com/office/drawing/2014/main" id="{45930433-1BAA-1A36-0CD0-4302716B0DA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582042" y="1006016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0504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F7B39-4470-EDA9-2BE5-9A1CC5E44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050"/>
            <a:ext cx="12192000" cy="6868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B4CCB14B-80E5-5E06-19C7-1A2373F75EA6}"/>
              </a:ext>
            </a:extLst>
          </p:cNvPr>
          <p:cNvSpPr/>
          <p:nvPr/>
        </p:nvSpPr>
        <p:spPr>
          <a:xfrm>
            <a:off x="3184634" y="825143"/>
            <a:ext cx="5654566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Where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will you go at Tet?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81A0DAE0-B0EF-3EAB-C37A-E64E5802CE8A}"/>
              </a:ext>
            </a:extLst>
          </p:cNvPr>
          <p:cNvSpPr/>
          <p:nvPr/>
        </p:nvSpPr>
        <p:spPr>
          <a:xfrm>
            <a:off x="2690019" y="4922958"/>
            <a:ext cx="6097258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I’ll go to................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D47FB-6E59-8294-FB81-08AB26A08F6B}"/>
              </a:ext>
            </a:extLst>
          </p:cNvPr>
          <p:cNvSpPr/>
          <p:nvPr/>
        </p:nvSpPr>
        <p:spPr>
          <a:xfrm>
            <a:off x="3962399" y="4858444"/>
            <a:ext cx="5213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grandparents’ house</a:t>
            </a:r>
            <a:endParaRPr lang="en-US" sz="32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4E031D-FE14-5924-1949-70B4448DD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293" y="2002183"/>
            <a:ext cx="4417631" cy="224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F7B39-4470-EDA9-2BE5-9A1CC5E44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050"/>
            <a:ext cx="12192000" cy="6868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B4CCB14B-80E5-5E06-19C7-1A2373F75EA6}"/>
              </a:ext>
            </a:extLst>
          </p:cNvPr>
          <p:cNvSpPr/>
          <p:nvPr/>
        </p:nvSpPr>
        <p:spPr>
          <a:xfrm>
            <a:off x="3184634" y="825143"/>
            <a:ext cx="5654566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Where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will you go at Tet?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81A0DAE0-B0EF-3EAB-C37A-E64E5802CE8A}"/>
              </a:ext>
            </a:extLst>
          </p:cNvPr>
          <p:cNvSpPr/>
          <p:nvPr/>
        </p:nvSpPr>
        <p:spPr>
          <a:xfrm>
            <a:off x="2690019" y="4922958"/>
            <a:ext cx="6097258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I’ll go to................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D47FB-6E59-8294-FB81-08AB26A08F6B}"/>
              </a:ext>
            </a:extLst>
          </p:cNvPr>
          <p:cNvSpPr/>
          <p:nvPr/>
        </p:nvSpPr>
        <p:spPr>
          <a:xfrm>
            <a:off x="3930869" y="4868954"/>
            <a:ext cx="5213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fireworks show</a:t>
            </a:r>
            <a:endParaRPr lang="en-US" sz="32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7CCC61-ED9C-C714-9DDA-23FDA2055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869" y="1878530"/>
            <a:ext cx="3973825" cy="21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7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F7B39-4470-EDA9-2BE5-9A1CC5E44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050"/>
            <a:ext cx="12192000" cy="6868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B4CCB14B-80E5-5E06-19C7-1A2373F75EA6}"/>
              </a:ext>
            </a:extLst>
          </p:cNvPr>
          <p:cNvSpPr/>
          <p:nvPr/>
        </p:nvSpPr>
        <p:spPr>
          <a:xfrm>
            <a:off x="3184634" y="825143"/>
            <a:ext cx="5654566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Where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will you go at Tet?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81A0DAE0-B0EF-3EAB-C37A-E64E5802CE8A}"/>
              </a:ext>
            </a:extLst>
          </p:cNvPr>
          <p:cNvSpPr/>
          <p:nvPr/>
        </p:nvSpPr>
        <p:spPr>
          <a:xfrm>
            <a:off x="2690019" y="4922958"/>
            <a:ext cx="6097258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I’ll go to................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D47FB-6E59-8294-FB81-08AB26A08F6B}"/>
              </a:ext>
            </a:extLst>
          </p:cNvPr>
          <p:cNvSpPr/>
          <p:nvPr/>
        </p:nvSpPr>
        <p:spPr>
          <a:xfrm>
            <a:off x="3930869" y="4858444"/>
            <a:ext cx="5213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New Year party</a:t>
            </a:r>
            <a:endParaRPr lang="en-US" sz="32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EAF69B-9479-F208-8A96-31BD27481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310" y="2074257"/>
            <a:ext cx="4145511" cy="22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7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F7B39-4470-EDA9-2BE5-9A1CC5E44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050"/>
            <a:ext cx="12192000" cy="6868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B4CCB14B-80E5-5E06-19C7-1A2373F75EA6}"/>
              </a:ext>
            </a:extLst>
          </p:cNvPr>
          <p:cNvSpPr/>
          <p:nvPr/>
        </p:nvSpPr>
        <p:spPr>
          <a:xfrm>
            <a:off x="3184634" y="825143"/>
            <a:ext cx="5654566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Where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will you go at Tet?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81A0DAE0-B0EF-3EAB-C37A-E64E5802CE8A}"/>
              </a:ext>
            </a:extLst>
          </p:cNvPr>
          <p:cNvSpPr/>
          <p:nvPr/>
        </p:nvSpPr>
        <p:spPr>
          <a:xfrm>
            <a:off x="2690019" y="4922958"/>
            <a:ext cx="6097258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I’ll go to................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D47FB-6E59-8294-FB81-08AB26A08F6B}"/>
              </a:ext>
            </a:extLst>
          </p:cNvPr>
          <p:cNvSpPr/>
          <p:nvPr/>
        </p:nvSpPr>
        <p:spPr>
          <a:xfrm>
            <a:off x="3930869" y="4847934"/>
            <a:ext cx="5213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flower festival</a:t>
            </a:r>
            <a:endParaRPr lang="en-US" sz="32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B5C02E-6ACE-787C-5E05-677199BE1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157" y="1992830"/>
            <a:ext cx="4329277" cy="225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CAB31-D95B-1CEE-4DDE-B432634E4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6675"/>
            <a:ext cx="12115800" cy="672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56B00F-1C90-4F9C-BAE4-9B9BBC558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75" y="581844"/>
            <a:ext cx="11072404" cy="56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09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45"/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34188"/>
          </a:xfrm>
        </p:spPr>
      </p:pic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3657600" y="1828800"/>
            <a:ext cx="4800600" cy="2590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Let's play</a:t>
            </a:r>
          </a:p>
        </p:txBody>
      </p:sp>
      <p:pic>
        <p:nvPicPr>
          <p:cNvPr id="43012" name="j021275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60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152400" y="6337301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Made by Thanh Tam</a:t>
            </a:r>
          </a:p>
        </p:txBody>
      </p:sp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338" y="2676526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819401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04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30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373EA7-E675-3E7E-ABE1-6E1BC7BE8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1" y="0"/>
            <a:ext cx="1246007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D49E-3802-20E6-85A7-F445BB8F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C7193-6FCF-E48A-03B4-5AE8EB9E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3">
            <a:extLst>
              <a:ext uri="{FF2B5EF4-FFF2-40B4-BE49-F238E27FC236}">
                <a16:creationId xmlns:a16="http://schemas.microsoft.com/office/drawing/2014/main" id="{51A06AD0-7373-48FA-9A5E-364266204D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4056" y="1162372"/>
            <a:ext cx="9129251" cy="3431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PLAY GAME</a:t>
            </a:r>
          </a:p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RING THE GOLDEN BELL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C1871-47BA-6520-9587-4CBB2AE9C3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490" y="175846"/>
            <a:ext cx="1990510" cy="121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12AB37-DE22-7A01-D3FE-1F1E2445F2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5" y="187575"/>
            <a:ext cx="1990510" cy="121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7605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0" name="ski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" descr="springtime_sun_h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512" y="162445"/>
            <a:ext cx="99060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0" name="Group 3"/>
          <p:cNvGrpSpPr>
            <a:grpSpLocks/>
          </p:cNvGrpSpPr>
          <p:nvPr/>
        </p:nvGrpSpPr>
        <p:grpSpPr bwMode="auto">
          <a:xfrm>
            <a:off x="3257290" y="536085"/>
            <a:ext cx="5791200" cy="509587"/>
            <a:chOff x="912" y="258"/>
            <a:chExt cx="4059" cy="447"/>
          </a:xfrm>
        </p:grpSpPr>
        <p:sp>
          <p:nvSpPr>
            <p:cNvPr id="4507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061" y="315"/>
              <a:ext cx="2910" cy="390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 spc="-360" dirty="0">
                  <a:ln w="1270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Arial"/>
                  <a:cs typeface="Arial"/>
                </a:rPr>
                <a:t>RINGING THE GOLDEN BELL</a:t>
              </a:r>
            </a:p>
          </p:txBody>
        </p:sp>
        <p:sp>
          <p:nvSpPr>
            <p:cNvPr id="4507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912" y="258"/>
              <a:ext cx="912" cy="3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solidFill>
                    <a:srgbClr val="FF6600">
                      <a:alpha val="98822"/>
                    </a:srgbClr>
                  </a:solidFill>
                  <a:latin typeface="Arial"/>
                  <a:cs typeface="Arial"/>
                </a:rPr>
                <a:t>Game</a:t>
              </a:r>
            </a:p>
          </p:txBody>
        </p:sp>
      </p:grp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1766888" y="142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1766888" y="142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1766888" y="128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1766888" y="128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1776413" y="128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1766888" y="138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1781175" y="138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1785938" y="128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>
            <a:off x="1785938" y="133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>
            <a:off x="1781175" y="138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9</a:t>
            </a:r>
          </a:p>
        </p:txBody>
      </p:sp>
      <p:sp>
        <p:nvSpPr>
          <p:cNvPr id="40976" name="AutoShape 16"/>
          <p:cNvSpPr>
            <a:spLocks noChangeArrowheads="1"/>
          </p:cNvSpPr>
          <p:nvPr/>
        </p:nvSpPr>
        <p:spPr bwMode="auto">
          <a:xfrm>
            <a:off x="1766888" y="1238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  <a:cs typeface="Arial" pitchFamily="34" charset="0"/>
              </a:rPr>
              <a:t>10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8750" y="2676306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819401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297C9128-9DF5-81A5-480D-F70213483901}"/>
              </a:ext>
            </a:extLst>
          </p:cNvPr>
          <p:cNvSpPr/>
          <p:nvPr/>
        </p:nvSpPr>
        <p:spPr>
          <a:xfrm>
            <a:off x="3184634" y="1266576"/>
            <a:ext cx="5654566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Where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will you go at Tet?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6BA36D8D-1AA5-2764-B203-A1310E006DF8}"/>
              </a:ext>
            </a:extLst>
          </p:cNvPr>
          <p:cNvSpPr/>
          <p:nvPr/>
        </p:nvSpPr>
        <p:spPr>
          <a:xfrm>
            <a:off x="2690019" y="5364391"/>
            <a:ext cx="6097258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I’ll go to................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922C38-6EC1-B284-1E6A-1718032072D3}"/>
              </a:ext>
            </a:extLst>
          </p:cNvPr>
          <p:cNvSpPr/>
          <p:nvPr/>
        </p:nvSpPr>
        <p:spPr>
          <a:xfrm>
            <a:off x="3930869" y="5299877"/>
            <a:ext cx="5213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New Year party</a:t>
            </a:r>
            <a:endParaRPr lang="en-US" sz="32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6A5AE-86EC-0A93-9118-936B4BA3E1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21" y="2319138"/>
            <a:ext cx="4656082" cy="27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409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264" fill="hold"/>
                                        <p:tgtEl>
                                          <p:spTgt spid="409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0"/>
                </p:tgtEl>
              </p:cMediaNode>
            </p:audio>
          </p:childTnLst>
        </p:cTn>
      </p:par>
    </p:tnLst>
    <p:bldLst>
      <p:bldP spid="40966" grpId="0" animBg="1"/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3" grpId="0" animBg="1"/>
      <p:bldP spid="40974" grpId="0" animBg="1"/>
      <p:bldP spid="40975" grpId="0" animBg="1"/>
      <p:bldP spid="4097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E672D4-5503-709D-F85A-E26C35BE4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CD67BC-6105-A2CC-FB40-9607D2A59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02FA4-2485-DBB0-E222-C00A9AD7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4F44603-3FF7-4B0D-9CAB-759EFB86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DA3EEEA-0FF0-4A27-A165-C5983938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001CD6E-D8BC-494E-8C89-CF256B3A0AA2}"/>
              </a:ext>
            </a:extLst>
          </p:cNvPr>
          <p:cNvSpPr/>
          <p:nvPr/>
        </p:nvSpPr>
        <p:spPr>
          <a:xfrm>
            <a:off x="2581837" y="-699242"/>
            <a:ext cx="8310283" cy="2771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sz="7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992064E-9F9C-4809-B065-1DDCC1B9A067}"/>
              </a:ext>
            </a:extLst>
          </p:cNvPr>
          <p:cNvSpPr/>
          <p:nvPr/>
        </p:nvSpPr>
        <p:spPr>
          <a:xfrm>
            <a:off x="4653944" y="3303214"/>
            <a:ext cx="676275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05E3DA9-9D39-487E-B4BB-8AD46C2694A6}"/>
              </a:ext>
            </a:extLst>
          </p:cNvPr>
          <p:cNvSpPr/>
          <p:nvPr/>
        </p:nvSpPr>
        <p:spPr>
          <a:xfrm>
            <a:off x="4045491" y="3346076"/>
            <a:ext cx="675231" cy="585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A910A0D-C72D-48DA-AC0E-69B25AD06FFD}"/>
              </a:ext>
            </a:extLst>
          </p:cNvPr>
          <p:cNvSpPr/>
          <p:nvPr/>
        </p:nvSpPr>
        <p:spPr>
          <a:xfrm>
            <a:off x="5331898" y="4114503"/>
            <a:ext cx="676275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LISTEN, POINT AND SAY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43B12DE-6654-4CB7-8387-AFBE877C217E}"/>
              </a:ext>
            </a:extLst>
          </p:cNvPr>
          <p:cNvSpPr/>
          <p:nvPr/>
        </p:nvSpPr>
        <p:spPr>
          <a:xfrm>
            <a:off x="4653944" y="4190120"/>
            <a:ext cx="675231" cy="585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512732E-3B77-488C-9952-4CE442082156}"/>
              </a:ext>
            </a:extLst>
          </p:cNvPr>
          <p:cNvSpPr/>
          <p:nvPr/>
        </p:nvSpPr>
        <p:spPr>
          <a:xfrm>
            <a:off x="5677995" y="5018116"/>
            <a:ext cx="676275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TALK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D2A48ED-79C3-401F-8ED7-BE1E19C0B2C0}"/>
              </a:ext>
            </a:extLst>
          </p:cNvPr>
          <p:cNvSpPr/>
          <p:nvPr/>
        </p:nvSpPr>
        <p:spPr>
          <a:xfrm>
            <a:off x="5002764" y="5036886"/>
            <a:ext cx="675231" cy="585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3A11446-7BEF-4A4E-84DF-134AF2AECBB8}"/>
              </a:ext>
            </a:extLst>
          </p:cNvPr>
          <p:cNvSpPr/>
          <p:nvPr/>
        </p:nvSpPr>
        <p:spPr>
          <a:xfrm>
            <a:off x="3744031" y="1456480"/>
            <a:ext cx="676275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-UP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FAC5CE2-68EA-4465-9553-F874CE413D67}"/>
              </a:ext>
            </a:extLst>
          </p:cNvPr>
          <p:cNvSpPr/>
          <p:nvPr/>
        </p:nvSpPr>
        <p:spPr>
          <a:xfrm>
            <a:off x="3081790" y="1499342"/>
            <a:ext cx="675231" cy="585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07F67F5-2D0E-46F4-AA12-C747D1DEFBC6}"/>
              </a:ext>
            </a:extLst>
          </p:cNvPr>
          <p:cNvSpPr/>
          <p:nvPr/>
        </p:nvSpPr>
        <p:spPr>
          <a:xfrm>
            <a:off x="4178818" y="2402253"/>
            <a:ext cx="676275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REPEAT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29B402D-410E-4943-8416-4C64618C953E}"/>
              </a:ext>
            </a:extLst>
          </p:cNvPr>
          <p:cNvSpPr/>
          <p:nvPr/>
        </p:nvSpPr>
        <p:spPr>
          <a:xfrm>
            <a:off x="3516577" y="2445115"/>
            <a:ext cx="675231" cy="585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D1C6DDA-9D50-46FF-AC41-0A6EA2A6197C}"/>
              </a:ext>
            </a:extLst>
          </p:cNvPr>
          <p:cNvSpPr/>
          <p:nvPr/>
        </p:nvSpPr>
        <p:spPr>
          <a:xfrm>
            <a:off x="6126229" y="5856313"/>
            <a:ext cx="676275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GAME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383F1E1-B205-4A6A-AD66-D2CE0269B576}"/>
              </a:ext>
            </a:extLst>
          </p:cNvPr>
          <p:cNvSpPr/>
          <p:nvPr/>
        </p:nvSpPr>
        <p:spPr>
          <a:xfrm>
            <a:off x="5450998" y="5794401"/>
            <a:ext cx="675231" cy="585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90902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0" name="ski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" descr="springtime_sun_h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512" y="162445"/>
            <a:ext cx="99060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0" name="Group 3"/>
          <p:cNvGrpSpPr>
            <a:grpSpLocks/>
          </p:cNvGrpSpPr>
          <p:nvPr/>
        </p:nvGrpSpPr>
        <p:grpSpPr bwMode="auto">
          <a:xfrm>
            <a:off x="3257290" y="536085"/>
            <a:ext cx="5791200" cy="509587"/>
            <a:chOff x="912" y="258"/>
            <a:chExt cx="4059" cy="447"/>
          </a:xfrm>
        </p:grpSpPr>
        <p:sp>
          <p:nvSpPr>
            <p:cNvPr id="4507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061" y="315"/>
              <a:ext cx="2910" cy="390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 spc="-360" dirty="0">
                  <a:ln w="1270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Arial"/>
                  <a:cs typeface="Arial"/>
                </a:rPr>
                <a:t>RINGING THE GOLDEN BELL</a:t>
              </a:r>
            </a:p>
          </p:txBody>
        </p:sp>
        <p:sp>
          <p:nvSpPr>
            <p:cNvPr id="4507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912" y="258"/>
              <a:ext cx="912" cy="3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solidFill>
                    <a:srgbClr val="FF6600">
                      <a:alpha val="98822"/>
                    </a:srgbClr>
                  </a:solidFill>
                  <a:latin typeface="Arial"/>
                  <a:cs typeface="Arial"/>
                </a:rPr>
                <a:t>Game</a:t>
              </a:r>
            </a:p>
          </p:txBody>
        </p:sp>
      </p:grp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1766888" y="142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1766888" y="142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1766888" y="128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1766888" y="128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1776413" y="128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1766888" y="138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1781175" y="138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1785938" y="128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>
            <a:off x="1785938" y="133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>
            <a:off x="1781175" y="138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9</a:t>
            </a:r>
          </a:p>
        </p:txBody>
      </p:sp>
      <p:sp>
        <p:nvSpPr>
          <p:cNvPr id="40976" name="AutoShape 16"/>
          <p:cNvSpPr>
            <a:spLocks noChangeArrowheads="1"/>
          </p:cNvSpPr>
          <p:nvPr/>
        </p:nvSpPr>
        <p:spPr bwMode="auto">
          <a:xfrm>
            <a:off x="1766888" y="1238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  <a:cs typeface="Arial" pitchFamily="34" charset="0"/>
              </a:rPr>
              <a:t>10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8750" y="2676306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819401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BDCE00E1-9382-5C26-A52F-EB5AE143AD1E}"/>
              </a:ext>
            </a:extLst>
          </p:cNvPr>
          <p:cNvSpPr/>
          <p:nvPr/>
        </p:nvSpPr>
        <p:spPr>
          <a:xfrm>
            <a:off x="3184634" y="1298106"/>
            <a:ext cx="5654566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Where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will you go at Tet?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59C04E09-7933-FF1B-AF8D-7696DD59A79E}"/>
              </a:ext>
            </a:extLst>
          </p:cNvPr>
          <p:cNvSpPr/>
          <p:nvPr/>
        </p:nvSpPr>
        <p:spPr>
          <a:xfrm>
            <a:off x="2690019" y="5395921"/>
            <a:ext cx="6097258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I’ll go to................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9CA782-3B7E-5C79-CC58-EF823FC780C4}"/>
              </a:ext>
            </a:extLst>
          </p:cNvPr>
          <p:cNvSpPr/>
          <p:nvPr/>
        </p:nvSpPr>
        <p:spPr>
          <a:xfrm>
            <a:off x="3930869" y="5341917"/>
            <a:ext cx="5213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fireworks show</a:t>
            </a:r>
            <a:endParaRPr lang="en-US" sz="32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6DAF49-358D-F5FE-B30D-C1330C7F09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69" y="2236756"/>
            <a:ext cx="4225159" cy="2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7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409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264" fill="hold"/>
                                        <p:tgtEl>
                                          <p:spTgt spid="409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0"/>
                </p:tgtEl>
              </p:cMediaNode>
            </p:audio>
          </p:childTnLst>
        </p:cTn>
      </p:par>
    </p:tnLst>
    <p:bldLst>
      <p:bldP spid="40966" grpId="0" animBg="1"/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3" grpId="0" animBg="1"/>
      <p:bldP spid="40974" grpId="0" animBg="1"/>
      <p:bldP spid="40975" grpId="0" animBg="1"/>
      <p:bldP spid="40976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0" name="ski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" descr="springtime_sun_h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512" y="162445"/>
            <a:ext cx="99060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0" name="Group 3"/>
          <p:cNvGrpSpPr>
            <a:grpSpLocks/>
          </p:cNvGrpSpPr>
          <p:nvPr/>
        </p:nvGrpSpPr>
        <p:grpSpPr bwMode="auto">
          <a:xfrm>
            <a:off x="3257290" y="536085"/>
            <a:ext cx="5791200" cy="509587"/>
            <a:chOff x="912" y="258"/>
            <a:chExt cx="4059" cy="447"/>
          </a:xfrm>
        </p:grpSpPr>
        <p:sp>
          <p:nvSpPr>
            <p:cNvPr id="4507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061" y="315"/>
              <a:ext cx="2910" cy="390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 spc="-360" dirty="0">
                  <a:ln w="1270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Arial"/>
                  <a:cs typeface="Arial"/>
                </a:rPr>
                <a:t>RINGING THE GOLDEN BELL</a:t>
              </a:r>
            </a:p>
          </p:txBody>
        </p:sp>
        <p:sp>
          <p:nvSpPr>
            <p:cNvPr id="4507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912" y="258"/>
              <a:ext cx="912" cy="3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solidFill>
                    <a:srgbClr val="FF6600">
                      <a:alpha val="98822"/>
                    </a:srgbClr>
                  </a:solidFill>
                  <a:latin typeface="Arial"/>
                  <a:cs typeface="Arial"/>
                </a:rPr>
                <a:t>Game</a:t>
              </a:r>
            </a:p>
          </p:txBody>
        </p:sp>
      </p:grp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1766888" y="142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1766888" y="142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1766888" y="128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1766888" y="128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1776413" y="128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1766888" y="138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1781175" y="138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1785938" y="128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>
            <a:off x="1785938" y="133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>
            <a:off x="1781175" y="138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9</a:t>
            </a:r>
          </a:p>
        </p:txBody>
      </p:sp>
      <p:sp>
        <p:nvSpPr>
          <p:cNvPr id="40976" name="AutoShape 16"/>
          <p:cNvSpPr>
            <a:spLocks noChangeArrowheads="1"/>
          </p:cNvSpPr>
          <p:nvPr/>
        </p:nvSpPr>
        <p:spPr bwMode="auto">
          <a:xfrm>
            <a:off x="1766888" y="1238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  <a:cs typeface="Arial" pitchFamily="34" charset="0"/>
              </a:rPr>
              <a:t>10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8750" y="2676306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819401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EC9EFA6A-3DD0-B976-BCDF-753BC1E9B54D}"/>
              </a:ext>
            </a:extLst>
          </p:cNvPr>
          <p:cNvSpPr/>
          <p:nvPr/>
        </p:nvSpPr>
        <p:spPr>
          <a:xfrm>
            <a:off x="3163614" y="1445253"/>
            <a:ext cx="5654566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Where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will you go at Tet?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871E9AC3-776A-E745-F784-A8A3C1BF5FC3}"/>
              </a:ext>
            </a:extLst>
          </p:cNvPr>
          <p:cNvSpPr/>
          <p:nvPr/>
        </p:nvSpPr>
        <p:spPr>
          <a:xfrm>
            <a:off x="2668999" y="5543068"/>
            <a:ext cx="6097258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I’ll go to................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D25B7D-7EFC-E2B4-D7A1-65445A897E4C}"/>
              </a:ext>
            </a:extLst>
          </p:cNvPr>
          <p:cNvSpPr/>
          <p:nvPr/>
        </p:nvSpPr>
        <p:spPr>
          <a:xfrm>
            <a:off x="3909849" y="5468044"/>
            <a:ext cx="5213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flower festival</a:t>
            </a:r>
            <a:endParaRPr lang="en-US" sz="32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C6915-50EC-0AD3-FA03-8B130563E4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26" y="2361980"/>
            <a:ext cx="3981450" cy="252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0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409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264" fill="hold"/>
                                        <p:tgtEl>
                                          <p:spTgt spid="409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0"/>
                </p:tgtEl>
              </p:cMediaNode>
            </p:audio>
          </p:childTnLst>
        </p:cTn>
      </p:par>
    </p:tnLst>
    <p:bldLst>
      <p:bldP spid="40966" grpId="0" animBg="1"/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3" grpId="0" animBg="1"/>
      <p:bldP spid="40974" grpId="0" animBg="1"/>
      <p:bldP spid="40975" grpId="0" animBg="1"/>
      <p:bldP spid="40976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0" name="ski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" descr="springtime_sun_h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512" y="162445"/>
            <a:ext cx="99060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0" name="Group 3"/>
          <p:cNvGrpSpPr>
            <a:grpSpLocks/>
          </p:cNvGrpSpPr>
          <p:nvPr/>
        </p:nvGrpSpPr>
        <p:grpSpPr bwMode="auto">
          <a:xfrm>
            <a:off x="3257290" y="536085"/>
            <a:ext cx="5791200" cy="509587"/>
            <a:chOff x="912" y="258"/>
            <a:chExt cx="4059" cy="447"/>
          </a:xfrm>
        </p:grpSpPr>
        <p:sp>
          <p:nvSpPr>
            <p:cNvPr id="4507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061" y="315"/>
              <a:ext cx="2910" cy="390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 spc="-360" dirty="0">
                  <a:ln w="1270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Arial"/>
                  <a:cs typeface="Arial"/>
                </a:rPr>
                <a:t>RINGING THE GOLDEN BELL</a:t>
              </a:r>
            </a:p>
          </p:txBody>
        </p:sp>
        <p:sp>
          <p:nvSpPr>
            <p:cNvPr id="4507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912" y="258"/>
              <a:ext cx="912" cy="3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solidFill>
                    <a:srgbClr val="FF6600">
                      <a:alpha val="98822"/>
                    </a:srgbClr>
                  </a:solidFill>
                  <a:latin typeface="Arial"/>
                  <a:cs typeface="Arial"/>
                </a:rPr>
                <a:t>Game</a:t>
              </a:r>
            </a:p>
          </p:txBody>
        </p:sp>
      </p:grp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1766888" y="142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1766888" y="142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1766888" y="128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1766888" y="128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1776413" y="128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1766888" y="138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1781175" y="138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1785938" y="128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>
            <a:off x="1785938" y="133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>
            <a:off x="1781175" y="138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cs typeface="Arial" pitchFamily="34" charset="0"/>
              </a:rPr>
              <a:t>9</a:t>
            </a:r>
          </a:p>
        </p:txBody>
      </p:sp>
      <p:sp>
        <p:nvSpPr>
          <p:cNvPr id="40976" name="AutoShape 16"/>
          <p:cNvSpPr>
            <a:spLocks noChangeArrowheads="1"/>
          </p:cNvSpPr>
          <p:nvPr/>
        </p:nvSpPr>
        <p:spPr bwMode="auto">
          <a:xfrm>
            <a:off x="1766888" y="1238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  <a:cs typeface="Arial" pitchFamily="34" charset="0"/>
              </a:rPr>
              <a:t>10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8750" y="2676306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819401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CEDCD8EA-223E-2B86-415C-34A731962DC7}"/>
              </a:ext>
            </a:extLst>
          </p:cNvPr>
          <p:cNvSpPr/>
          <p:nvPr/>
        </p:nvSpPr>
        <p:spPr>
          <a:xfrm>
            <a:off x="3257290" y="1445254"/>
            <a:ext cx="5654566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Where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will you go at Tet?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8286C055-B2FB-2E5B-A312-2B9AD30DF882}"/>
              </a:ext>
            </a:extLst>
          </p:cNvPr>
          <p:cNvSpPr/>
          <p:nvPr/>
        </p:nvSpPr>
        <p:spPr>
          <a:xfrm>
            <a:off x="2762675" y="5543069"/>
            <a:ext cx="6097258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I’ll go to................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FEBCC2-CF1E-B7A6-138D-6F23F9C11E03}"/>
              </a:ext>
            </a:extLst>
          </p:cNvPr>
          <p:cNvSpPr/>
          <p:nvPr/>
        </p:nvSpPr>
        <p:spPr>
          <a:xfrm>
            <a:off x="4035055" y="5478555"/>
            <a:ext cx="5213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grandparents’ house</a:t>
            </a:r>
            <a:endParaRPr lang="en-US" sz="32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D9CA15-D362-5772-EC29-2A387F05A6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90" y="2553565"/>
            <a:ext cx="4549665" cy="244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409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264" fill="hold"/>
                                        <p:tgtEl>
                                          <p:spTgt spid="409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0"/>
                </p:tgtEl>
              </p:cMediaNode>
            </p:audio>
          </p:childTnLst>
        </p:cTn>
      </p:par>
    </p:tnLst>
    <p:bldLst>
      <p:bldP spid="40966" grpId="0" animBg="1"/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3" grpId="0" animBg="1"/>
      <p:bldP spid="40974" grpId="0" animBg="1"/>
      <p:bldP spid="40975" grpId="0" animBg="1"/>
      <p:bldP spid="40976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op 50 Hình Nền Pp Đẹp Đơn Giản Mà Đẹp, Hình Nền Powerpoint Đơn Giản Mà Đẹp">
            <a:extLst>
              <a:ext uri="{FF2B5EF4-FFF2-40B4-BE49-F238E27FC236}">
                <a16:creationId xmlns:a16="http://schemas.microsoft.com/office/drawing/2014/main" id="{0EC5AFC7-FBF7-4868-B1FD-62951964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B2425C-7D14-4A41-AAE1-010D441665F1}"/>
              </a:ext>
            </a:extLst>
          </p:cNvPr>
          <p:cNvSpPr txBox="1"/>
          <p:nvPr/>
        </p:nvSpPr>
        <p:spPr>
          <a:xfrm>
            <a:off x="3962400" y="3810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1BD7E-7BCB-464A-8CFB-9E6DAA8A08A8}"/>
              </a:ext>
            </a:extLst>
          </p:cNvPr>
          <p:cNvSpPr txBox="1"/>
          <p:nvPr/>
        </p:nvSpPr>
        <p:spPr>
          <a:xfrm>
            <a:off x="2758381" y="1951910"/>
            <a:ext cx="735257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</a:rPr>
              <a:t>1.</a:t>
            </a:r>
            <a:r>
              <a:rPr lang="en-US" sz="2900" b="1" u="sng" dirty="0">
                <a:solidFill>
                  <a:srgbClr val="FF0000"/>
                </a:solidFill>
              </a:rPr>
              <a:t>Vocabulary</a:t>
            </a:r>
            <a:r>
              <a:rPr lang="en-US" sz="2900" b="1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000" b="1" dirty="0"/>
              <a:t>Fireworks show:</a:t>
            </a:r>
            <a:r>
              <a:rPr lang="vi-VN" sz="3000" b="1" dirty="0"/>
              <a:t>màn trình diễn pháo hoa</a:t>
            </a:r>
          </a:p>
          <a:p>
            <a:pPr marL="457200" indent="-457200">
              <a:buFontTx/>
              <a:buChar char="-"/>
            </a:pPr>
            <a:r>
              <a:rPr lang="vi-VN" sz="3000" b="1" dirty="0"/>
              <a:t>New year party: tiệc năm mới</a:t>
            </a:r>
          </a:p>
          <a:p>
            <a:pPr marL="457200" indent="-457200">
              <a:buFontTx/>
              <a:buChar char="-"/>
            </a:pPr>
            <a:r>
              <a:rPr lang="vi-VN" sz="3000" b="1" dirty="0"/>
              <a:t>Flower festival: hội chợ hoa</a:t>
            </a:r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C58F7-4E66-872D-C52D-A27771474486}"/>
              </a:ext>
            </a:extLst>
          </p:cNvPr>
          <p:cNvSpPr txBox="1"/>
          <p:nvPr/>
        </p:nvSpPr>
        <p:spPr>
          <a:xfrm>
            <a:off x="2758381" y="3829340"/>
            <a:ext cx="600286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</a:rPr>
              <a:t>2. </a:t>
            </a:r>
            <a:r>
              <a:rPr lang="en-US" sz="2900" b="1" u="sng" dirty="0">
                <a:solidFill>
                  <a:srgbClr val="FF0000"/>
                </a:solidFill>
              </a:rPr>
              <a:t>Sentence pattern</a:t>
            </a:r>
            <a:r>
              <a:rPr lang="en-US" sz="29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2900" b="1" dirty="0"/>
              <a:t>-W</a:t>
            </a:r>
            <a:r>
              <a:rPr lang="vi-VN" sz="2900" b="1" dirty="0"/>
              <a:t>here will you go at Tet</a:t>
            </a:r>
            <a:r>
              <a:rPr lang="en-US" sz="2900" b="1" dirty="0"/>
              <a:t>?</a:t>
            </a:r>
            <a:endParaRPr lang="vi-VN" sz="2900" b="1" dirty="0"/>
          </a:p>
          <a:p>
            <a:r>
              <a:rPr lang="vi-VN" sz="2900" b="1" dirty="0"/>
              <a:t>(Bạn sẽ đi đâu vào dịp tết vậy?)</a:t>
            </a:r>
            <a:endParaRPr lang="en-US" sz="2900" b="1" dirty="0"/>
          </a:p>
          <a:p>
            <a:r>
              <a:rPr lang="en-US" sz="2900" b="1" dirty="0"/>
              <a:t>-&gt; </a:t>
            </a:r>
            <a:r>
              <a:rPr lang="vi-VN" sz="2900" b="1" dirty="0"/>
              <a:t>I’ll go to </a:t>
            </a:r>
            <a:r>
              <a:rPr lang="vi-VN" sz="2900" b="1" dirty="0">
                <a:solidFill>
                  <a:srgbClr val="FF0000"/>
                </a:solidFill>
              </a:rPr>
              <a:t>my grandparents’ house</a:t>
            </a:r>
            <a:r>
              <a:rPr lang="vi-VN" sz="2900" b="1" dirty="0"/>
              <a:t>.</a:t>
            </a:r>
            <a:endParaRPr lang="vi-VN" sz="2900" b="1" u="sng" dirty="0">
              <a:solidFill>
                <a:srgbClr val="0070C0"/>
              </a:solidFill>
            </a:endParaRPr>
          </a:p>
          <a:p>
            <a:r>
              <a:rPr lang="vi-VN" sz="2900" b="1" dirty="0"/>
              <a:t>(Tôi sẽ đến nhà ông bà.)</a:t>
            </a:r>
            <a:endParaRPr lang="en-US" sz="2700" b="1" dirty="0"/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9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68D98-65F5-F46F-EA65-3A92BE896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0" y="0"/>
            <a:ext cx="1217377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0DEE91-0440-0541-73C2-9DB96A745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BE0B4-2DF9-A0E0-195B-607E5922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739D678-A184-4130-9813-26BD85A11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651" y="1811476"/>
            <a:ext cx="36957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</a:rPr>
              <a:t>Homework: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C3477B-6950-4457-80DA-151D590C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418" y="3273891"/>
            <a:ext cx="793441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-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Learn by heart vocabulary and sentence pattern </a:t>
            </a:r>
          </a:p>
          <a:p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Prepare Unit 12- lesson 2 ( 4, 5, 6)</a:t>
            </a:r>
          </a:p>
        </p:txBody>
      </p:sp>
    </p:spTree>
    <p:extLst>
      <p:ext uri="{BB962C8B-B14F-4D97-AF65-F5344CB8AC3E}">
        <p14:creationId xmlns:p14="http://schemas.microsoft.com/office/powerpoint/2010/main" val="1396716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DDF42-5F98-FF4F-64CD-0228477FD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" y="0"/>
            <a:ext cx="1218247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8EB9A9-071F-E46A-B205-4FF730F2A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98DB45-DF90-F5F5-97DC-C283B3E16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49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4" name="Picture 2" descr="C:\Users\Administrator\Documents\HINH NEN POWER POINT\hinh-nen-cho-powerpoint-nen-trang-va-cac-kep-du-loai-mau_0927176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WordArt 2"/>
          <p:cNvSpPr>
            <a:spLocks noChangeArrowheads="1" noChangeShapeType="1" noTextEdit="1"/>
          </p:cNvSpPr>
          <p:nvPr/>
        </p:nvSpPr>
        <p:spPr bwMode="auto">
          <a:xfrm>
            <a:off x="2107325" y="1825625"/>
            <a:ext cx="7620000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Warm - up</a:t>
            </a:r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338" y="2676526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819401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A2662D-4444-382F-B94B-75464CF09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087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855738" y="794997"/>
            <a:ext cx="10226934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9740168" y="5108077"/>
            <a:ext cx="1267566" cy="1258059"/>
          </a:xfrm>
          <a:custGeom>
            <a:avLst/>
            <a:gdLst/>
            <a:ahLst/>
            <a:cxnLst/>
            <a:rect l="l" t="t" r="r" b="b"/>
            <a:pathLst>
              <a:path w="1901349" h="1887088">
                <a:moveTo>
                  <a:pt x="0" y="0"/>
                </a:moveTo>
                <a:lnTo>
                  <a:pt x="1901349" y="0"/>
                </a:lnTo>
                <a:lnTo>
                  <a:pt x="1901349" y="1887089"/>
                </a:lnTo>
                <a:lnTo>
                  <a:pt x="0" y="1887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F2742097-8C85-981B-88DF-061B282798C4}"/>
              </a:ext>
            </a:extLst>
          </p:cNvPr>
          <p:cNvSpPr txBox="1"/>
          <p:nvPr/>
        </p:nvSpPr>
        <p:spPr>
          <a:xfrm>
            <a:off x="1239521" y="3357408"/>
            <a:ext cx="984315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6"/>
              </a:lnSpc>
              <a:spcBef>
                <a:spcPct val="0"/>
              </a:spcBef>
            </a:pPr>
            <a:r>
              <a:rPr lang="vi-VN" sz="9000" dirty="0">
                <a:solidFill>
                  <a:srgbClr val="00B050"/>
                </a:solidFill>
                <a:latin typeface="Congenial" panose="02000503040000020004" pitchFamily="2" charset="0"/>
              </a:rPr>
              <a:t>WHISPER GAME</a:t>
            </a:r>
            <a:endParaRPr lang="en-US" sz="9000" dirty="0">
              <a:solidFill>
                <a:srgbClr val="00B050"/>
              </a:solidFill>
              <a:latin typeface="Congenial" panose="02000503040000020004" pitchFamily="2" charset="0"/>
            </a:endParaRPr>
          </a:p>
        </p:txBody>
      </p:sp>
      <p:sp>
        <p:nvSpPr>
          <p:cNvPr id="5" name="WordArt 2">
            <a:extLst>
              <a:ext uri="{FF2B5EF4-FFF2-40B4-BE49-F238E27FC236}">
                <a16:creationId xmlns:a16="http://schemas.microsoft.com/office/drawing/2014/main" id="{A1F1EDBE-E916-3762-9543-BE0B409C6B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74428" y="1063695"/>
            <a:ext cx="9043146" cy="1363381"/>
          </a:xfrm>
          <a:prstGeom prst="rect">
            <a:avLst/>
          </a:prstGeom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PLAY GAME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344525DF-5AE7-D377-BC96-5FDFD9BF0B3C}"/>
              </a:ext>
            </a:extLst>
          </p:cNvPr>
          <p:cNvSpPr/>
          <p:nvPr/>
        </p:nvSpPr>
        <p:spPr>
          <a:xfrm>
            <a:off x="692042" y="4990950"/>
            <a:ext cx="1962259" cy="1049582"/>
          </a:xfrm>
          <a:custGeom>
            <a:avLst/>
            <a:gdLst/>
            <a:ahLst/>
            <a:cxnLst/>
            <a:rect l="l" t="t" r="r" b="b"/>
            <a:pathLst>
              <a:path w="4670538" h="4641348">
                <a:moveTo>
                  <a:pt x="0" y="0"/>
                </a:moveTo>
                <a:lnTo>
                  <a:pt x="4670538" y="0"/>
                </a:lnTo>
                <a:lnTo>
                  <a:pt x="4670538" y="4641347"/>
                </a:lnTo>
                <a:lnTo>
                  <a:pt x="0" y="46413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8" name="Picture 7" descr="A couple of girls holding books&#10;&#10;Description automatically generated">
            <a:extLst>
              <a:ext uri="{FF2B5EF4-FFF2-40B4-BE49-F238E27FC236}">
                <a16:creationId xmlns:a16="http://schemas.microsoft.com/office/drawing/2014/main" id="{D7A5045B-F68A-339A-18F9-2AC1511070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69" y="3615763"/>
            <a:ext cx="3447215" cy="27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2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19" y="0"/>
            <a:ext cx="1222431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6531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334859" y="5477983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3"/>
          <p:cNvSpPr/>
          <p:nvPr/>
        </p:nvSpPr>
        <p:spPr>
          <a:xfrm rot="920123">
            <a:off x="10990809" y="5175581"/>
            <a:ext cx="1047019" cy="1543862"/>
          </a:xfrm>
          <a:custGeom>
            <a:avLst/>
            <a:gdLst/>
            <a:ahLst/>
            <a:cxnLst/>
            <a:rect l="l" t="t" r="r" b="b"/>
            <a:pathLst>
              <a:path w="1570529" h="2315793">
                <a:moveTo>
                  <a:pt x="0" y="0"/>
                </a:moveTo>
                <a:lnTo>
                  <a:pt x="1570529" y="0"/>
                </a:lnTo>
                <a:lnTo>
                  <a:pt x="1570529" y="2315794"/>
                </a:lnTo>
                <a:lnTo>
                  <a:pt x="0" y="23157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3641439" y="3273824"/>
            <a:ext cx="4876800" cy="2456688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90BB1-36C6-1BAF-5428-C60CF1B21EF5}"/>
              </a:ext>
            </a:extLst>
          </p:cNvPr>
          <p:cNvSpPr txBox="1"/>
          <p:nvPr/>
        </p:nvSpPr>
        <p:spPr>
          <a:xfrm>
            <a:off x="948930" y="2302430"/>
            <a:ext cx="10261819" cy="569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40"/>
              </a:lnSpc>
            </a:pP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you make spring roll for Tet?</a:t>
            </a:r>
          </a:p>
        </p:txBody>
      </p:sp>
    </p:spTree>
    <p:extLst>
      <p:ext uri="{BB962C8B-B14F-4D97-AF65-F5344CB8AC3E}">
        <p14:creationId xmlns:p14="http://schemas.microsoft.com/office/powerpoint/2010/main" val="39858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19" y="0"/>
            <a:ext cx="1222431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6531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262595" y="5570241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3"/>
          <p:cNvSpPr/>
          <p:nvPr/>
        </p:nvSpPr>
        <p:spPr>
          <a:xfrm rot="920123">
            <a:off x="10990809" y="5175581"/>
            <a:ext cx="1047019" cy="1543862"/>
          </a:xfrm>
          <a:custGeom>
            <a:avLst/>
            <a:gdLst/>
            <a:ahLst/>
            <a:cxnLst/>
            <a:rect l="l" t="t" r="r" b="b"/>
            <a:pathLst>
              <a:path w="1570529" h="2315793">
                <a:moveTo>
                  <a:pt x="0" y="0"/>
                </a:moveTo>
                <a:lnTo>
                  <a:pt x="1570529" y="0"/>
                </a:lnTo>
                <a:lnTo>
                  <a:pt x="1570529" y="2315794"/>
                </a:lnTo>
                <a:lnTo>
                  <a:pt x="0" y="23157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4089556" y="3381998"/>
            <a:ext cx="4876800" cy="2456688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9CD64-3381-104C-E6F0-76D73F654C65}"/>
              </a:ext>
            </a:extLst>
          </p:cNvPr>
          <p:cNvSpPr txBox="1"/>
          <p:nvPr/>
        </p:nvSpPr>
        <p:spPr>
          <a:xfrm>
            <a:off x="-234379" y="2112169"/>
            <a:ext cx="12416801" cy="554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40"/>
              </a:lnSpc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you do the shopping for Tet?</a:t>
            </a:r>
          </a:p>
        </p:txBody>
      </p:sp>
    </p:spTree>
    <p:extLst>
      <p:ext uri="{BB962C8B-B14F-4D97-AF65-F5344CB8AC3E}">
        <p14:creationId xmlns:p14="http://schemas.microsoft.com/office/powerpoint/2010/main" val="20943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19" y="0"/>
            <a:ext cx="1222431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6531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95055" y="526413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211853" y="5803875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3"/>
          <p:cNvSpPr/>
          <p:nvPr/>
        </p:nvSpPr>
        <p:spPr>
          <a:xfrm rot="920123">
            <a:off x="10990809" y="5175581"/>
            <a:ext cx="1047019" cy="1543862"/>
          </a:xfrm>
          <a:custGeom>
            <a:avLst/>
            <a:gdLst/>
            <a:ahLst/>
            <a:cxnLst/>
            <a:rect l="l" t="t" r="r" b="b"/>
            <a:pathLst>
              <a:path w="1570529" h="2315793">
                <a:moveTo>
                  <a:pt x="0" y="0"/>
                </a:moveTo>
                <a:lnTo>
                  <a:pt x="1570529" y="0"/>
                </a:lnTo>
                <a:lnTo>
                  <a:pt x="1570529" y="2315794"/>
                </a:lnTo>
                <a:lnTo>
                  <a:pt x="0" y="23157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4296066" y="3212592"/>
            <a:ext cx="4876800" cy="2456688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385BEA2-3053-60E8-DABB-0C9426D73156}"/>
              </a:ext>
            </a:extLst>
          </p:cNvPr>
          <p:cNvSpPr txBox="1"/>
          <p:nvPr/>
        </p:nvSpPr>
        <p:spPr>
          <a:xfrm>
            <a:off x="451999" y="2195129"/>
            <a:ext cx="11288001" cy="873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buy a branch of peach blossoms for Tet.</a:t>
            </a:r>
          </a:p>
        </p:txBody>
      </p:sp>
    </p:spTree>
    <p:extLst>
      <p:ext uri="{BB962C8B-B14F-4D97-AF65-F5344CB8AC3E}">
        <p14:creationId xmlns:p14="http://schemas.microsoft.com/office/powerpoint/2010/main" val="24657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19" y="0"/>
            <a:ext cx="1222431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6531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118283" y="1892737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3"/>
          <p:cNvSpPr/>
          <p:nvPr/>
        </p:nvSpPr>
        <p:spPr>
          <a:xfrm rot="920123">
            <a:off x="10990809" y="5175581"/>
            <a:ext cx="1047019" cy="1543862"/>
          </a:xfrm>
          <a:custGeom>
            <a:avLst/>
            <a:gdLst/>
            <a:ahLst/>
            <a:cxnLst/>
            <a:rect l="l" t="t" r="r" b="b"/>
            <a:pathLst>
              <a:path w="1570529" h="2315793">
                <a:moveTo>
                  <a:pt x="0" y="0"/>
                </a:moveTo>
                <a:lnTo>
                  <a:pt x="1570529" y="0"/>
                </a:lnTo>
                <a:lnTo>
                  <a:pt x="1570529" y="2315794"/>
                </a:lnTo>
                <a:lnTo>
                  <a:pt x="0" y="23157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4132930" y="3339483"/>
            <a:ext cx="4876800" cy="2456688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613B0-8B05-B03D-9BBB-902B594BBC61}"/>
              </a:ext>
            </a:extLst>
          </p:cNvPr>
          <p:cNvSpPr txBox="1"/>
          <p:nvPr/>
        </p:nvSpPr>
        <p:spPr>
          <a:xfrm>
            <a:off x="1402117" y="2115622"/>
            <a:ext cx="9873868" cy="661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father will make banh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Tet.</a:t>
            </a:r>
          </a:p>
        </p:txBody>
      </p:sp>
    </p:spTree>
    <p:extLst>
      <p:ext uri="{BB962C8B-B14F-4D97-AF65-F5344CB8AC3E}">
        <p14:creationId xmlns:p14="http://schemas.microsoft.com/office/powerpoint/2010/main" val="186221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2400</TotalTime>
  <Words>935</Words>
  <Application>Microsoft Office PowerPoint</Application>
  <PresentationFormat>Widescreen</PresentationFormat>
  <Paragraphs>211</Paragraphs>
  <Slides>35</Slides>
  <Notes>31</Notes>
  <HiddenSlides>0</HiddenSlides>
  <MMClips>22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.VnTime</vt:lpstr>
      <vt:lpstr>A3.OpenSansBold-San</vt:lpstr>
      <vt:lpstr>A3.OpenSans-San</vt:lpstr>
      <vt:lpstr>Arial</vt:lpstr>
      <vt:lpstr>Calibri</vt:lpstr>
      <vt:lpstr>Calibri Light</vt:lpstr>
      <vt:lpstr>Congenial</vt:lpstr>
      <vt:lpstr>Impact</vt:lpstr>
      <vt:lpstr>Showcard Gothic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Trần Thị Thanh Tâm</cp:lastModifiedBy>
  <cp:revision>153</cp:revision>
  <dcterms:created xsi:type="dcterms:W3CDTF">2021-11-11T15:46:46Z</dcterms:created>
  <dcterms:modified xsi:type="dcterms:W3CDTF">2024-07-22T12:25:18Z</dcterms:modified>
</cp:coreProperties>
</file>