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4" r:id="rId1"/>
  </p:sldMasterIdLst>
  <p:notesMasterIdLst>
    <p:notesMasterId r:id="rId34"/>
  </p:notesMasterIdLst>
  <p:handoutMasterIdLst>
    <p:handoutMasterId r:id="rId35"/>
  </p:handoutMasterIdLst>
  <p:sldIdLst>
    <p:sldId id="3240" r:id="rId2"/>
    <p:sldId id="3255" r:id="rId3"/>
    <p:sldId id="3250" r:id="rId4"/>
    <p:sldId id="3251" r:id="rId5"/>
    <p:sldId id="3252" r:id="rId6"/>
    <p:sldId id="3257" r:id="rId7"/>
    <p:sldId id="3258" r:id="rId8"/>
    <p:sldId id="3259" r:id="rId9"/>
    <p:sldId id="3260" r:id="rId10"/>
    <p:sldId id="3261" r:id="rId11"/>
    <p:sldId id="3262" r:id="rId12"/>
    <p:sldId id="3256" r:id="rId13"/>
    <p:sldId id="3264" r:id="rId14"/>
    <p:sldId id="3263" r:id="rId15"/>
    <p:sldId id="3268" r:id="rId16"/>
    <p:sldId id="3265" r:id="rId17"/>
    <p:sldId id="3269" r:id="rId18"/>
    <p:sldId id="3266" r:id="rId19"/>
    <p:sldId id="3267" r:id="rId20"/>
    <p:sldId id="3271" r:id="rId21"/>
    <p:sldId id="3270" r:id="rId22"/>
    <p:sldId id="3272" r:id="rId23"/>
    <p:sldId id="3273" r:id="rId24"/>
    <p:sldId id="3274" r:id="rId25"/>
    <p:sldId id="3275" r:id="rId26"/>
    <p:sldId id="3277" r:id="rId27"/>
    <p:sldId id="3279" r:id="rId28"/>
    <p:sldId id="3280" r:id="rId29"/>
    <p:sldId id="3281" r:id="rId30"/>
    <p:sldId id="3282" r:id="rId31"/>
    <p:sldId id="3283" r:id="rId32"/>
    <p:sldId id="3247" r:id="rId33"/>
  </p:sldIdLst>
  <p:sldSz cx="12858750" cy="7232650"/>
  <p:notesSz cx="6858000" cy="9144000"/>
  <p:custDataLst>
    <p:tags r:id="rId3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A3B"/>
    <a:srgbClr val="0099FF"/>
    <a:srgbClr val="33CCFF"/>
    <a:srgbClr val="BD8769"/>
    <a:srgbClr val="F16904"/>
    <a:srgbClr val="223D5E"/>
    <a:srgbClr val="EC206C"/>
    <a:srgbClr val="BC148E"/>
    <a:srgbClr val="CE000D"/>
    <a:srgbClr val="FE6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66" autoAdjust="0"/>
    <p:restoredTop sz="92986" autoAdjust="0"/>
  </p:normalViewPr>
  <p:slideViewPr>
    <p:cSldViewPr>
      <p:cViewPr>
        <p:scale>
          <a:sx n="60" d="100"/>
          <a:sy n="60" d="100"/>
        </p:scale>
        <p:origin x="-624" y="-312"/>
      </p:cViewPr>
      <p:guideLst>
        <p:guide orient="horz" pos="328"/>
        <p:guide orient="horz" pos="4183"/>
        <p:guide pos="4050"/>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2022/6/11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2022/6/11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3</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4</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extLst>
      <p:ext uri="{BB962C8B-B14F-4D97-AF65-F5344CB8AC3E}">
        <p14:creationId xmlns:p14="http://schemas.microsoft.com/office/powerpoint/2010/main" val="351902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773450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7775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2938" y="6703596"/>
            <a:ext cx="3000375" cy="385072"/>
          </a:xfrm>
          <a:prstGeom prst="rect">
            <a:avLst/>
          </a:prstGeom>
        </p:spPr>
        <p:txBody>
          <a:bodyPr/>
          <a:lstStyle/>
          <a:p>
            <a:fld id="{603395C6-8E53-46E5-AC3C-60082576D5DD}" type="datetime1">
              <a:rPr lang="zh-CN" altLang="en-US" smtClean="0">
                <a:solidFill>
                  <a:prstClr val="black">
                    <a:tint val="75000"/>
                  </a:prstClr>
                </a:solidFill>
              </a:rPr>
              <a:pPr/>
              <a:t>2022/6/11</a:t>
            </a:fld>
            <a:endParaRPr lang="zh-CN" altLang="en-US">
              <a:solidFill>
                <a:prstClr val="black">
                  <a:tint val="75000"/>
                </a:prstClr>
              </a:solidFill>
            </a:endParaRPr>
          </a:p>
        </p:txBody>
      </p:sp>
      <p:sp>
        <p:nvSpPr>
          <p:cNvPr id="3" name="页脚占位符 2"/>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1540071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42938" y="6703596"/>
            <a:ext cx="3000375" cy="385072"/>
          </a:xfrm>
          <a:prstGeom prst="rect">
            <a:avLst/>
          </a:prstGeom>
        </p:spPr>
        <p:txBody>
          <a:bodyPr/>
          <a:lstStyle/>
          <a:p>
            <a:fld id="{233ABE5B-D107-4870-84B0-07085A150ACA}" type="datetime1">
              <a:rPr lang="zh-CN" altLang="en-US" smtClean="0">
                <a:solidFill>
                  <a:prstClr val="black">
                    <a:tint val="75000"/>
                  </a:prstClr>
                </a:solidFill>
              </a:rPr>
              <a:pPr/>
              <a:t>2022/6/11</a:t>
            </a:fld>
            <a:endParaRPr lang="zh-CN" altLang="en-US">
              <a:solidFill>
                <a:prstClr val="black">
                  <a:tint val="75000"/>
                </a:prstClr>
              </a:solidFill>
            </a:endParaRPr>
          </a:p>
        </p:txBody>
      </p:sp>
      <p:sp>
        <p:nvSpPr>
          <p:cNvPr id="6" name="页脚占位符 5"/>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474878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42938" y="6703596"/>
            <a:ext cx="3000375" cy="385072"/>
          </a:xfrm>
          <a:prstGeom prst="rect">
            <a:avLst/>
          </a:prstGeom>
        </p:spPr>
        <p:txBody>
          <a:bodyPr/>
          <a:lstStyle/>
          <a:p>
            <a:fld id="{09F8459F-9C12-43E6-BEBC-D62F03F1A77A}" type="datetime1">
              <a:rPr lang="zh-CN" altLang="en-US" smtClean="0">
                <a:solidFill>
                  <a:prstClr val="black">
                    <a:tint val="75000"/>
                  </a:prstClr>
                </a:solidFill>
              </a:rPr>
              <a:pPr/>
              <a:t>2022/6/11</a:t>
            </a:fld>
            <a:endParaRPr lang="zh-CN" altLang="en-US">
              <a:solidFill>
                <a:prstClr val="black">
                  <a:tint val="75000"/>
                </a:prstClr>
              </a:solidFill>
            </a:endParaRPr>
          </a:p>
        </p:txBody>
      </p:sp>
      <p:sp>
        <p:nvSpPr>
          <p:cNvPr id="6" name="页脚占位符 5"/>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41441921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92A175CD-49EE-4D6F-98ED-BCF7E28E17CB}" type="datetime1">
              <a:rPr lang="zh-CN" altLang="en-US" smtClean="0">
                <a:solidFill>
                  <a:prstClr val="black">
                    <a:tint val="75000"/>
                  </a:prstClr>
                </a:solidFill>
              </a:rPr>
              <a:pPr/>
              <a:t>2022/6/11</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16727553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94062118-105C-45D5-A1E0-F6B5E5B344D0}" type="datetime1">
              <a:rPr lang="zh-CN" altLang="en-US" smtClean="0">
                <a:solidFill>
                  <a:prstClr val="black">
                    <a:tint val="75000"/>
                  </a:prstClr>
                </a:solidFill>
              </a:rPr>
              <a:pPr/>
              <a:t>2022/6/11</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4012429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288"/>
        <p:cNvGrpSpPr/>
        <p:nvPr/>
      </p:nvGrpSpPr>
      <p:grpSpPr>
        <a:xfrm>
          <a:off x="0" y="0"/>
          <a:ext cx="0" cy="0"/>
          <a:chOff x="0" y="0"/>
          <a:chExt cx="0" cy="0"/>
        </a:xfrm>
      </p:grpSpPr>
    </p:spTree>
    <p:extLst>
      <p:ext uri="{BB962C8B-B14F-4D97-AF65-F5344CB8AC3E}">
        <p14:creationId xmlns:p14="http://schemas.microsoft.com/office/powerpoint/2010/main" val="424887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0671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pic>
        <p:nvPicPr>
          <p:cNvPr id="2" name="图片 32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pic>
        <p:nvPicPr>
          <p:cNvPr id="3" name="图片 1"/>
          <p:cNvPicPr>
            <a:picLocks noChangeAspect="1"/>
          </p:cNvPicPr>
          <p:nvPr userDrawn="1"/>
        </p:nvPicPr>
        <p:blipFill rotWithShape="1">
          <a:blip r:embed="rId3"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spTree>
    <p:extLst>
      <p:ext uri="{BB962C8B-B14F-4D97-AF65-F5344CB8AC3E}">
        <p14:creationId xmlns:p14="http://schemas.microsoft.com/office/powerpoint/2010/main" val="1034238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 y="4048372"/>
            <a:ext cx="12858750" cy="323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4258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79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44E5CC29-D4C1-43AF-92DE-EAC9F1236EA8}" type="datetime1">
              <a:rPr lang="zh-CN" altLang="en-US" smtClean="0">
                <a:solidFill>
                  <a:prstClr val="black">
                    <a:tint val="75000"/>
                  </a:prstClr>
                </a:solidFill>
              </a:rPr>
              <a:pPr/>
              <a:t>2022/6/11</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0070" y="173632"/>
            <a:ext cx="1058168" cy="70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9923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7093F466-4605-4A4F-B0AC-603452C1E21D}" type="datetime1">
              <a:rPr lang="zh-CN" altLang="en-US" smtClean="0">
                <a:solidFill>
                  <a:prstClr val="black">
                    <a:tint val="75000"/>
                  </a:prstClr>
                </a:solidFill>
              </a:rPr>
              <a:pPr/>
              <a:t>2022/6/11</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550647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42938" y="6703596"/>
            <a:ext cx="3000375" cy="385072"/>
          </a:xfrm>
          <a:prstGeom prst="rect">
            <a:avLst/>
          </a:prstGeom>
        </p:spPr>
        <p:txBody>
          <a:bodyPr/>
          <a:lstStyle/>
          <a:p>
            <a:fld id="{4DEA88E6-BDD8-4DB5-B2C6-C275153AB3E5}" type="datetime1">
              <a:rPr lang="zh-CN" altLang="en-US" smtClean="0">
                <a:solidFill>
                  <a:prstClr val="black">
                    <a:tint val="75000"/>
                  </a:prstClr>
                </a:solidFill>
              </a:rPr>
              <a:pPr/>
              <a:t>2022/6/11</a:t>
            </a:fld>
            <a:endParaRPr lang="zh-CN" altLang="en-US">
              <a:solidFill>
                <a:prstClr val="black">
                  <a:tint val="75000"/>
                </a:prstClr>
              </a:solidFill>
            </a:endParaRPr>
          </a:p>
        </p:txBody>
      </p:sp>
      <p:sp>
        <p:nvSpPr>
          <p:cNvPr id="6" name="页脚占位符 5"/>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4348523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642938" y="6703596"/>
            <a:ext cx="3000375" cy="385072"/>
          </a:xfrm>
          <a:prstGeom prst="rect">
            <a:avLst/>
          </a:prstGeom>
        </p:spPr>
        <p:txBody>
          <a:bodyPr/>
          <a:lstStyle/>
          <a:p>
            <a:fld id="{8115AA7B-1762-4F64-867E-A62A0D51D324}" type="datetime1">
              <a:rPr lang="zh-CN" altLang="en-US" smtClean="0">
                <a:solidFill>
                  <a:prstClr val="black">
                    <a:tint val="75000"/>
                  </a:prstClr>
                </a:solidFill>
              </a:rPr>
              <a:pPr/>
              <a:t>2022/6/11</a:t>
            </a:fld>
            <a:endParaRPr lang="zh-CN" altLang="en-US">
              <a:solidFill>
                <a:prstClr val="black">
                  <a:tint val="75000"/>
                </a:prstClr>
              </a:solidFill>
            </a:endParaRPr>
          </a:p>
        </p:txBody>
      </p:sp>
      <p:sp>
        <p:nvSpPr>
          <p:cNvPr id="8" name="页脚占位符 7"/>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3267080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42938" y="6703596"/>
            <a:ext cx="3000375" cy="385072"/>
          </a:xfrm>
          <a:prstGeom prst="rect">
            <a:avLst/>
          </a:prstGeom>
        </p:spPr>
        <p:txBody>
          <a:bodyPr/>
          <a:lstStyle/>
          <a:p>
            <a:fld id="{EA9D4AF0-7703-437A-B20F-E0BB415885CC}" type="datetime1">
              <a:rPr lang="zh-CN" altLang="en-US" smtClean="0">
                <a:solidFill>
                  <a:prstClr val="black">
                    <a:tint val="75000"/>
                  </a:prstClr>
                </a:solidFill>
              </a:rPr>
              <a:pPr/>
              <a:t>2022/6/11</a:t>
            </a:fld>
            <a:endParaRPr lang="zh-CN" altLang="en-US">
              <a:solidFill>
                <a:prstClr val="black">
                  <a:tint val="75000"/>
                </a:prstClr>
              </a:solidFill>
            </a:endParaRPr>
          </a:p>
        </p:txBody>
      </p:sp>
      <p:sp>
        <p:nvSpPr>
          <p:cNvPr id="4" name="页脚占位符 3"/>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469871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93531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97"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83" r:id="rId16"/>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hf hdr="0" ftr="0" dt="0"/>
  <p:txStyles>
    <p:titleStyle>
      <a:lvl1pPr algn="ctr" defTabSz="1285829" rtl="0" eaLnBrk="1" latinLnBrk="0" hangingPunct="1">
        <a:spcBef>
          <a:spcPct val="0"/>
        </a:spcBef>
        <a:buNone/>
        <a:defRPr sz="6200" kern="1200">
          <a:solidFill>
            <a:schemeClr val="tx1"/>
          </a:solidFill>
          <a:latin typeface="+mj-lt"/>
          <a:ea typeface="+mj-ea"/>
          <a:cs typeface="+mj-cs"/>
        </a:defRPr>
      </a:lvl1pPr>
    </p:titleStyle>
    <p:bodyStyle>
      <a:lvl1pPr marL="482186" indent="-482186" algn="l" defTabSz="1285829"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4736" indent="-401822" algn="l" defTabSz="1285829"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7287" indent="-321457" algn="l" defTabSz="1285829"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50201"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93116"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36031"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8945"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21860"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4774"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zh-CN"/>
      </a:defPPr>
      <a:lvl1pPr marL="0" algn="l" defTabSz="1285829" rtl="0" eaLnBrk="1" latinLnBrk="0" hangingPunct="1">
        <a:defRPr sz="2500" kern="1200">
          <a:solidFill>
            <a:schemeClr val="tx1"/>
          </a:solidFill>
          <a:latin typeface="+mn-lt"/>
          <a:ea typeface="+mn-ea"/>
          <a:cs typeface="+mn-cs"/>
        </a:defRPr>
      </a:lvl1pPr>
      <a:lvl2pPr marL="642915" algn="l" defTabSz="1285829" rtl="0" eaLnBrk="1" latinLnBrk="0" hangingPunct="1">
        <a:defRPr sz="2500" kern="1200">
          <a:solidFill>
            <a:schemeClr val="tx1"/>
          </a:solidFill>
          <a:latin typeface="+mn-lt"/>
          <a:ea typeface="+mn-ea"/>
          <a:cs typeface="+mn-cs"/>
        </a:defRPr>
      </a:lvl2pPr>
      <a:lvl3pPr marL="1285829" algn="l" defTabSz="1285829" rtl="0" eaLnBrk="1" latinLnBrk="0" hangingPunct="1">
        <a:defRPr sz="2500" kern="1200">
          <a:solidFill>
            <a:schemeClr val="tx1"/>
          </a:solidFill>
          <a:latin typeface="+mn-lt"/>
          <a:ea typeface="+mn-ea"/>
          <a:cs typeface="+mn-cs"/>
        </a:defRPr>
      </a:lvl3pPr>
      <a:lvl4pPr marL="1928744" algn="l" defTabSz="1285829" rtl="0" eaLnBrk="1" latinLnBrk="0" hangingPunct="1">
        <a:defRPr sz="2500" kern="1200">
          <a:solidFill>
            <a:schemeClr val="tx1"/>
          </a:solidFill>
          <a:latin typeface="+mn-lt"/>
          <a:ea typeface="+mn-ea"/>
          <a:cs typeface="+mn-cs"/>
        </a:defRPr>
      </a:lvl4pPr>
      <a:lvl5pPr marL="2571659" algn="l" defTabSz="1285829" rtl="0" eaLnBrk="1" latinLnBrk="0" hangingPunct="1">
        <a:defRPr sz="2500" kern="1200">
          <a:solidFill>
            <a:schemeClr val="tx1"/>
          </a:solidFill>
          <a:latin typeface="+mn-lt"/>
          <a:ea typeface="+mn-ea"/>
          <a:cs typeface="+mn-cs"/>
        </a:defRPr>
      </a:lvl5pPr>
      <a:lvl6pPr marL="3214573" algn="l" defTabSz="1285829" rtl="0" eaLnBrk="1" latinLnBrk="0" hangingPunct="1">
        <a:defRPr sz="2500" kern="1200">
          <a:solidFill>
            <a:schemeClr val="tx1"/>
          </a:solidFill>
          <a:latin typeface="+mn-lt"/>
          <a:ea typeface="+mn-ea"/>
          <a:cs typeface="+mn-cs"/>
        </a:defRPr>
      </a:lvl6pPr>
      <a:lvl7pPr marL="3857488" algn="l" defTabSz="1285829" rtl="0" eaLnBrk="1" latinLnBrk="0" hangingPunct="1">
        <a:defRPr sz="2500" kern="1200">
          <a:solidFill>
            <a:schemeClr val="tx1"/>
          </a:solidFill>
          <a:latin typeface="+mn-lt"/>
          <a:ea typeface="+mn-ea"/>
          <a:cs typeface="+mn-cs"/>
        </a:defRPr>
      </a:lvl7pPr>
      <a:lvl8pPr marL="4500402" algn="l" defTabSz="1285829" rtl="0" eaLnBrk="1" latinLnBrk="0" hangingPunct="1">
        <a:defRPr sz="2500" kern="1200">
          <a:solidFill>
            <a:schemeClr val="tx1"/>
          </a:solidFill>
          <a:latin typeface="+mn-lt"/>
          <a:ea typeface="+mn-ea"/>
          <a:cs typeface="+mn-cs"/>
        </a:defRPr>
      </a:lvl8pPr>
      <a:lvl9pPr marL="5143317" algn="l" defTabSz="1285829"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slide" Target="slide19.xml"/><Relationship Id="rId2" Type="http://schemas.openxmlformats.org/officeDocument/2006/relationships/slide" Target="slide1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slide" Target="slide1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1.xml"/><Relationship Id="rId2"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CC00CC7-D20B-6054-BCF9-A79CD4AD9C0F}"/>
              </a:ext>
            </a:extLst>
          </p:cNvPr>
          <p:cNvSpPr txBox="1"/>
          <p:nvPr/>
        </p:nvSpPr>
        <p:spPr>
          <a:xfrm>
            <a:off x="1388815" y="711275"/>
            <a:ext cx="11022495" cy="1484055"/>
          </a:xfrm>
          <a:prstGeom prst="rect">
            <a:avLst/>
          </a:prstGeom>
          <a:noFill/>
          <a:ln>
            <a:noFill/>
          </a:ln>
        </p:spPr>
        <p:txBody>
          <a:bodyPr wrap="square" lIns="128583" tIns="64291" rIns="128583" bIns="64291" rtlCol="0">
            <a:spAutoFit/>
          </a:bodyPr>
          <a:lstStyle/>
          <a:p>
            <a:pPr algn="ctr"/>
            <a:r>
              <a:rPr lang="en-US" sz="4400" b="1" dirty="0">
                <a:solidFill>
                  <a:srgbClr val="00B050"/>
                </a:solidFill>
                <a:latin typeface="UTM Avo" panose="02040603050506020204" pitchFamily="18" charset="0"/>
              </a:rPr>
              <a:t>TIẾNG VIỆT 3</a:t>
            </a:r>
          </a:p>
          <a:p>
            <a:pPr algn="ctr"/>
            <a:r>
              <a:rPr lang="en-US" sz="4400" b="1" dirty="0" err="1">
                <a:solidFill>
                  <a:srgbClr val="00B050"/>
                </a:solidFill>
                <a:latin typeface="UTM Avo" panose="02040603050506020204" pitchFamily="18" charset="0"/>
              </a:rPr>
              <a:t>Tuần</a:t>
            </a:r>
            <a:r>
              <a:rPr lang="en-US" sz="4400" b="1" dirty="0">
                <a:solidFill>
                  <a:srgbClr val="00B050"/>
                </a:solidFill>
                <a:latin typeface="UTM Avo" panose="02040603050506020204" pitchFamily="18" charset="0"/>
              </a:rPr>
              <a:t> 21</a:t>
            </a:r>
          </a:p>
        </p:txBody>
      </p:sp>
      <p:sp>
        <p:nvSpPr>
          <p:cNvPr id="10" name="TextBox 9">
            <a:extLst>
              <a:ext uri="{FF2B5EF4-FFF2-40B4-BE49-F238E27FC236}">
                <a16:creationId xmlns="" xmlns:a16="http://schemas.microsoft.com/office/drawing/2014/main" id="{D7DDD42F-B258-7E14-93C6-8EBA7F03FC44}"/>
              </a:ext>
            </a:extLst>
          </p:cNvPr>
          <p:cNvSpPr txBox="1"/>
          <p:nvPr/>
        </p:nvSpPr>
        <p:spPr>
          <a:xfrm>
            <a:off x="1092193" y="2079427"/>
            <a:ext cx="11615738" cy="960834"/>
          </a:xfrm>
          <a:prstGeom prst="rect">
            <a:avLst/>
          </a:prstGeom>
          <a:noFill/>
        </p:spPr>
        <p:txBody>
          <a:bodyPr wrap="square" lIns="128583" tIns="64291" rIns="128583" bIns="64291" rtlCol="0">
            <a:spAutoFit/>
          </a:bodyPr>
          <a:lstStyle/>
          <a:p>
            <a:pPr algn="ctr"/>
            <a:r>
              <a:rPr lang="en-US" sz="5400" dirty="0" err="1">
                <a:solidFill>
                  <a:srgbClr val="00B050"/>
                </a:solidFill>
                <a:latin typeface="UTM Avo" panose="02040603050506020204" pitchFamily="18" charset="0"/>
              </a:rPr>
              <a:t>Bài</a:t>
            </a:r>
            <a:r>
              <a:rPr lang="en-US" sz="5400" dirty="0">
                <a:solidFill>
                  <a:srgbClr val="00B050"/>
                </a:solidFill>
                <a:latin typeface="UTM Avo" panose="02040603050506020204" pitchFamily="18" charset="0"/>
              </a:rPr>
              <a:t> 6: </a:t>
            </a:r>
            <a:r>
              <a:rPr lang="en-US" sz="5400" dirty="0" err="1">
                <a:solidFill>
                  <a:srgbClr val="00B050"/>
                </a:solidFill>
                <a:latin typeface="UTM Avo" panose="02040603050506020204" pitchFamily="18" charset="0"/>
              </a:rPr>
              <a:t>Cây</a:t>
            </a:r>
            <a:r>
              <a:rPr lang="en-US" sz="5400" dirty="0">
                <a:solidFill>
                  <a:srgbClr val="00B050"/>
                </a:solidFill>
                <a:latin typeface="UTM Avo" panose="02040603050506020204" pitchFamily="18" charset="0"/>
              </a:rPr>
              <a:t> </a:t>
            </a:r>
            <a:r>
              <a:rPr lang="en-US" sz="5400" dirty="0" err="1">
                <a:solidFill>
                  <a:srgbClr val="00B050"/>
                </a:solidFill>
                <a:latin typeface="UTM Avo" panose="02040603050506020204" pitchFamily="18" charset="0"/>
              </a:rPr>
              <a:t>gạo</a:t>
            </a:r>
            <a:endParaRPr lang="en-US" sz="5400" dirty="0">
              <a:solidFill>
                <a:srgbClr val="00B050"/>
              </a:solidFill>
              <a:latin typeface="UTM Avo" panose="02040603050506020204" pitchFamily="18" charset="0"/>
            </a:endParaRPr>
          </a:p>
        </p:txBody>
      </p:sp>
      <p:sp>
        <p:nvSpPr>
          <p:cNvPr id="11" name="TextBox 10">
            <a:extLst>
              <a:ext uri="{FF2B5EF4-FFF2-40B4-BE49-F238E27FC236}">
                <a16:creationId xmlns="" xmlns:a16="http://schemas.microsoft.com/office/drawing/2014/main" id="{7BA5A4CE-80C5-6EB4-7BCF-35E81A01FFDC}"/>
              </a:ext>
            </a:extLst>
          </p:cNvPr>
          <p:cNvSpPr txBox="1"/>
          <p:nvPr/>
        </p:nvSpPr>
        <p:spPr>
          <a:xfrm>
            <a:off x="2756967" y="2967330"/>
            <a:ext cx="8741394" cy="2161163"/>
          </a:xfrm>
          <a:prstGeom prst="rect">
            <a:avLst/>
          </a:prstGeom>
          <a:noFill/>
        </p:spPr>
        <p:txBody>
          <a:bodyPr wrap="square" lIns="128583" tIns="64291" rIns="128583" bIns="64291" rtlCol="0">
            <a:spAutoFit/>
          </a:bodyPr>
          <a:lstStyle/>
          <a:p>
            <a:pPr algn="ctr"/>
            <a:r>
              <a:rPr lang="en-US" sz="4400" dirty="0" err="1">
                <a:solidFill>
                  <a:srgbClr val="00B050"/>
                </a:solidFill>
                <a:latin typeface="UTM Avo" panose="02040603050506020204" pitchFamily="18" charset="0"/>
                <a:cs typeface="#9Slide03 Cousine Bold" panose="02070709020205020404" pitchFamily="49" charset="0"/>
              </a:rPr>
              <a:t>Tiết</a:t>
            </a:r>
            <a:r>
              <a:rPr lang="en-US" sz="4400" dirty="0">
                <a:solidFill>
                  <a:srgbClr val="00B050"/>
                </a:solidFill>
                <a:latin typeface="UTM Avo" panose="02040603050506020204" pitchFamily="18" charset="0"/>
                <a:cs typeface="#9Slide03 Cousine Bold" panose="02070709020205020404" pitchFamily="49" charset="0"/>
              </a:rPr>
              <a:t> 3: </a:t>
            </a:r>
            <a:r>
              <a:rPr lang="en-US" sz="4400" dirty="0" err="1">
                <a:solidFill>
                  <a:srgbClr val="00B050"/>
                </a:solidFill>
                <a:latin typeface="UTM Avo" panose="02040603050506020204" pitchFamily="18" charset="0"/>
                <a:cs typeface="#9Slide03 Cousine Bold" panose="02070709020205020404" pitchFamily="49" charset="0"/>
              </a:rPr>
              <a:t>Luyện</a:t>
            </a:r>
            <a:r>
              <a:rPr lang="en-US" sz="4400" dirty="0">
                <a:solidFill>
                  <a:srgbClr val="00B050"/>
                </a:solidFill>
                <a:latin typeface="UTM Avo" panose="02040603050506020204" pitchFamily="18" charset="0"/>
                <a:cs typeface="#9Slide03 Cousine Bold" panose="02070709020205020404" pitchFamily="49" charset="0"/>
              </a:rPr>
              <a:t> </a:t>
            </a:r>
            <a:r>
              <a:rPr lang="en-US" sz="4400" dirty="0" err="1">
                <a:solidFill>
                  <a:srgbClr val="00B050"/>
                </a:solidFill>
                <a:latin typeface="UTM Avo" panose="02040603050506020204" pitchFamily="18" charset="0"/>
                <a:cs typeface="#9Slide03 Cousine Bold" panose="02070709020205020404" pitchFamily="49" charset="0"/>
              </a:rPr>
              <a:t>tập</a:t>
            </a:r>
            <a:r>
              <a:rPr lang="en-US" sz="4400" dirty="0">
                <a:solidFill>
                  <a:srgbClr val="00B050"/>
                </a:solidFill>
                <a:latin typeface="UTM Avo" panose="02040603050506020204" pitchFamily="18" charset="0"/>
                <a:cs typeface="#9Slide03 Cousine Bold" panose="02070709020205020404" pitchFamily="49" charset="0"/>
              </a:rPr>
              <a:t>: </a:t>
            </a:r>
            <a:r>
              <a:rPr lang="nl-NL" sz="4400" dirty="0">
                <a:solidFill>
                  <a:srgbClr val="00B050"/>
                </a:solidFill>
                <a:latin typeface="UTM Avo" panose="02040603050506020204" pitchFamily="18" charset="0"/>
                <a:cs typeface="#9Slide03 Cousine Bold" panose="02070709020205020404" pitchFamily="49" charset="0"/>
              </a:rPr>
              <a:t>Biện pháp so sánh; </a:t>
            </a:r>
          </a:p>
          <a:p>
            <a:pPr algn="ctr"/>
            <a:r>
              <a:rPr lang="nl-NL" sz="4400" dirty="0">
                <a:solidFill>
                  <a:srgbClr val="00B050"/>
                </a:solidFill>
                <a:latin typeface="UTM Avo" panose="02040603050506020204" pitchFamily="18" charset="0"/>
                <a:cs typeface="#9Slide03 Cousine Bold" panose="02070709020205020404" pitchFamily="49" charset="0"/>
              </a:rPr>
              <a:t>Đặt và trả lời câu hỏi ở đâu?</a:t>
            </a:r>
            <a:endParaRPr lang="en-US" sz="4400" dirty="0">
              <a:solidFill>
                <a:srgbClr val="00B050"/>
              </a:solidFill>
              <a:latin typeface="UTM Avo" panose="02040603050506020204" pitchFamily="18" charset="0"/>
              <a:cs typeface="#9Slide03 Cousine Bold" panose="02070709020205020404" pitchFamily="49" charset="0"/>
            </a:endParaRPr>
          </a:p>
          <a:p>
            <a:pPr algn="ctr"/>
            <a:endParaRPr lang="en-US" sz="4400" dirty="0">
              <a:solidFill>
                <a:srgbClr val="00B050"/>
              </a:solidFill>
              <a:latin typeface="UTM Avo" panose="02040603050506020204" pitchFamily="18" charset="0"/>
              <a:cs typeface="#9Slide03 Cousine Bold" panose="02070709020205020404" pitchFamily="49" charset="0"/>
            </a:endParaRPr>
          </a:p>
        </p:txBody>
      </p:sp>
      <p:pic>
        <p:nvPicPr>
          <p:cNvPr id="12" name="Picture 4">
            <a:extLst>
              <a:ext uri="{FF2B5EF4-FFF2-40B4-BE49-F238E27FC236}">
                <a16:creationId xmlns=""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839" y="406276"/>
            <a:ext cx="1458573" cy="145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21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2DEF114-CD87-581F-F5A3-B0326E3A7000}"/>
              </a:ext>
            </a:extLst>
          </p:cNvPr>
          <p:cNvSpPr txBox="1"/>
          <p:nvPr/>
        </p:nvSpPr>
        <p:spPr>
          <a:xfrm>
            <a:off x="1100783" y="736005"/>
            <a:ext cx="11138738"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c.</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Theo em, câu văn chứa hình ảnh so sánh có gì hay?</a:t>
            </a:r>
          </a:p>
        </p:txBody>
      </p:sp>
      <p:sp>
        <p:nvSpPr>
          <p:cNvPr id="3" name="Pentagon 2"/>
          <p:cNvSpPr/>
          <p:nvPr/>
        </p:nvSpPr>
        <p:spPr>
          <a:xfrm>
            <a:off x="1964879" y="2032149"/>
            <a:ext cx="8928992" cy="2939266"/>
          </a:xfrm>
          <a:prstGeom prst="homePlate">
            <a:avLst>
              <a:gd name="adj" fmla="val 50987"/>
            </a:avLst>
          </a:prstGeom>
          <a:solidFill>
            <a:schemeClr val="accent3">
              <a:lumMod val="75000"/>
            </a:scheme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endParaRPr lang="nl-NL" sz="1400" i="1" dirty="0" smtClean="0">
              <a:solidFill>
                <a:schemeClr val="bg1"/>
              </a:solidFill>
            </a:endParaRPr>
          </a:p>
          <a:p>
            <a:pPr algn="ctr"/>
            <a:endParaRPr lang="nl-NL" sz="3200" i="1" dirty="0" smtClean="0">
              <a:solidFill>
                <a:schemeClr val="bg1"/>
              </a:solidFill>
            </a:endParaRPr>
          </a:p>
          <a:p>
            <a:pPr algn="ctr"/>
            <a:r>
              <a:rPr lang="nl-NL" sz="3200" i="1" dirty="0" smtClean="0">
                <a:solidFill>
                  <a:schemeClr val="bg1"/>
                </a:solidFill>
              </a:rPr>
              <a:t>Câu </a:t>
            </a:r>
            <a:r>
              <a:rPr lang="nl-NL" sz="3200" i="1" dirty="0">
                <a:solidFill>
                  <a:schemeClr val="bg1"/>
                </a:solidFill>
              </a:rPr>
              <a:t>văn chứa hình ảnh so sánh đem tới sự nhận thức mới mẻ về sự vật, giúp sự vật cụ thể hơn, sinh động hơn, giàu sức gợi hình, gợi cảm hơn</a:t>
            </a:r>
            <a:r>
              <a:rPr lang="nl-NL" sz="3200" i="1" dirty="0" smtClean="0">
                <a:solidFill>
                  <a:schemeClr val="bg1"/>
                </a:solidFill>
              </a:rPr>
              <a:t>.</a:t>
            </a:r>
          </a:p>
          <a:p>
            <a:pPr algn="ctr"/>
            <a:endParaRPr lang="nl-NL" sz="3200" i="1" dirty="0" smtClean="0">
              <a:solidFill>
                <a:schemeClr val="bg1"/>
              </a:solidFill>
            </a:endParaRPr>
          </a:p>
          <a:p>
            <a:pPr algn="ctr"/>
            <a:endParaRPr lang="en-US" sz="1100" dirty="0">
              <a:solidFill>
                <a:schemeClr val="bg1"/>
              </a:solidFill>
            </a:endParaRPr>
          </a:p>
        </p:txBody>
      </p:sp>
    </p:spTree>
    <p:extLst>
      <p:ext uri="{BB962C8B-B14F-4D97-AF65-F5344CB8AC3E}">
        <p14:creationId xmlns:p14="http://schemas.microsoft.com/office/powerpoint/2010/main" val="3266678465"/>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0021" y="1025778"/>
            <a:ext cx="10818708" cy="646331"/>
          </a:xfrm>
          <a:prstGeom prst="rect">
            <a:avLst/>
          </a:prstGeom>
        </p:spPr>
        <p:txBody>
          <a:bodyPr wrap="square">
            <a:spAutoFit/>
          </a:bodyPr>
          <a:lstStyle/>
          <a:p>
            <a:pPr algn="ctr"/>
            <a:r>
              <a:rPr lang="nl-NL" sz="3600" dirty="0"/>
              <a:t>Biện pháp so sánh có tác dụng gì trong câu văn?</a:t>
            </a:r>
            <a:endParaRPr lang="en-US" sz="3600" dirty="0"/>
          </a:p>
        </p:txBody>
      </p:sp>
      <p:sp>
        <p:nvSpPr>
          <p:cNvPr id="4" name="Rectangle 3"/>
          <p:cNvSpPr/>
          <p:nvPr/>
        </p:nvSpPr>
        <p:spPr>
          <a:xfrm>
            <a:off x="1568835" y="2392189"/>
            <a:ext cx="9721080" cy="2739211"/>
          </a:xfrm>
          <a:prstGeom prst="rect">
            <a:avLst/>
          </a:prstGeom>
          <a:solidFill>
            <a:schemeClr val="bg1"/>
          </a:solidFill>
          <a:ln w="57150">
            <a:solidFill>
              <a:srgbClr val="0070C0"/>
            </a:solidFill>
            <a:prstDash val="dash"/>
          </a:ln>
        </p:spPr>
        <p:txBody>
          <a:bodyPr wrap="square">
            <a:spAutoFit/>
          </a:bodyPr>
          <a:lstStyle/>
          <a:p>
            <a:pPr algn="ctr"/>
            <a:endParaRPr lang="nl-NL" sz="2000" i="1" dirty="0" smtClean="0"/>
          </a:p>
          <a:p>
            <a:pPr algn="ctr"/>
            <a:r>
              <a:rPr lang="nl-NL" sz="3200" i="1" dirty="0"/>
              <a:t> </a:t>
            </a:r>
            <a:r>
              <a:rPr lang="nl-NL" sz="3200" i="1" dirty="0" smtClean="0"/>
              <a:t>   </a:t>
            </a:r>
            <a:r>
              <a:rPr lang="nl-NL" sz="3200" i="1" dirty="0" smtClean="0"/>
              <a:t>Biện </a:t>
            </a:r>
            <a:r>
              <a:rPr lang="nl-NL" sz="3200" i="1" dirty="0"/>
              <a:t>pháp so sánh là một biện pháp tu từ sử dụng nhằm đối chiếu các sự vật, sự việc này với các sự vật, sự việc  khác để tìm ra sự tương đồng với mục đích tăng sứ gợi hình và gợi cảm khi diễn đạt</a:t>
            </a:r>
            <a:r>
              <a:rPr lang="nl-NL" sz="3200" i="1" dirty="0" smtClean="0"/>
              <a:t>.</a:t>
            </a:r>
          </a:p>
          <a:p>
            <a:pPr algn="ctr"/>
            <a:endParaRPr lang="en-US" sz="2400" dirty="0"/>
          </a:p>
        </p:txBody>
      </p:sp>
    </p:spTree>
    <p:extLst>
      <p:ext uri="{BB962C8B-B14F-4D97-AF65-F5344CB8AC3E}">
        <p14:creationId xmlns:p14="http://schemas.microsoft.com/office/powerpoint/2010/main" val="38791716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3"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3)">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D0F18E5-03C3-6C0F-030F-FAF241425691}"/>
              </a:ext>
            </a:extLst>
          </p:cNvPr>
          <p:cNvGrpSpPr/>
          <p:nvPr/>
        </p:nvGrpSpPr>
        <p:grpSpPr>
          <a:xfrm>
            <a:off x="1589537" y="140696"/>
            <a:ext cx="9628426" cy="955349"/>
            <a:chOff x="1889996" y="378898"/>
            <a:chExt cx="9272078" cy="774494"/>
          </a:xfrm>
        </p:grpSpPr>
        <p:sp>
          <p:nvSpPr>
            <p:cNvPr id="4" name="TextBox 3">
              <a:extLst>
                <a:ext uri="{FF2B5EF4-FFF2-40B4-BE49-F238E27FC236}">
                  <a16:creationId xmlns="" xmlns:a16="http://schemas.microsoft.com/office/drawing/2014/main" id="{209A76B6-AA05-66A8-672A-3AFD14ED0D27}"/>
                </a:ext>
              </a:extLst>
            </p:cNvPr>
            <p:cNvSpPr txBox="1"/>
            <p:nvPr/>
          </p:nvSpPr>
          <p:spPr>
            <a:xfrm>
              <a:off x="2611466" y="420199"/>
              <a:ext cx="8550608" cy="671218"/>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642882" lvl="1" indent="0" defTabSz="1285763" fontAlgn="auto">
                <a:spcBef>
                  <a:spcPts val="844"/>
                </a:spcBef>
                <a:spcAft>
                  <a:spcPts val="844"/>
                </a:spcAft>
              </a:pPr>
              <a:endParaRPr lang="en-US" sz="4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a:p>
              <a:pPr marL="642882" lvl="1" indent="0" defTabSz="1285763" fontAlgn="auto">
                <a:spcBef>
                  <a:spcPts val="0"/>
                </a:spcBef>
                <a:spcAft>
                  <a:spcPts val="0"/>
                </a:spcAft>
              </a:pP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Ghi</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kết</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quả</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bài</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tập</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1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vào</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vở</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theo</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mẫu</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sau</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a:t>
              </a:r>
              <a:endPar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a:p>
              <a:pPr marL="642882" lvl="1" indent="0" defTabSz="1285763" fontAlgn="auto">
                <a:spcBef>
                  <a:spcPts val="844"/>
                </a:spcBef>
                <a:spcAft>
                  <a:spcPts val="844"/>
                </a:spcAft>
              </a:pPr>
              <a:endParaRPr lang="en-US" sz="4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 xmlns:a16="http://schemas.microsoft.com/office/drawing/2014/main" id="{22DC0C44-5C2B-C585-EADE-AC7C2244D2B1}"/>
                </a:ext>
              </a:extLst>
            </p:cNvPr>
            <p:cNvGrpSpPr/>
            <p:nvPr/>
          </p:nvGrpSpPr>
          <p:grpSpPr>
            <a:xfrm>
              <a:off x="1889996" y="378898"/>
              <a:ext cx="953784" cy="774494"/>
              <a:chOff x="4292117" y="769678"/>
              <a:chExt cx="644279" cy="523169"/>
            </a:xfrm>
          </p:grpSpPr>
          <p:sp>
            <p:nvSpPr>
              <p:cNvPr id="6" name="Oval 5">
                <a:extLst>
                  <a:ext uri="{FF2B5EF4-FFF2-40B4-BE49-F238E27FC236}">
                    <a16:creationId xmlns="" xmlns:a16="http://schemas.microsoft.com/office/drawing/2014/main" id="{F1D70973-92BB-710B-39C2-4B52960DCD0B}"/>
                  </a:ext>
                </a:extLst>
              </p:cNvPr>
              <p:cNvSpPr/>
              <p:nvPr/>
            </p:nvSpPr>
            <p:spPr>
              <a:xfrm>
                <a:off x="4292117" y="769678"/>
                <a:ext cx="644279" cy="523169"/>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endParaRPr lang="en-US" sz="3400">
                  <a:solidFill>
                    <a:prstClr val="white"/>
                  </a:solidFill>
                  <a:latin typeface="UTM Avo" panose="02040603050506020204" pitchFamily="18" charset="0"/>
                </a:endParaRPr>
              </a:p>
            </p:txBody>
          </p:sp>
          <p:sp>
            <p:nvSpPr>
              <p:cNvPr id="7" name="Oval 6">
                <a:extLst>
                  <a:ext uri="{FF2B5EF4-FFF2-40B4-BE49-F238E27FC236}">
                    <a16:creationId xmlns="" xmlns:a16="http://schemas.microsoft.com/office/drawing/2014/main" id="{4DFF00E3-5DB1-E897-E16C-7097BE401BC6}"/>
                  </a:ext>
                </a:extLst>
              </p:cNvPr>
              <p:cNvSpPr/>
              <p:nvPr/>
            </p:nvSpPr>
            <p:spPr>
              <a:xfrm>
                <a:off x="4328788" y="833916"/>
                <a:ext cx="580690" cy="41028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r>
                  <a:rPr lang="en-US" sz="3400" b="1" dirty="0">
                    <a:solidFill>
                      <a:srgbClr val="FFFF00"/>
                    </a:solidFill>
                    <a:latin typeface="UTM Avo" panose="02040603050506020204" pitchFamily="18" charset="0"/>
                    <a:ea typeface="AvantGarde" panose="00000400000000000000" pitchFamily="2" charset="0"/>
                    <a:cs typeface="AvantGarde" panose="00000400000000000000" pitchFamily="2" charset="0"/>
                  </a:rPr>
                  <a:t>2</a:t>
                </a:r>
              </a:p>
            </p:txBody>
          </p:sp>
        </p:grpSp>
      </p:grpSp>
      <p:graphicFrame>
        <p:nvGraphicFramePr>
          <p:cNvPr id="2" name="Table 1"/>
          <p:cNvGraphicFramePr>
            <a:graphicFrameLocks noGrp="1"/>
          </p:cNvGraphicFramePr>
          <p:nvPr>
            <p:extLst>
              <p:ext uri="{D42A27DB-BD31-4B8C-83A1-F6EECF244321}">
                <p14:modId xmlns:p14="http://schemas.microsoft.com/office/powerpoint/2010/main" val="1853249414"/>
              </p:ext>
            </p:extLst>
          </p:nvPr>
        </p:nvGraphicFramePr>
        <p:xfrm>
          <a:off x="866202" y="1240061"/>
          <a:ext cx="11251806" cy="3240360"/>
        </p:xfrm>
        <a:graphic>
          <a:graphicData uri="http://schemas.openxmlformats.org/drawingml/2006/table">
            <a:tbl>
              <a:tblPr firstRow="1" bandRow="1">
                <a:tableStyleId>{912C8C85-51F0-491E-9774-3900AFEF0FD7}</a:tableStyleId>
              </a:tblPr>
              <a:tblGrid>
                <a:gridCol w="3234896"/>
                <a:gridCol w="3516189"/>
                <a:gridCol w="4500721"/>
              </a:tblGrid>
              <a:tr h="576064">
                <a:tc>
                  <a:txBody>
                    <a:bodyPr/>
                    <a:lstStyle/>
                    <a:p>
                      <a:pPr algn="ctr"/>
                      <a:r>
                        <a:rPr lang="en-US" sz="2800" dirty="0" err="1" smtClean="0"/>
                        <a:t>Sự</a:t>
                      </a:r>
                      <a:r>
                        <a:rPr lang="en-US" sz="2800" baseline="0" dirty="0" smtClean="0"/>
                        <a:t>  </a:t>
                      </a:r>
                      <a:r>
                        <a:rPr lang="en-US" sz="2800" baseline="0" dirty="0" err="1" smtClean="0"/>
                        <a:t>vật</a:t>
                      </a:r>
                      <a:r>
                        <a:rPr lang="en-US" sz="2800" baseline="0" dirty="0" smtClean="0"/>
                        <a:t> 1</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smtClean="0"/>
                        <a:t>Từ</a:t>
                      </a:r>
                      <a:r>
                        <a:rPr lang="en-US" sz="2800" baseline="0" dirty="0" smtClean="0"/>
                        <a:t> so </a:t>
                      </a:r>
                      <a:r>
                        <a:rPr lang="en-US" sz="2800" baseline="0" dirty="0" err="1" smtClean="0"/>
                        <a:t>sánh</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smtClean="0"/>
                        <a:t>Sự</a:t>
                      </a:r>
                      <a:r>
                        <a:rPr lang="en-US" sz="2800" baseline="0" dirty="0" smtClean="0"/>
                        <a:t> </a:t>
                      </a:r>
                      <a:r>
                        <a:rPr lang="en-US" sz="2800" baseline="0" dirty="0" err="1" smtClean="0"/>
                        <a:t>vật</a:t>
                      </a:r>
                      <a:r>
                        <a:rPr lang="en-US" sz="2800" baseline="0" dirty="0" smtClean="0"/>
                        <a:t> 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1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1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p:nvSpPr>
        <p:spPr>
          <a:xfrm>
            <a:off x="956767" y="4552429"/>
            <a:ext cx="10729192" cy="1015663"/>
          </a:xfrm>
          <a:prstGeom prst="rect">
            <a:avLst/>
          </a:prstGeom>
        </p:spPr>
        <p:txBody>
          <a:bodyPr wrap="square">
            <a:spAutoFit/>
          </a:bodyPr>
          <a:lstStyle/>
          <a:p>
            <a:pPr algn="ctr"/>
            <a:r>
              <a:rPr lang="nl-NL" sz="2800" i="1" dirty="0" smtClean="0"/>
              <a:t>Câu văn 1: </a:t>
            </a:r>
          </a:p>
          <a:p>
            <a:pPr algn="ctr"/>
            <a:r>
              <a:rPr lang="nl-NL" sz="3200" i="1" dirty="0" smtClean="0"/>
              <a:t>“Từ xa nhìn lại,               sừng sững         một                                  .”</a:t>
            </a:r>
            <a:endParaRPr lang="en-US" sz="3200" dirty="0"/>
          </a:p>
        </p:txBody>
      </p:sp>
      <p:sp>
        <p:nvSpPr>
          <p:cNvPr id="16" name="Rectangle 15"/>
          <p:cNvSpPr/>
          <p:nvPr/>
        </p:nvSpPr>
        <p:spPr>
          <a:xfrm>
            <a:off x="3117007" y="4978158"/>
            <a:ext cx="2300761" cy="584775"/>
          </a:xfrm>
          <a:prstGeom prst="rect">
            <a:avLst/>
          </a:prstGeom>
        </p:spPr>
        <p:txBody>
          <a:bodyPr wrap="square">
            <a:spAutoFit/>
          </a:bodyPr>
          <a:lstStyle/>
          <a:p>
            <a:pPr algn="ctr"/>
            <a:r>
              <a:rPr lang="nl-NL" sz="3200" i="1" dirty="0" smtClean="0"/>
              <a:t>cây gạo</a:t>
            </a:r>
            <a:endParaRPr lang="en-US" sz="3200" dirty="0"/>
          </a:p>
        </p:txBody>
      </p:sp>
      <p:sp>
        <p:nvSpPr>
          <p:cNvPr id="17" name="Rectangle 16"/>
          <p:cNvSpPr/>
          <p:nvPr/>
        </p:nvSpPr>
        <p:spPr>
          <a:xfrm>
            <a:off x="6069335" y="4984477"/>
            <a:ext cx="2059650" cy="584775"/>
          </a:xfrm>
          <a:prstGeom prst="rect">
            <a:avLst/>
          </a:prstGeom>
        </p:spPr>
        <p:txBody>
          <a:bodyPr wrap="square">
            <a:spAutoFit/>
          </a:bodyPr>
          <a:lstStyle/>
          <a:p>
            <a:pPr algn="ctr"/>
            <a:r>
              <a:rPr lang="nl-NL" sz="3200" i="1" dirty="0" smtClean="0"/>
              <a:t>như</a:t>
            </a:r>
            <a:r>
              <a:rPr lang="nl-NL" sz="3200" i="1" dirty="0" smtClean="0">
                <a:solidFill>
                  <a:schemeClr val="bg1"/>
                </a:solidFill>
              </a:rPr>
              <a:t> </a:t>
            </a:r>
            <a:endParaRPr lang="en-US" sz="3200" dirty="0">
              <a:solidFill>
                <a:schemeClr val="bg1"/>
              </a:solidFill>
            </a:endParaRPr>
          </a:p>
        </p:txBody>
      </p:sp>
      <p:sp>
        <p:nvSpPr>
          <p:cNvPr id="18" name="Rectangle 17"/>
          <p:cNvSpPr/>
          <p:nvPr/>
        </p:nvSpPr>
        <p:spPr>
          <a:xfrm>
            <a:off x="7653511" y="4983317"/>
            <a:ext cx="4176464" cy="584775"/>
          </a:xfrm>
          <a:prstGeom prst="rect">
            <a:avLst/>
          </a:prstGeom>
        </p:spPr>
        <p:txBody>
          <a:bodyPr wrap="square">
            <a:spAutoFit/>
          </a:bodyPr>
          <a:lstStyle/>
          <a:p>
            <a:pPr algn="ctr"/>
            <a:r>
              <a:rPr lang="nl-NL" sz="3200" i="1" dirty="0" smtClean="0"/>
              <a:t>tháp đèn khổng lồ  </a:t>
            </a:r>
            <a:endParaRPr lang="en-US" sz="3200" dirty="0"/>
          </a:p>
        </p:txBody>
      </p:sp>
      <p:sp>
        <p:nvSpPr>
          <p:cNvPr id="19" name="Rectangle 18"/>
          <p:cNvSpPr/>
          <p:nvPr/>
        </p:nvSpPr>
        <p:spPr>
          <a:xfrm>
            <a:off x="1188354" y="1888133"/>
            <a:ext cx="2300761" cy="584775"/>
          </a:xfrm>
          <a:prstGeom prst="rect">
            <a:avLst/>
          </a:prstGeom>
        </p:spPr>
        <p:txBody>
          <a:bodyPr wrap="square">
            <a:spAutoFit/>
          </a:bodyPr>
          <a:lstStyle/>
          <a:p>
            <a:pPr algn="ctr"/>
            <a:r>
              <a:rPr lang="nl-NL" sz="3200" i="1" dirty="0" smtClean="0"/>
              <a:t>cây gạo</a:t>
            </a:r>
            <a:endParaRPr lang="en-US" sz="3200" dirty="0"/>
          </a:p>
        </p:txBody>
      </p:sp>
      <p:sp>
        <p:nvSpPr>
          <p:cNvPr id="20" name="Rectangle 19"/>
          <p:cNvSpPr/>
          <p:nvPr/>
        </p:nvSpPr>
        <p:spPr>
          <a:xfrm>
            <a:off x="7797527" y="1888133"/>
            <a:ext cx="4176464" cy="584775"/>
          </a:xfrm>
          <a:prstGeom prst="rect">
            <a:avLst/>
          </a:prstGeom>
        </p:spPr>
        <p:txBody>
          <a:bodyPr wrap="square">
            <a:spAutoFit/>
          </a:bodyPr>
          <a:lstStyle/>
          <a:p>
            <a:pPr algn="ctr"/>
            <a:r>
              <a:rPr lang="nl-NL" sz="3200" i="1" dirty="0" smtClean="0"/>
              <a:t>tháp đèn khổng lồ  </a:t>
            </a:r>
            <a:endParaRPr lang="en-US" sz="3200" dirty="0"/>
          </a:p>
        </p:txBody>
      </p:sp>
      <p:sp>
        <p:nvSpPr>
          <p:cNvPr id="21" name="Rectangle 20"/>
          <p:cNvSpPr/>
          <p:nvPr/>
        </p:nvSpPr>
        <p:spPr>
          <a:xfrm>
            <a:off x="4768702" y="1888133"/>
            <a:ext cx="2059650" cy="584775"/>
          </a:xfrm>
          <a:prstGeom prst="rect">
            <a:avLst/>
          </a:prstGeom>
        </p:spPr>
        <p:txBody>
          <a:bodyPr wrap="square">
            <a:spAutoFit/>
          </a:bodyPr>
          <a:lstStyle/>
          <a:p>
            <a:pPr algn="ctr"/>
            <a:r>
              <a:rPr lang="nl-NL" sz="3200" i="1" dirty="0" smtClean="0"/>
              <a:t>như</a:t>
            </a:r>
            <a:r>
              <a:rPr lang="nl-NL" sz="3200" i="1" dirty="0" smtClean="0">
                <a:solidFill>
                  <a:schemeClr val="bg1"/>
                </a:solidFill>
              </a:rPr>
              <a:t> </a:t>
            </a:r>
            <a:endParaRPr lang="en-US" sz="3200" dirty="0">
              <a:solidFill>
                <a:schemeClr val="bg1"/>
              </a:solidFill>
            </a:endParaRPr>
          </a:p>
        </p:txBody>
      </p:sp>
      <p:sp>
        <p:nvSpPr>
          <p:cNvPr id="22" name="Rectangle 21"/>
          <p:cNvSpPr/>
          <p:nvPr/>
        </p:nvSpPr>
        <p:spPr>
          <a:xfrm>
            <a:off x="997681" y="4552429"/>
            <a:ext cx="10729192" cy="1015663"/>
          </a:xfrm>
          <a:prstGeom prst="rect">
            <a:avLst/>
          </a:prstGeom>
        </p:spPr>
        <p:txBody>
          <a:bodyPr wrap="square">
            <a:spAutoFit/>
          </a:bodyPr>
          <a:lstStyle/>
          <a:p>
            <a:pPr algn="ctr"/>
            <a:r>
              <a:rPr lang="nl-NL" sz="2800" i="1" dirty="0" smtClean="0"/>
              <a:t>Câu văn 2: </a:t>
            </a:r>
          </a:p>
          <a:p>
            <a:pPr algn="ctr"/>
            <a:r>
              <a:rPr lang="nl-NL" sz="3200" i="1" dirty="0" smtClean="0"/>
              <a:t>“                                                                                                   .”</a:t>
            </a:r>
            <a:endParaRPr lang="en-US" sz="3200" dirty="0"/>
          </a:p>
        </p:txBody>
      </p:sp>
      <p:sp>
        <p:nvSpPr>
          <p:cNvPr id="23" name="Rectangle 22"/>
          <p:cNvSpPr/>
          <p:nvPr/>
        </p:nvSpPr>
        <p:spPr>
          <a:xfrm>
            <a:off x="1496770" y="4983317"/>
            <a:ext cx="3970605" cy="584775"/>
          </a:xfrm>
          <a:prstGeom prst="rect">
            <a:avLst/>
          </a:prstGeom>
        </p:spPr>
        <p:txBody>
          <a:bodyPr wrap="square">
            <a:spAutoFit/>
          </a:bodyPr>
          <a:lstStyle/>
          <a:p>
            <a:pPr algn="ctr"/>
            <a:r>
              <a:rPr lang="en-US" sz="3200" i="1" dirty="0" err="1" smtClean="0"/>
              <a:t>Hàng</a:t>
            </a:r>
            <a:r>
              <a:rPr lang="en-US" sz="3200" i="1" dirty="0" smtClean="0"/>
              <a:t> </a:t>
            </a:r>
            <a:r>
              <a:rPr lang="en-US" sz="3200" i="1" dirty="0" err="1" smtClean="0"/>
              <a:t>ngàn</a:t>
            </a:r>
            <a:r>
              <a:rPr lang="en-US" sz="3200" i="1" dirty="0" smtClean="0"/>
              <a:t> </a:t>
            </a:r>
            <a:r>
              <a:rPr lang="en-US" sz="3200" i="1" dirty="0" err="1" smtClean="0"/>
              <a:t>bông</a:t>
            </a:r>
            <a:r>
              <a:rPr lang="en-US" sz="3200" i="1" dirty="0" smtClean="0"/>
              <a:t> </a:t>
            </a:r>
            <a:r>
              <a:rPr lang="en-US" sz="3200" i="1" dirty="0" err="1" smtClean="0"/>
              <a:t>hoa</a:t>
            </a:r>
            <a:endParaRPr lang="en-US" sz="3200" i="1" dirty="0"/>
          </a:p>
        </p:txBody>
      </p:sp>
      <p:sp>
        <p:nvSpPr>
          <p:cNvPr id="24" name="Rectangle 23"/>
          <p:cNvSpPr/>
          <p:nvPr/>
        </p:nvSpPr>
        <p:spPr>
          <a:xfrm>
            <a:off x="4449098" y="4983316"/>
            <a:ext cx="2059650" cy="584775"/>
          </a:xfrm>
          <a:prstGeom prst="rect">
            <a:avLst/>
          </a:prstGeom>
        </p:spPr>
        <p:txBody>
          <a:bodyPr wrap="square">
            <a:spAutoFit/>
          </a:bodyPr>
          <a:lstStyle/>
          <a:p>
            <a:pPr algn="ctr"/>
            <a:r>
              <a:rPr lang="nl-NL" sz="3200" i="1" dirty="0" smtClean="0"/>
              <a:t>là </a:t>
            </a:r>
            <a:endParaRPr lang="en-US" sz="3200" dirty="0"/>
          </a:p>
        </p:txBody>
      </p:sp>
      <p:sp>
        <p:nvSpPr>
          <p:cNvPr id="25" name="Rectangle 24"/>
          <p:cNvSpPr/>
          <p:nvPr/>
        </p:nvSpPr>
        <p:spPr>
          <a:xfrm>
            <a:off x="5632540" y="4983315"/>
            <a:ext cx="5353054" cy="584775"/>
          </a:xfrm>
          <a:prstGeom prst="rect">
            <a:avLst/>
          </a:prstGeom>
        </p:spPr>
        <p:txBody>
          <a:bodyPr wrap="square">
            <a:spAutoFit/>
          </a:bodyPr>
          <a:lstStyle/>
          <a:p>
            <a:pPr algn="ctr"/>
            <a:r>
              <a:rPr lang="nl-NL" sz="3200" i="1" dirty="0"/>
              <a:t>h</a:t>
            </a:r>
            <a:r>
              <a:rPr lang="nl-NL" sz="3200" i="1" dirty="0" smtClean="0"/>
              <a:t>àng ngàn ngọn lửa hồng tươi</a:t>
            </a:r>
            <a:endParaRPr lang="en-US" sz="3200" dirty="0"/>
          </a:p>
        </p:txBody>
      </p:sp>
      <p:sp>
        <p:nvSpPr>
          <p:cNvPr id="26" name="Rectangle 25"/>
          <p:cNvSpPr/>
          <p:nvPr/>
        </p:nvSpPr>
        <p:spPr>
          <a:xfrm>
            <a:off x="956767" y="4553589"/>
            <a:ext cx="10729192" cy="1015663"/>
          </a:xfrm>
          <a:prstGeom prst="rect">
            <a:avLst/>
          </a:prstGeom>
        </p:spPr>
        <p:txBody>
          <a:bodyPr wrap="square">
            <a:spAutoFit/>
          </a:bodyPr>
          <a:lstStyle/>
          <a:p>
            <a:pPr algn="ctr"/>
            <a:r>
              <a:rPr lang="nl-NL" sz="2800" i="1" dirty="0" smtClean="0"/>
              <a:t>Câu văn 3: </a:t>
            </a:r>
          </a:p>
          <a:p>
            <a:pPr algn="ctr"/>
            <a:r>
              <a:rPr lang="nl-NL" sz="3200" i="1" dirty="0" smtClean="0"/>
              <a:t>“                                                                                                   .”</a:t>
            </a:r>
            <a:endParaRPr lang="en-US" sz="3200" dirty="0"/>
          </a:p>
        </p:txBody>
      </p:sp>
      <p:sp>
        <p:nvSpPr>
          <p:cNvPr id="27" name="Rectangle 26"/>
          <p:cNvSpPr/>
          <p:nvPr/>
        </p:nvSpPr>
        <p:spPr>
          <a:xfrm>
            <a:off x="1455856" y="4984477"/>
            <a:ext cx="3970605" cy="584775"/>
          </a:xfrm>
          <a:prstGeom prst="rect">
            <a:avLst/>
          </a:prstGeom>
        </p:spPr>
        <p:txBody>
          <a:bodyPr wrap="square">
            <a:spAutoFit/>
          </a:bodyPr>
          <a:lstStyle/>
          <a:p>
            <a:pPr algn="ctr"/>
            <a:r>
              <a:rPr lang="en-US" sz="3200" i="1" dirty="0" err="1" smtClean="0"/>
              <a:t>Hàng</a:t>
            </a:r>
            <a:r>
              <a:rPr lang="en-US" sz="3200" i="1" dirty="0" smtClean="0"/>
              <a:t> </a:t>
            </a:r>
            <a:r>
              <a:rPr lang="en-US" sz="3200" i="1" dirty="0" err="1" smtClean="0"/>
              <a:t>ngàn</a:t>
            </a:r>
            <a:r>
              <a:rPr lang="en-US" sz="3200" i="1" dirty="0" smtClean="0"/>
              <a:t> </a:t>
            </a:r>
            <a:r>
              <a:rPr lang="en-US" sz="3200" i="1" dirty="0" err="1" smtClean="0"/>
              <a:t>búp</a:t>
            </a:r>
            <a:r>
              <a:rPr lang="en-US" sz="3200" i="1" dirty="0" smtClean="0"/>
              <a:t> </a:t>
            </a:r>
            <a:r>
              <a:rPr lang="en-US" sz="3200" i="1" dirty="0" err="1" smtClean="0"/>
              <a:t>nõn</a:t>
            </a:r>
            <a:endParaRPr lang="en-US" sz="3200" i="1" dirty="0"/>
          </a:p>
        </p:txBody>
      </p:sp>
      <p:sp>
        <p:nvSpPr>
          <p:cNvPr id="28" name="Rectangle 27"/>
          <p:cNvSpPr/>
          <p:nvPr/>
        </p:nvSpPr>
        <p:spPr>
          <a:xfrm>
            <a:off x="4408184" y="4984476"/>
            <a:ext cx="2059650" cy="584775"/>
          </a:xfrm>
          <a:prstGeom prst="rect">
            <a:avLst/>
          </a:prstGeom>
        </p:spPr>
        <p:txBody>
          <a:bodyPr wrap="square">
            <a:spAutoFit/>
          </a:bodyPr>
          <a:lstStyle/>
          <a:p>
            <a:pPr algn="ctr"/>
            <a:r>
              <a:rPr lang="nl-NL" sz="3200" i="1" dirty="0" smtClean="0"/>
              <a:t>là </a:t>
            </a:r>
            <a:endParaRPr lang="en-US" sz="3200" dirty="0"/>
          </a:p>
        </p:txBody>
      </p:sp>
      <p:sp>
        <p:nvSpPr>
          <p:cNvPr id="29" name="Rectangle 28"/>
          <p:cNvSpPr/>
          <p:nvPr/>
        </p:nvSpPr>
        <p:spPr>
          <a:xfrm>
            <a:off x="5591626" y="4984475"/>
            <a:ext cx="5353054" cy="584775"/>
          </a:xfrm>
          <a:prstGeom prst="rect">
            <a:avLst/>
          </a:prstGeom>
        </p:spPr>
        <p:txBody>
          <a:bodyPr wrap="square">
            <a:spAutoFit/>
          </a:bodyPr>
          <a:lstStyle/>
          <a:p>
            <a:pPr algn="ctr"/>
            <a:r>
              <a:rPr lang="nl-NL" sz="3200" i="1" dirty="0"/>
              <a:t>h</a:t>
            </a:r>
            <a:r>
              <a:rPr lang="nl-NL" sz="3200" i="1" dirty="0" smtClean="0"/>
              <a:t>àng ngàn ánh nến trong xanh</a:t>
            </a:r>
            <a:endParaRPr lang="en-US" sz="3200" dirty="0"/>
          </a:p>
        </p:txBody>
      </p:sp>
      <p:sp>
        <p:nvSpPr>
          <p:cNvPr id="34" name="Rectangle 33"/>
          <p:cNvSpPr/>
          <p:nvPr/>
        </p:nvSpPr>
        <p:spPr>
          <a:xfrm>
            <a:off x="1203828" y="2464197"/>
            <a:ext cx="2300761" cy="1077218"/>
          </a:xfrm>
          <a:prstGeom prst="rect">
            <a:avLst/>
          </a:prstGeom>
        </p:spPr>
        <p:txBody>
          <a:bodyPr wrap="square">
            <a:spAutoFit/>
          </a:bodyPr>
          <a:lstStyle/>
          <a:p>
            <a:pPr algn="ctr"/>
            <a:r>
              <a:rPr lang="nl-NL" sz="3200" i="1" dirty="0" smtClean="0"/>
              <a:t>Hàng ngàn  bông hoa</a:t>
            </a:r>
            <a:endParaRPr lang="en-US" sz="3200" dirty="0"/>
          </a:p>
        </p:txBody>
      </p:sp>
      <p:sp>
        <p:nvSpPr>
          <p:cNvPr id="35" name="Rectangle 34"/>
          <p:cNvSpPr/>
          <p:nvPr/>
        </p:nvSpPr>
        <p:spPr>
          <a:xfrm>
            <a:off x="4768702" y="2743518"/>
            <a:ext cx="2059650" cy="584775"/>
          </a:xfrm>
          <a:prstGeom prst="rect">
            <a:avLst/>
          </a:prstGeom>
        </p:spPr>
        <p:txBody>
          <a:bodyPr wrap="square">
            <a:spAutoFit/>
          </a:bodyPr>
          <a:lstStyle/>
          <a:p>
            <a:pPr algn="ctr"/>
            <a:r>
              <a:rPr lang="nl-NL" sz="3200" i="1" dirty="0" smtClean="0"/>
              <a:t>là</a:t>
            </a:r>
            <a:endParaRPr lang="en-US" sz="3200" dirty="0">
              <a:solidFill>
                <a:schemeClr val="bg1"/>
              </a:solidFill>
            </a:endParaRPr>
          </a:p>
        </p:txBody>
      </p:sp>
      <p:sp>
        <p:nvSpPr>
          <p:cNvPr id="36" name="Rectangle 35"/>
          <p:cNvSpPr/>
          <p:nvPr/>
        </p:nvSpPr>
        <p:spPr>
          <a:xfrm>
            <a:off x="7797527" y="2464197"/>
            <a:ext cx="4176464" cy="1077218"/>
          </a:xfrm>
          <a:prstGeom prst="rect">
            <a:avLst/>
          </a:prstGeom>
        </p:spPr>
        <p:txBody>
          <a:bodyPr wrap="square">
            <a:spAutoFit/>
          </a:bodyPr>
          <a:lstStyle/>
          <a:p>
            <a:pPr algn="ctr"/>
            <a:r>
              <a:rPr lang="nl-NL" sz="3200" i="1" dirty="0" smtClean="0"/>
              <a:t>hàng ngàn ngọn lửa hồng tươi</a:t>
            </a:r>
            <a:endParaRPr lang="en-US" sz="3200" dirty="0"/>
          </a:p>
        </p:txBody>
      </p:sp>
      <p:sp>
        <p:nvSpPr>
          <p:cNvPr id="40" name="Rectangle 39"/>
          <p:cNvSpPr/>
          <p:nvPr/>
        </p:nvSpPr>
        <p:spPr>
          <a:xfrm>
            <a:off x="1210649" y="3472309"/>
            <a:ext cx="2300761" cy="1077218"/>
          </a:xfrm>
          <a:prstGeom prst="rect">
            <a:avLst/>
          </a:prstGeom>
        </p:spPr>
        <p:txBody>
          <a:bodyPr wrap="square">
            <a:spAutoFit/>
          </a:bodyPr>
          <a:lstStyle/>
          <a:p>
            <a:pPr algn="ctr"/>
            <a:r>
              <a:rPr lang="nl-NL" sz="3200" i="1" dirty="0" smtClean="0"/>
              <a:t>Hàng ngàn  búp nõn</a:t>
            </a:r>
            <a:endParaRPr lang="en-US" sz="3200" dirty="0"/>
          </a:p>
        </p:txBody>
      </p:sp>
      <p:sp>
        <p:nvSpPr>
          <p:cNvPr id="41" name="Rectangle 40"/>
          <p:cNvSpPr/>
          <p:nvPr/>
        </p:nvSpPr>
        <p:spPr>
          <a:xfrm>
            <a:off x="4775523" y="3688333"/>
            <a:ext cx="2059650" cy="584775"/>
          </a:xfrm>
          <a:prstGeom prst="rect">
            <a:avLst/>
          </a:prstGeom>
        </p:spPr>
        <p:txBody>
          <a:bodyPr wrap="square">
            <a:spAutoFit/>
          </a:bodyPr>
          <a:lstStyle/>
          <a:p>
            <a:pPr algn="ctr"/>
            <a:r>
              <a:rPr lang="nl-NL" sz="3200" i="1" dirty="0" smtClean="0"/>
              <a:t>là</a:t>
            </a:r>
            <a:endParaRPr lang="en-US" sz="3200" dirty="0">
              <a:solidFill>
                <a:schemeClr val="bg1"/>
              </a:solidFill>
            </a:endParaRPr>
          </a:p>
        </p:txBody>
      </p:sp>
      <p:sp>
        <p:nvSpPr>
          <p:cNvPr id="42" name="Rectangle 41"/>
          <p:cNvSpPr/>
          <p:nvPr/>
        </p:nvSpPr>
        <p:spPr>
          <a:xfrm>
            <a:off x="7804348" y="3400301"/>
            <a:ext cx="4176464" cy="1077218"/>
          </a:xfrm>
          <a:prstGeom prst="rect">
            <a:avLst/>
          </a:prstGeom>
        </p:spPr>
        <p:txBody>
          <a:bodyPr wrap="square">
            <a:spAutoFit/>
          </a:bodyPr>
          <a:lstStyle/>
          <a:p>
            <a:pPr algn="ctr"/>
            <a:r>
              <a:rPr lang="nl-NL" sz="3200" i="1" dirty="0" smtClean="0"/>
              <a:t>hàng ngàn ánh nến trong xanh</a:t>
            </a:r>
            <a:endParaRPr lang="en-US" sz="3200" dirty="0"/>
          </a:p>
        </p:txBody>
      </p:sp>
    </p:spTree>
    <p:extLst>
      <p:ext uri="{BB962C8B-B14F-4D97-AF65-F5344CB8AC3E}">
        <p14:creationId xmlns:p14="http://schemas.microsoft.com/office/powerpoint/2010/main" val="16023744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mph" presetSubtype="10" fill="hold" grpId="1" nodeType="clickEffect">
                                  <p:stCondLst>
                                    <p:cond delay="0"/>
                                  </p:stCondLst>
                                  <p:childTnLst>
                                    <p:animClr clrSpc="hsl" dir="ccw">
                                      <p:cBhvr override="childStyle">
                                        <p:cTn id="33" dur="1000" fill="hold"/>
                                        <p:tgtEl>
                                          <p:spTgt spid="16"/>
                                        </p:tgtEl>
                                        <p:attrNameLst>
                                          <p:attrName>style.color</p:attrName>
                                        </p:attrNameLst>
                                      </p:cBhvr>
                                      <p:to>
                                        <a:srgbClr val="FA1414"/>
                                      </p:to>
                                    </p:animClr>
                                  </p:childTnLst>
                                </p:cTn>
                              </p:par>
                            </p:childTnLst>
                          </p:cTn>
                        </p:par>
                        <p:par>
                          <p:cTn id="34" fill="hold">
                            <p:stCondLst>
                              <p:cond delay="1000"/>
                            </p:stCondLst>
                            <p:childTnLst>
                              <p:par>
                                <p:cTn id="35" presetID="3" presetClass="emph" presetSubtype="10" fill="hold" grpId="1" nodeType="afterEffect">
                                  <p:stCondLst>
                                    <p:cond delay="0"/>
                                  </p:stCondLst>
                                  <p:childTnLst>
                                    <p:animClr clrSpc="hsl" dir="ccw">
                                      <p:cBhvr override="childStyle">
                                        <p:cTn id="36" dur="1000" fill="hold"/>
                                        <p:tgtEl>
                                          <p:spTgt spid="18"/>
                                        </p:tgtEl>
                                        <p:attrNameLst>
                                          <p:attrName>style.color</p:attrName>
                                        </p:attrNameLst>
                                      </p:cBhvr>
                                      <p:to>
                                        <a:srgbClr val="FA1414"/>
                                      </p:to>
                                    </p:animClr>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1" nodeType="clickEffect">
                                  <p:stCondLst>
                                    <p:cond delay="0"/>
                                  </p:stCondLst>
                                  <p:childTnLst>
                                    <p:animClr clrSpc="rgb" dir="cw">
                                      <p:cBhvr override="childStyle">
                                        <p:cTn id="54" dur="1000" fill="hold"/>
                                        <p:tgtEl>
                                          <p:spTgt spid="17"/>
                                        </p:tgtEl>
                                        <p:attrNameLst>
                                          <p:attrName>style.color</p:attrName>
                                        </p:attrNameLst>
                                      </p:cBhvr>
                                      <p:to>
                                        <a:schemeClr val="hlink"/>
                                      </p:to>
                                    </p:animClr>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 presetClass="emph" presetSubtype="10" fill="hold" grpId="1" nodeType="clickEffect">
                                  <p:stCondLst>
                                    <p:cond delay="0"/>
                                  </p:stCondLst>
                                  <p:childTnLst>
                                    <p:animClr clrSpc="hsl" dir="ccw">
                                      <p:cBhvr override="childStyle">
                                        <p:cTn id="96" dur="1000" fill="hold"/>
                                        <p:tgtEl>
                                          <p:spTgt spid="23"/>
                                        </p:tgtEl>
                                        <p:attrNameLst>
                                          <p:attrName>style.color</p:attrName>
                                        </p:attrNameLst>
                                      </p:cBhvr>
                                      <p:to>
                                        <a:srgbClr val="FA1414"/>
                                      </p:to>
                                    </p:animClr>
                                  </p:childTnLst>
                                </p:cTn>
                              </p:par>
                            </p:childTnLst>
                          </p:cTn>
                        </p:par>
                        <p:par>
                          <p:cTn id="97" fill="hold">
                            <p:stCondLst>
                              <p:cond delay="1000"/>
                            </p:stCondLst>
                            <p:childTnLst>
                              <p:par>
                                <p:cTn id="98" presetID="3" presetClass="emph" presetSubtype="10" fill="hold" grpId="1" nodeType="afterEffect">
                                  <p:stCondLst>
                                    <p:cond delay="0"/>
                                  </p:stCondLst>
                                  <p:childTnLst>
                                    <p:animClr clrSpc="hsl" dir="ccw">
                                      <p:cBhvr override="childStyle">
                                        <p:cTn id="99" dur="1000" fill="hold"/>
                                        <p:tgtEl>
                                          <p:spTgt spid="25"/>
                                        </p:tgtEl>
                                        <p:attrNameLst>
                                          <p:attrName>style.color</p:attrName>
                                        </p:attrNameLst>
                                      </p:cBhvr>
                                      <p:to>
                                        <a:srgbClr val="FA1414"/>
                                      </p:to>
                                    </p:animClr>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1000"/>
                                        <p:tgtEl>
                                          <p:spTgt spid="34"/>
                                        </p:tgtEl>
                                      </p:cBhvr>
                                    </p:animEffect>
                                    <p:anim calcmode="lin" valueType="num">
                                      <p:cBhvr>
                                        <p:cTn id="105" dur="1000" fill="hold"/>
                                        <p:tgtEl>
                                          <p:spTgt spid="34"/>
                                        </p:tgtEl>
                                        <p:attrNameLst>
                                          <p:attrName>ppt_x</p:attrName>
                                        </p:attrNameLst>
                                      </p:cBhvr>
                                      <p:tavLst>
                                        <p:tav tm="0">
                                          <p:val>
                                            <p:strVal val="#ppt_x"/>
                                          </p:val>
                                        </p:tav>
                                        <p:tav tm="100000">
                                          <p:val>
                                            <p:strVal val="#ppt_x"/>
                                          </p:val>
                                        </p:tav>
                                      </p:tavLst>
                                    </p:anim>
                                    <p:anim calcmode="lin" valueType="num">
                                      <p:cBhvr>
                                        <p:cTn id="106" dur="1000" fill="hold"/>
                                        <p:tgtEl>
                                          <p:spTgt spid="34"/>
                                        </p:tgtEl>
                                        <p:attrNameLst>
                                          <p:attrName>ppt_y</p:attrName>
                                        </p:attrNameLst>
                                      </p:cBhvr>
                                      <p:tavLst>
                                        <p:tav tm="0">
                                          <p:val>
                                            <p:strVal val="#ppt_y+.1"/>
                                          </p:val>
                                        </p:tav>
                                        <p:tav tm="100000">
                                          <p:val>
                                            <p:strVal val="#ppt_y"/>
                                          </p:val>
                                        </p:tav>
                                      </p:tavLst>
                                    </p:anim>
                                  </p:childTnLst>
                                </p:cTn>
                              </p:par>
                            </p:childTnLst>
                          </p:cTn>
                        </p:par>
                        <p:par>
                          <p:cTn id="107" fill="hold">
                            <p:stCondLst>
                              <p:cond delay="1000"/>
                            </p:stCondLst>
                            <p:childTnLst>
                              <p:par>
                                <p:cTn id="108" presetID="42" presetClass="entr" presetSubtype="0"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1000"/>
                                        <p:tgtEl>
                                          <p:spTgt spid="36"/>
                                        </p:tgtEl>
                                      </p:cBhvr>
                                    </p:animEffect>
                                    <p:anim calcmode="lin" valueType="num">
                                      <p:cBhvr>
                                        <p:cTn id="111" dur="1000" fill="hold"/>
                                        <p:tgtEl>
                                          <p:spTgt spid="36"/>
                                        </p:tgtEl>
                                        <p:attrNameLst>
                                          <p:attrName>ppt_x</p:attrName>
                                        </p:attrNameLst>
                                      </p:cBhvr>
                                      <p:tavLst>
                                        <p:tav tm="0">
                                          <p:val>
                                            <p:strVal val="#ppt_x"/>
                                          </p:val>
                                        </p:tav>
                                        <p:tav tm="100000">
                                          <p:val>
                                            <p:strVal val="#ppt_x"/>
                                          </p:val>
                                        </p:tav>
                                      </p:tavLst>
                                    </p:anim>
                                    <p:anim calcmode="lin" valueType="num">
                                      <p:cBhvr>
                                        <p:cTn id="11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 presetClass="emph" presetSubtype="2" fill="hold" grpId="1" nodeType="clickEffect">
                                  <p:stCondLst>
                                    <p:cond delay="0"/>
                                  </p:stCondLst>
                                  <p:childTnLst>
                                    <p:animClr clrSpc="rgb" dir="cw">
                                      <p:cBhvr override="childStyle">
                                        <p:cTn id="116" dur="1000" fill="hold"/>
                                        <p:tgtEl>
                                          <p:spTgt spid="24"/>
                                        </p:tgtEl>
                                        <p:attrNameLst>
                                          <p:attrName>style.color</p:attrName>
                                        </p:attrNameLst>
                                      </p:cBhvr>
                                      <p:to>
                                        <a:schemeClr val="hlink"/>
                                      </p:to>
                                    </p:animClr>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1000"/>
                                        <p:tgtEl>
                                          <p:spTgt spid="35"/>
                                        </p:tgtEl>
                                      </p:cBhvr>
                                    </p:animEffect>
                                    <p:anim calcmode="lin" valueType="num">
                                      <p:cBhvr>
                                        <p:cTn id="122" dur="1000" fill="hold"/>
                                        <p:tgtEl>
                                          <p:spTgt spid="35"/>
                                        </p:tgtEl>
                                        <p:attrNameLst>
                                          <p:attrName>ppt_x</p:attrName>
                                        </p:attrNameLst>
                                      </p:cBhvr>
                                      <p:tavLst>
                                        <p:tav tm="0">
                                          <p:val>
                                            <p:strVal val="#ppt_x"/>
                                          </p:val>
                                        </p:tav>
                                        <p:tav tm="100000">
                                          <p:val>
                                            <p:strVal val="#ppt_x"/>
                                          </p:val>
                                        </p:tav>
                                      </p:tavLst>
                                    </p:anim>
                                    <p:anim calcmode="lin" valueType="num">
                                      <p:cBhvr>
                                        <p:cTn id="1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22"/>
                                        </p:tgtEl>
                                      </p:cBhvr>
                                    </p:animEffect>
                                    <p:set>
                                      <p:cBhvr>
                                        <p:cTn id="128" dur="1" fill="hold">
                                          <p:stCondLst>
                                            <p:cond delay="499"/>
                                          </p:stCondLst>
                                        </p:cTn>
                                        <p:tgtEl>
                                          <p:spTgt spid="22"/>
                                        </p:tgtEl>
                                        <p:attrNameLst>
                                          <p:attrName>style.visibility</p:attrName>
                                        </p:attrNameLst>
                                      </p:cBhvr>
                                      <p:to>
                                        <p:strVal val="hidden"/>
                                      </p:to>
                                    </p:set>
                                  </p:childTnLst>
                                </p:cTn>
                              </p:par>
                              <p:par>
                                <p:cTn id="129" presetID="10" presetClass="exit" presetSubtype="0" fill="hold" grpId="2" nodeType="withEffect">
                                  <p:stCondLst>
                                    <p:cond delay="0"/>
                                  </p:stCondLst>
                                  <p:childTnLst>
                                    <p:animEffect transition="out" filter="fade">
                                      <p:cBhvr>
                                        <p:cTn id="130" dur="500"/>
                                        <p:tgtEl>
                                          <p:spTgt spid="23"/>
                                        </p:tgtEl>
                                      </p:cBhvr>
                                    </p:animEffect>
                                    <p:set>
                                      <p:cBhvr>
                                        <p:cTn id="131" dur="1" fill="hold">
                                          <p:stCondLst>
                                            <p:cond delay="499"/>
                                          </p:stCondLst>
                                        </p:cTn>
                                        <p:tgtEl>
                                          <p:spTgt spid="23"/>
                                        </p:tgtEl>
                                        <p:attrNameLst>
                                          <p:attrName>style.visibility</p:attrName>
                                        </p:attrNameLst>
                                      </p:cBhvr>
                                      <p:to>
                                        <p:strVal val="hidden"/>
                                      </p:to>
                                    </p:set>
                                  </p:childTnLst>
                                </p:cTn>
                              </p:par>
                              <p:par>
                                <p:cTn id="132" presetID="10" presetClass="exit" presetSubtype="0" fill="hold" grpId="2" nodeType="withEffect">
                                  <p:stCondLst>
                                    <p:cond delay="0"/>
                                  </p:stCondLst>
                                  <p:childTnLst>
                                    <p:animEffect transition="out" filter="fade">
                                      <p:cBhvr>
                                        <p:cTn id="133" dur="500"/>
                                        <p:tgtEl>
                                          <p:spTgt spid="24"/>
                                        </p:tgtEl>
                                      </p:cBhvr>
                                    </p:animEffect>
                                    <p:set>
                                      <p:cBhvr>
                                        <p:cTn id="134" dur="1" fill="hold">
                                          <p:stCondLst>
                                            <p:cond delay="499"/>
                                          </p:stCondLst>
                                        </p:cTn>
                                        <p:tgtEl>
                                          <p:spTgt spid="24"/>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500"/>
                                        <p:tgtEl>
                                          <p:spTgt spid="25"/>
                                        </p:tgtEl>
                                      </p:cBhvr>
                                    </p:animEffect>
                                    <p:set>
                                      <p:cBhvr>
                                        <p:cTn id="137" dur="1" fill="hold">
                                          <p:stCondLst>
                                            <p:cond delay="499"/>
                                          </p:stCondLst>
                                        </p:cTn>
                                        <p:tgtEl>
                                          <p:spTgt spid="25"/>
                                        </p:tgtEl>
                                        <p:attrNameLst>
                                          <p:attrName>style.visibility</p:attrName>
                                        </p:attrNameLst>
                                      </p:cBhvr>
                                      <p:to>
                                        <p:strVal val="hidden"/>
                                      </p:to>
                                    </p:set>
                                  </p:childTnLst>
                                </p:cTn>
                              </p:par>
                            </p:childTnLst>
                          </p:cTn>
                        </p:par>
                        <p:par>
                          <p:cTn id="138" fill="hold">
                            <p:stCondLst>
                              <p:cond delay="500"/>
                            </p:stCondLst>
                            <p:childTnLst>
                              <p:par>
                                <p:cTn id="139" presetID="2" presetClass="entr" presetSubtype="4"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additive="base">
                                        <p:cTn id="141" dur="500" fill="hold"/>
                                        <p:tgtEl>
                                          <p:spTgt spid="26"/>
                                        </p:tgtEl>
                                        <p:attrNameLst>
                                          <p:attrName>ppt_x</p:attrName>
                                        </p:attrNameLst>
                                      </p:cBhvr>
                                      <p:tavLst>
                                        <p:tav tm="0">
                                          <p:val>
                                            <p:strVal val="#ppt_x"/>
                                          </p:val>
                                        </p:tav>
                                        <p:tav tm="100000">
                                          <p:val>
                                            <p:strVal val="#ppt_x"/>
                                          </p:val>
                                        </p:tav>
                                      </p:tavLst>
                                    </p:anim>
                                    <p:anim calcmode="lin" valueType="num">
                                      <p:cBhvr additive="base">
                                        <p:cTn id="142" dur="500" fill="hold"/>
                                        <p:tgtEl>
                                          <p:spTgt spid="26"/>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additive="base">
                                        <p:cTn id="145" dur="500" fill="hold"/>
                                        <p:tgtEl>
                                          <p:spTgt spid="27"/>
                                        </p:tgtEl>
                                        <p:attrNameLst>
                                          <p:attrName>ppt_x</p:attrName>
                                        </p:attrNameLst>
                                      </p:cBhvr>
                                      <p:tavLst>
                                        <p:tav tm="0">
                                          <p:val>
                                            <p:strVal val="#ppt_x"/>
                                          </p:val>
                                        </p:tav>
                                        <p:tav tm="100000">
                                          <p:val>
                                            <p:strVal val="#ppt_x"/>
                                          </p:val>
                                        </p:tav>
                                      </p:tavLst>
                                    </p:anim>
                                    <p:anim calcmode="lin" valueType="num">
                                      <p:cBhvr additive="base">
                                        <p:cTn id="146" dur="500" fill="hold"/>
                                        <p:tgtEl>
                                          <p:spTgt spid="27"/>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additive="base">
                                        <p:cTn id="149" dur="500" fill="hold"/>
                                        <p:tgtEl>
                                          <p:spTgt spid="28"/>
                                        </p:tgtEl>
                                        <p:attrNameLst>
                                          <p:attrName>ppt_x</p:attrName>
                                        </p:attrNameLst>
                                      </p:cBhvr>
                                      <p:tavLst>
                                        <p:tav tm="0">
                                          <p:val>
                                            <p:strVal val="#ppt_x"/>
                                          </p:val>
                                        </p:tav>
                                        <p:tav tm="100000">
                                          <p:val>
                                            <p:strVal val="#ppt_x"/>
                                          </p:val>
                                        </p:tav>
                                      </p:tavLst>
                                    </p:anim>
                                    <p:anim calcmode="lin" valueType="num">
                                      <p:cBhvr additive="base">
                                        <p:cTn id="150" dur="500" fill="hold"/>
                                        <p:tgtEl>
                                          <p:spTgt spid="28"/>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29"/>
                                        </p:tgtEl>
                                        <p:attrNameLst>
                                          <p:attrName>style.visibility</p:attrName>
                                        </p:attrNameLst>
                                      </p:cBhvr>
                                      <p:to>
                                        <p:strVal val="visible"/>
                                      </p:to>
                                    </p:set>
                                    <p:anim calcmode="lin" valueType="num">
                                      <p:cBhvr additive="base">
                                        <p:cTn id="153" dur="500" fill="hold"/>
                                        <p:tgtEl>
                                          <p:spTgt spid="29"/>
                                        </p:tgtEl>
                                        <p:attrNameLst>
                                          <p:attrName>ppt_x</p:attrName>
                                        </p:attrNameLst>
                                      </p:cBhvr>
                                      <p:tavLst>
                                        <p:tav tm="0">
                                          <p:val>
                                            <p:strVal val="#ppt_x"/>
                                          </p:val>
                                        </p:tav>
                                        <p:tav tm="100000">
                                          <p:val>
                                            <p:strVal val="#ppt_x"/>
                                          </p:val>
                                        </p:tav>
                                      </p:tavLst>
                                    </p:anim>
                                    <p:anim calcmode="lin" valueType="num">
                                      <p:cBhvr additive="base">
                                        <p:cTn id="1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3" presetClass="emph" presetSubtype="10" fill="hold" grpId="1" nodeType="clickEffect">
                                  <p:stCondLst>
                                    <p:cond delay="0"/>
                                  </p:stCondLst>
                                  <p:childTnLst>
                                    <p:animClr clrSpc="hsl" dir="ccw">
                                      <p:cBhvr override="childStyle">
                                        <p:cTn id="158" dur="1000" fill="hold"/>
                                        <p:tgtEl>
                                          <p:spTgt spid="27"/>
                                        </p:tgtEl>
                                        <p:attrNameLst>
                                          <p:attrName>style.color</p:attrName>
                                        </p:attrNameLst>
                                      </p:cBhvr>
                                      <p:to>
                                        <a:srgbClr val="FA1414"/>
                                      </p:to>
                                    </p:animClr>
                                  </p:childTnLst>
                                </p:cTn>
                              </p:par>
                            </p:childTnLst>
                          </p:cTn>
                        </p:par>
                        <p:par>
                          <p:cTn id="159" fill="hold">
                            <p:stCondLst>
                              <p:cond delay="1000"/>
                            </p:stCondLst>
                            <p:childTnLst>
                              <p:par>
                                <p:cTn id="160" presetID="3" presetClass="emph" presetSubtype="10" fill="hold" grpId="1" nodeType="afterEffect">
                                  <p:stCondLst>
                                    <p:cond delay="0"/>
                                  </p:stCondLst>
                                  <p:childTnLst>
                                    <p:animClr clrSpc="hsl" dir="ccw">
                                      <p:cBhvr override="childStyle">
                                        <p:cTn id="161" dur="1000" fill="hold"/>
                                        <p:tgtEl>
                                          <p:spTgt spid="29"/>
                                        </p:tgtEl>
                                        <p:attrNameLst>
                                          <p:attrName>style.color</p:attrName>
                                        </p:attrNameLst>
                                      </p:cBhvr>
                                      <p:to>
                                        <a:srgbClr val="FA1414"/>
                                      </p:to>
                                    </p:animClr>
                                  </p:childTnLst>
                                </p:cTn>
                              </p:par>
                            </p:childTnLst>
                          </p:cTn>
                        </p:par>
                      </p:childTnLst>
                    </p:cTn>
                  </p:par>
                  <p:par>
                    <p:cTn id="162" fill="hold">
                      <p:stCondLst>
                        <p:cond delay="indefinite"/>
                      </p:stCondLst>
                      <p:childTnLst>
                        <p:par>
                          <p:cTn id="163" fill="hold">
                            <p:stCondLst>
                              <p:cond delay="0"/>
                            </p:stCondLst>
                            <p:childTnLst>
                              <p:par>
                                <p:cTn id="164" presetID="3" presetClass="emph" presetSubtype="2" fill="hold" grpId="1" nodeType="clickEffect">
                                  <p:stCondLst>
                                    <p:cond delay="0"/>
                                  </p:stCondLst>
                                  <p:childTnLst>
                                    <p:animClr clrSpc="rgb" dir="cw">
                                      <p:cBhvr override="childStyle">
                                        <p:cTn id="165" dur="1000" fill="hold"/>
                                        <p:tgtEl>
                                          <p:spTgt spid="28"/>
                                        </p:tgtEl>
                                        <p:attrNameLst>
                                          <p:attrName>style.color</p:attrName>
                                        </p:attrNameLst>
                                      </p:cBhvr>
                                      <p:to>
                                        <a:schemeClr val="hlink"/>
                                      </p:to>
                                    </p:animClr>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fade">
                                      <p:cBhvr>
                                        <p:cTn id="177" dur="1000"/>
                                        <p:tgtEl>
                                          <p:spTgt spid="41"/>
                                        </p:tgtEl>
                                      </p:cBhvr>
                                    </p:animEffect>
                                    <p:anim calcmode="lin" valueType="num">
                                      <p:cBhvr>
                                        <p:cTn id="178" dur="1000" fill="hold"/>
                                        <p:tgtEl>
                                          <p:spTgt spid="41"/>
                                        </p:tgtEl>
                                        <p:attrNameLst>
                                          <p:attrName>ppt_x</p:attrName>
                                        </p:attrNameLst>
                                      </p:cBhvr>
                                      <p:tavLst>
                                        <p:tav tm="0">
                                          <p:val>
                                            <p:strVal val="#ppt_x"/>
                                          </p:val>
                                        </p:tav>
                                        <p:tav tm="100000">
                                          <p:val>
                                            <p:strVal val="#ppt_x"/>
                                          </p:val>
                                        </p:tav>
                                      </p:tavLst>
                                    </p:anim>
                                    <p:anim calcmode="lin" valueType="num">
                                      <p:cBhvr>
                                        <p:cTn id="17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42"/>
                                        </p:tgtEl>
                                        <p:attrNameLst>
                                          <p:attrName>style.visibility</p:attrName>
                                        </p:attrNameLst>
                                      </p:cBhvr>
                                      <p:to>
                                        <p:strVal val="visible"/>
                                      </p:to>
                                    </p:set>
                                    <p:animEffect transition="in" filter="fade">
                                      <p:cBhvr>
                                        <p:cTn id="184" dur="1000"/>
                                        <p:tgtEl>
                                          <p:spTgt spid="42"/>
                                        </p:tgtEl>
                                      </p:cBhvr>
                                    </p:animEffect>
                                    <p:anim calcmode="lin" valueType="num">
                                      <p:cBhvr>
                                        <p:cTn id="185" dur="1000" fill="hold"/>
                                        <p:tgtEl>
                                          <p:spTgt spid="42"/>
                                        </p:tgtEl>
                                        <p:attrNameLst>
                                          <p:attrName>ppt_x</p:attrName>
                                        </p:attrNameLst>
                                      </p:cBhvr>
                                      <p:tavLst>
                                        <p:tav tm="0">
                                          <p:val>
                                            <p:strVal val="#ppt_x"/>
                                          </p:val>
                                        </p:tav>
                                        <p:tav tm="100000">
                                          <p:val>
                                            <p:strVal val="#ppt_x"/>
                                          </p:val>
                                        </p:tav>
                                      </p:tavLst>
                                    </p:anim>
                                    <p:anim calcmode="lin" valueType="num">
                                      <p:cBhvr>
                                        <p:cTn id="1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P spid="16" grpId="2"/>
      <p:bldP spid="17" grpId="0"/>
      <p:bldP spid="17" grpId="1"/>
      <p:bldP spid="17" grpId="2"/>
      <p:bldP spid="18" grpId="0"/>
      <p:bldP spid="18" grpId="1"/>
      <p:bldP spid="18" grpId="2"/>
      <p:bldP spid="19" grpId="0"/>
      <p:bldP spid="20" grpId="0"/>
      <p:bldP spid="21" grpId="0"/>
      <p:bldP spid="22" grpId="0"/>
      <p:bldP spid="22" grpId="1"/>
      <p:bldP spid="23" grpId="0"/>
      <p:bldP spid="23" grpId="1"/>
      <p:bldP spid="23" grpId="2"/>
      <p:bldP spid="24" grpId="0"/>
      <p:bldP spid="24" grpId="1"/>
      <p:bldP spid="24" grpId="2"/>
      <p:bldP spid="25" grpId="0"/>
      <p:bldP spid="25" grpId="1"/>
      <p:bldP spid="25" grpId="2"/>
      <p:bldP spid="26" grpId="0"/>
      <p:bldP spid="27" grpId="0"/>
      <p:bldP spid="27" grpId="1"/>
      <p:bldP spid="28" grpId="0"/>
      <p:bldP spid="28" grpId="1"/>
      <p:bldP spid="29" grpId="0"/>
      <p:bldP spid="29" grpId="1"/>
      <p:bldP spid="34" grpId="0"/>
      <p:bldP spid="35" grpId="0"/>
      <p:bldP spid="36"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D0F18E5-03C3-6C0F-030F-FAF241425691}"/>
              </a:ext>
            </a:extLst>
          </p:cNvPr>
          <p:cNvGrpSpPr/>
          <p:nvPr/>
        </p:nvGrpSpPr>
        <p:grpSpPr>
          <a:xfrm>
            <a:off x="382901" y="148801"/>
            <a:ext cx="12022680" cy="1744900"/>
            <a:chOff x="648709" y="361240"/>
            <a:chExt cx="11218388" cy="1240886"/>
          </a:xfrm>
        </p:grpSpPr>
        <p:sp>
          <p:nvSpPr>
            <p:cNvPr id="4" name="TextBox 3">
              <a:extLst>
                <a:ext uri="{FF2B5EF4-FFF2-40B4-BE49-F238E27FC236}">
                  <a16:creationId xmlns="" xmlns:a16="http://schemas.microsoft.com/office/drawing/2014/main" id="{209A76B6-AA05-66A8-672A-3AFD14ED0D27}"/>
                </a:ext>
              </a:extLst>
            </p:cNvPr>
            <p:cNvSpPr txBox="1"/>
            <p:nvPr/>
          </p:nvSpPr>
          <p:spPr>
            <a:xfrm>
              <a:off x="1515606" y="420199"/>
              <a:ext cx="10351491" cy="118192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642882" lvl="1" indent="0" algn="ctr" defTabSz="1285763" fontAlgn="auto">
                <a:spcBef>
                  <a:spcPts val="0"/>
                </a:spcBef>
                <a:spcAft>
                  <a:spcPts val="0"/>
                </a:spcAft>
              </a:pP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Quan</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sát</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tranh</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tìm</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những</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sự</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vật</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có</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đặc</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điểm</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giống</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nhau</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hình</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dạng</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màu</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sắc</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p>
            <a:p>
              <a:pPr marL="642882" lvl="1" indent="0" algn="ctr" defTabSz="1285763" fontAlgn="auto">
                <a:spcBef>
                  <a:spcPts val="0"/>
                </a:spcBef>
                <a:spcAft>
                  <a:spcPts val="0"/>
                </a:spcAft>
              </a:pP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Đặt</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câu</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so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sánh</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các</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sự</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vật</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đó</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với</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nhau</a:t>
              </a:r>
              <a:r>
                <a:rPr lang="en-US" sz="34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a:t>
              </a:r>
              <a:endParaRPr lang="en-US" sz="4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 xmlns:a16="http://schemas.microsoft.com/office/drawing/2014/main" id="{22DC0C44-5C2B-C585-EADE-AC7C2244D2B1}"/>
                </a:ext>
              </a:extLst>
            </p:cNvPr>
            <p:cNvGrpSpPr/>
            <p:nvPr/>
          </p:nvGrpSpPr>
          <p:grpSpPr>
            <a:xfrm>
              <a:off x="648709" y="361240"/>
              <a:ext cx="1621787" cy="1232964"/>
              <a:chOff x="3453631" y="757751"/>
              <a:chExt cx="1095514" cy="832864"/>
            </a:xfrm>
          </p:grpSpPr>
          <p:sp>
            <p:nvSpPr>
              <p:cNvPr id="6" name="Oval 5">
                <a:extLst>
                  <a:ext uri="{FF2B5EF4-FFF2-40B4-BE49-F238E27FC236}">
                    <a16:creationId xmlns="" xmlns:a16="http://schemas.microsoft.com/office/drawing/2014/main" id="{F1D70973-92BB-710B-39C2-4B52960DCD0B}"/>
                  </a:ext>
                </a:extLst>
              </p:cNvPr>
              <p:cNvSpPr/>
              <p:nvPr/>
            </p:nvSpPr>
            <p:spPr>
              <a:xfrm>
                <a:off x="3453631" y="757751"/>
                <a:ext cx="1095514" cy="83286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endParaRPr lang="en-US" sz="3400">
                  <a:solidFill>
                    <a:prstClr val="white"/>
                  </a:solidFill>
                  <a:latin typeface="UTM Avo" panose="02040603050506020204" pitchFamily="18" charset="0"/>
                </a:endParaRPr>
              </a:p>
            </p:txBody>
          </p:sp>
          <p:sp>
            <p:nvSpPr>
              <p:cNvPr id="7" name="Oval 6">
                <a:extLst>
                  <a:ext uri="{FF2B5EF4-FFF2-40B4-BE49-F238E27FC236}">
                    <a16:creationId xmlns="" xmlns:a16="http://schemas.microsoft.com/office/drawing/2014/main" id="{4DFF00E3-5DB1-E897-E16C-7097BE401BC6}"/>
                  </a:ext>
                </a:extLst>
              </p:cNvPr>
              <p:cNvSpPr/>
              <p:nvPr/>
            </p:nvSpPr>
            <p:spPr>
              <a:xfrm>
                <a:off x="3490300" y="821986"/>
                <a:ext cx="987388" cy="697642"/>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r>
                  <a:rPr lang="en-US" sz="6000" b="1" dirty="0" smtClean="0">
                    <a:solidFill>
                      <a:srgbClr val="FFFF00"/>
                    </a:solidFill>
                    <a:latin typeface="UTM Avo" panose="02040603050506020204" pitchFamily="18" charset="0"/>
                    <a:ea typeface="AvantGarde" panose="00000400000000000000" pitchFamily="2" charset="0"/>
                    <a:cs typeface="AvantGarde" panose="00000400000000000000" pitchFamily="2" charset="0"/>
                  </a:rPr>
                  <a:t>3</a:t>
                </a:r>
                <a:endParaRPr lang="en-US" sz="6000" b="1" dirty="0">
                  <a:solidFill>
                    <a:srgbClr val="FFFF00"/>
                  </a:solidFill>
                  <a:latin typeface="UTM Avo" panose="02040603050506020204" pitchFamily="18" charset="0"/>
                  <a:ea typeface="AvantGarde" panose="00000400000000000000" pitchFamily="2" charset="0"/>
                  <a:cs typeface="AvantGarde" panose="00000400000000000000" pitchFamily="2" charset="0"/>
                </a:endParaRPr>
              </a:p>
            </p:txBody>
          </p:sp>
        </p:grpSp>
      </p:grpSp>
      <p:pic>
        <p:nvPicPr>
          <p:cNvPr id="19" name="Picture 18"/>
          <p:cNvPicPr/>
          <p:nvPr/>
        </p:nvPicPr>
        <p:blipFill>
          <a:blip r:embed="rId2">
            <a:extLst>
              <a:ext uri="{BEBA8EAE-BF5A-486C-A8C5-ECC9F3942E4B}">
                <a14:imgProps xmlns:a14="http://schemas.microsoft.com/office/drawing/2010/main">
                  <a14:imgLayer r:embed="rId3">
                    <a14:imgEffect>
                      <a14:backgroundRemoval t="0" b="100000" l="0" r="100000">
                        <a14:foregroundMark x1="12646" y1="14894" x2="12646" y2="14894"/>
                        <a14:foregroundMark x1="12646" y1="5851" x2="12646" y2="5851"/>
                        <a14:foregroundMark x1="20141" y1="22872" x2="20141" y2="22872"/>
                        <a14:foregroundMark x1="28806" y1="21809" x2="28806" y2="21809"/>
                        <a14:foregroundMark x1="34426" y1="22872" x2="34426" y2="22872"/>
                        <a14:foregroundMark x1="67447" y1="25000" x2="67447" y2="25000"/>
                        <a14:foregroundMark x1="67916" y1="13298" x2="67916" y2="13298"/>
                        <a14:foregroundMark x1="68618" y1="39362" x2="68618" y2="39362"/>
                        <a14:foregroundMark x1="65105" y1="70213" x2="65105" y2="70213"/>
                        <a14:foregroundMark x1="72834" y1="79255" x2="72834" y2="79255"/>
                        <a14:foregroundMark x1="82436" y1="79787" x2="82436" y2="79787"/>
                        <a14:foregroundMark x1="87354" y1="69149" x2="87354" y2="69149"/>
                        <a14:foregroundMark x1="90632" y1="82979" x2="90632" y2="82979"/>
                        <a14:foregroundMark x1="89696" y1="57447" x2="89696" y2="57447"/>
                        <a14:foregroundMark x1="85246" y1="27128" x2="85246" y2="27128"/>
                        <a14:foregroundMark x1="91335" y1="31383" x2="91335" y2="31383"/>
                        <a14:foregroundMark x1="91335" y1="13830" x2="91335" y2="13830"/>
                        <a14:foregroundMark x1="84543" y1="13830" x2="84543" y2="13830"/>
                        <a14:foregroundMark x1="40749" y1="14362" x2="40749" y2="14362"/>
                        <a14:foregroundMark x1="22951" y1="20213" x2="27635" y2="1064"/>
                        <a14:foregroundMark x1="27635" y1="2660" x2="38876" y2="0"/>
                        <a14:foregroundMark x1="39110" y1="2128" x2="45199" y2="20745"/>
                        <a14:foregroundMark x1="45199" y1="20745" x2="40515" y2="45745"/>
                        <a14:foregroundMark x1="40515" y1="45213" x2="29508" y2="45745"/>
                        <a14:foregroundMark x1="29508" y1="45213" x2="22951" y2="28723"/>
                        <a14:foregroundMark x1="22951" y1="28723" x2="18735" y2="45745"/>
                        <a14:foregroundMark x1="18735" y1="45745" x2="7494" y2="47340"/>
                        <a14:foregroundMark x1="7494" y1="47340" x2="11944" y2="9043"/>
                        <a14:foregroundMark x1="7728" y1="52128" x2="18501" y2="52128"/>
                        <a14:foregroundMark x1="18501" y1="52128" x2="23419" y2="69149"/>
                        <a14:foregroundMark x1="23419" y1="69149" x2="29040" y2="50532"/>
                        <a14:foregroundMark x1="29040" y1="50532" x2="38876" y2="51596"/>
                        <a14:foregroundMark x1="38876" y1="51596" x2="43794" y2="65957"/>
                        <a14:foregroundMark x1="43794" y1="65957" x2="44496" y2="79255"/>
                        <a14:foregroundMark x1="44496" y1="79255" x2="39813" y2="94149"/>
                        <a14:foregroundMark x1="38642" y1="94149" x2="27635" y2="90957"/>
                        <a14:foregroundMark x1="27166" y1="88830" x2="28571" y2="67553"/>
                        <a14:foregroundMark x1="28571" y1="67553" x2="34426" y2="65426"/>
                        <a14:foregroundMark x1="34426" y1="65426" x2="14052" y2="74468"/>
                        <a14:foregroundMark x1="13115" y1="74468" x2="9602" y2="57447"/>
                        <a14:foregroundMark x1="9602" y1="57447" x2="8197" y2="74468"/>
                        <a14:foregroundMark x1="15925" y1="79787" x2="15925" y2="79787"/>
                        <a14:foregroundMark x1="59485" y1="72872" x2="68384" y2="62766"/>
                        <a14:foregroundMark x1="68384" y1="62766" x2="83372" y2="79255"/>
                        <a14:foregroundMark x1="83372" y1="79787" x2="93443" y2="66489"/>
                        <a14:foregroundMark x1="93443" y1="66489" x2="93443" y2="52660"/>
                        <a14:foregroundMark x1="92740" y1="52660" x2="99063" y2="76064"/>
                        <a14:foregroundMark x1="98126" y1="76064" x2="94145" y2="96809"/>
                        <a14:foregroundMark x1="94145" y1="96809" x2="77752" y2="77128"/>
                        <a14:foregroundMark x1="77752" y1="77128" x2="72834" y2="95745"/>
                        <a14:foregroundMark x1="72834" y1="95745" x2="72834" y2="95745"/>
                        <a14:foregroundMark x1="63934" y1="96809" x2="70960" y2="97872"/>
                        <a14:foregroundMark x1="85012" y1="96809" x2="92740" y2="96809"/>
                        <a14:foregroundMark x1="92740" y1="96809" x2="93208" y2="52128"/>
                        <a14:foregroundMark x1="92740" y1="51596" x2="85246" y2="52128"/>
                        <a14:foregroundMark x1="85246" y1="52128" x2="86183" y2="9574"/>
                        <a14:foregroundMark x1="64637" y1="45213" x2="71429" y2="47872"/>
                        <a14:foregroundMark x1="66042" y1="47872" x2="62998" y2="47872"/>
                      </a14:backgroundRemoval>
                    </a14:imgEffect>
                    <a14:imgEffect>
                      <a14:sharpenSoften amount="50000"/>
                    </a14:imgEffect>
                  </a14:imgLayer>
                </a14:imgProps>
              </a:ext>
            </a:extLst>
          </a:blip>
          <a:stretch>
            <a:fillRect/>
          </a:stretch>
        </p:blipFill>
        <p:spPr>
          <a:xfrm>
            <a:off x="956767" y="2229743"/>
            <a:ext cx="10729192" cy="4482926"/>
          </a:xfrm>
          <a:prstGeom prst="rect">
            <a:avLst/>
          </a:prstGeom>
        </p:spPr>
      </p:pic>
    </p:spTree>
    <p:extLst>
      <p:ext uri="{BB962C8B-B14F-4D97-AF65-F5344CB8AC3E}">
        <p14:creationId xmlns:p14="http://schemas.microsoft.com/office/powerpoint/2010/main" val="6694998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ackgroundRemoval t="48404" b="100000" l="0" r="46370">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backgroundRemoval>
                    </a14:imgEffect>
                    <a14:imgEffect>
                      <a14:sharpenSoften amount="50000"/>
                    </a14:imgEffect>
                  </a14:imgLayer>
                </a14:imgProps>
              </a:ext>
            </a:extLst>
          </a:blip>
          <a:srcRect t="50000" r="53292"/>
          <a:stretch/>
        </p:blipFill>
        <p:spPr>
          <a:xfrm>
            <a:off x="3839568" y="1528093"/>
            <a:ext cx="5179615" cy="2340260"/>
          </a:xfrm>
          <a:prstGeom prst="rect">
            <a:avLst/>
          </a:prstGeom>
        </p:spPr>
      </p:pic>
      <p:sp>
        <p:nvSpPr>
          <p:cNvPr id="3" name="Rectangle 2"/>
          <p:cNvSpPr/>
          <p:nvPr/>
        </p:nvSpPr>
        <p:spPr>
          <a:xfrm>
            <a:off x="1964879" y="447973"/>
            <a:ext cx="8928992" cy="1077218"/>
          </a:xfrm>
          <a:prstGeom prst="rect">
            <a:avLst/>
          </a:prstGeom>
        </p:spPr>
        <p:txBody>
          <a:bodyPr wrap="square">
            <a:spAutoFit/>
          </a:bodyPr>
          <a:lstStyle/>
          <a:p>
            <a:pPr algn="ctr"/>
            <a:r>
              <a:rPr lang="nl-NL" sz="3200" dirty="0"/>
              <a:t>Quan sát tranh con mèo và hòn bi ve, xem mắt mèo và hòn bi ve có đặc điểm gì giống nhau?</a:t>
            </a:r>
            <a:endParaRPr lang="en-US" sz="3200" dirty="0"/>
          </a:p>
        </p:txBody>
      </p:sp>
      <p:sp>
        <p:nvSpPr>
          <p:cNvPr id="7" name="Rounded Rectangle 6"/>
          <p:cNvSpPr/>
          <p:nvPr/>
        </p:nvSpPr>
        <p:spPr>
          <a:xfrm>
            <a:off x="2324919" y="3976365"/>
            <a:ext cx="8352928"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NL" sz="3200" dirty="0"/>
              <a:t>Mắt mèo và hòn bi ve </a:t>
            </a:r>
            <a:r>
              <a:rPr lang="nl-NL" sz="3200" dirty="0" smtClean="0"/>
              <a:t>đều </a:t>
            </a:r>
            <a:r>
              <a:rPr lang="nl-NL" sz="3200" dirty="0"/>
              <a:t>tròn, có màu xanh</a:t>
            </a:r>
            <a:r>
              <a:rPr lang="nl-NL" sz="3200" dirty="0" smtClean="0"/>
              <a:t>. (đặc điểm giống nhau về hình dạng, màu sắc).</a:t>
            </a:r>
            <a:endParaRPr lang="en-US" sz="3200" dirty="0"/>
          </a:p>
        </p:txBody>
      </p:sp>
      <p:sp>
        <p:nvSpPr>
          <p:cNvPr id="10" name="Rectangle 9"/>
          <p:cNvSpPr/>
          <p:nvPr/>
        </p:nvSpPr>
        <p:spPr>
          <a:xfrm>
            <a:off x="3072526" y="5272509"/>
            <a:ext cx="6713697" cy="707886"/>
          </a:xfrm>
          <a:prstGeom prst="rect">
            <a:avLst/>
          </a:prstGeom>
        </p:spPr>
        <p:txBody>
          <a:bodyPr wrap="none">
            <a:spAutoFit/>
          </a:bodyPr>
          <a:lstStyle/>
          <a:p>
            <a:r>
              <a:rPr lang="nl-NL" sz="4000" b="1" i="1" dirty="0" smtClean="0">
                <a:solidFill>
                  <a:srgbClr val="C00000"/>
                </a:solidFill>
              </a:rPr>
              <a:t>M: </a:t>
            </a:r>
            <a:r>
              <a:rPr lang="nl-NL" sz="4000" i="1" dirty="0" smtClean="0"/>
              <a:t>Mắt </a:t>
            </a:r>
            <a:r>
              <a:rPr lang="nl-NL" sz="4000" i="1" dirty="0"/>
              <a:t>mèo tròn như hòn bi ve</a:t>
            </a:r>
            <a:endParaRPr lang="en-US" sz="4000" dirty="0"/>
          </a:p>
        </p:txBody>
      </p:sp>
      <p:sp>
        <p:nvSpPr>
          <p:cNvPr id="11" name="Right Arrow 10"/>
          <p:cNvSpPr/>
          <p:nvPr/>
        </p:nvSpPr>
        <p:spPr>
          <a:xfrm>
            <a:off x="2324919" y="5416525"/>
            <a:ext cx="648072" cy="432048"/>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003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gtEl>
                                        <p:attrNameLst>
                                          <p:attrName>ppt_y</p:attrName>
                                        </p:attrNameLst>
                                      </p:cBhvr>
                                      <p:tavLst>
                                        <p:tav tm="0">
                                          <p:val>
                                            <p:strVal val="#ppt_y"/>
                                          </p:val>
                                        </p:tav>
                                        <p:tav tm="100000">
                                          <p:val>
                                            <p:strVal val="#ppt_y"/>
                                          </p:val>
                                        </p:tav>
                                      </p:tavLst>
                                    </p:anim>
                                    <p:anim calcmode="lin" valueType="num">
                                      <p:cBhvr>
                                        <p:cTn id="3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Bracket 3"/>
          <p:cNvSpPr/>
          <p:nvPr/>
        </p:nvSpPr>
        <p:spPr>
          <a:xfrm rot="16200000">
            <a:off x="4522639" y="668722"/>
            <a:ext cx="127079" cy="1800200"/>
          </a:xfrm>
          <a:prstGeom prst="lef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2893991" y="924476"/>
            <a:ext cx="6713697" cy="707886"/>
          </a:xfrm>
          <a:prstGeom prst="rect">
            <a:avLst/>
          </a:prstGeom>
        </p:spPr>
        <p:txBody>
          <a:bodyPr wrap="none">
            <a:spAutoFit/>
          </a:bodyPr>
          <a:lstStyle/>
          <a:p>
            <a:r>
              <a:rPr lang="nl-NL" sz="4000" b="1" i="1" dirty="0" smtClean="0">
                <a:solidFill>
                  <a:srgbClr val="C00000"/>
                </a:solidFill>
              </a:rPr>
              <a:t>M: </a:t>
            </a:r>
            <a:r>
              <a:rPr lang="nl-NL" sz="4000" i="1" dirty="0" smtClean="0"/>
              <a:t>Mắt </a:t>
            </a:r>
            <a:r>
              <a:rPr lang="nl-NL" sz="4000" i="1" dirty="0"/>
              <a:t>mèo tròn như hòn bi ve</a:t>
            </a:r>
            <a:endParaRPr lang="en-US" sz="4000" dirty="0"/>
          </a:p>
        </p:txBody>
      </p:sp>
      <p:sp>
        <p:nvSpPr>
          <p:cNvPr id="9" name="Left Bracket 8"/>
          <p:cNvSpPr/>
          <p:nvPr/>
        </p:nvSpPr>
        <p:spPr>
          <a:xfrm rot="16200000">
            <a:off x="8483080" y="668722"/>
            <a:ext cx="127079" cy="1800200"/>
          </a:xfrm>
          <a:prstGeom prst="lef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866098" y="1644556"/>
            <a:ext cx="1440160" cy="523220"/>
          </a:xfrm>
          <a:prstGeom prst="rect">
            <a:avLst/>
          </a:prstGeom>
          <a:noFill/>
        </p:spPr>
        <p:txBody>
          <a:bodyPr wrap="square" rtlCol="0">
            <a:spAutoFit/>
          </a:bodyPr>
          <a:lstStyle/>
          <a:p>
            <a:pPr algn="ctr"/>
            <a:r>
              <a:rPr lang="en-US" sz="2800" dirty="0" err="1" smtClean="0"/>
              <a:t>Sự</a:t>
            </a:r>
            <a:r>
              <a:rPr lang="en-US" sz="2800" dirty="0" smtClean="0"/>
              <a:t> </a:t>
            </a:r>
            <a:r>
              <a:rPr lang="en-US" sz="2800" dirty="0" err="1" smtClean="0"/>
              <a:t>vật</a:t>
            </a:r>
            <a:r>
              <a:rPr lang="en-US" sz="2800" dirty="0" smtClean="0"/>
              <a:t> 1</a:t>
            </a:r>
            <a:endParaRPr lang="en-US" sz="2800" dirty="0"/>
          </a:p>
        </p:txBody>
      </p:sp>
      <p:sp>
        <p:nvSpPr>
          <p:cNvPr id="11" name="TextBox 10"/>
          <p:cNvSpPr txBox="1"/>
          <p:nvPr/>
        </p:nvSpPr>
        <p:spPr>
          <a:xfrm>
            <a:off x="7826539" y="1716564"/>
            <a:ext cx="1440160" cy="523220"/>
          </a:xfrm>
          <a:prstGeom prst="rect">
            <a:avLst/>
          </a:prstGeom>
          <a:noFill/>
        </p:spPr>
        <p:txBody>
          <a:bodyPr wrap="square" rtlCol="0">
            <a:spAutoFit/>
          </a:bodyPr>
          <a:lstStyle/>
          <a:p>
            <a:pPr algn="ctr"/>
            <a:r>
              <a:rPr lang="en-US" sz="2800" dirty="0" err="1" smtClean="0"/>
              <a:t>Sự</a:t>
            </a:r>
            <a:r>
              <a:rPr lang="en-US" sz="2800" dirty="0" smtClean="0"/>
              <a:t> </a:t>
            </a:r>
            <a:r>
              <a:rPr lang="en-US" sz="2800" dirty="0" err="1" smtClean="0"/>
              <a:t>vật</a:t>
            </a:r>
            <a:r>
              <a:rPr lang="en-US" sz="2800" dirty="0" smtClean="0"/>
              <a:t> 2</a:t>
            </a:r>
            <a:endParaRPr lang="en-US" sz="2800" dirty="0"/>
          </a:p>
        </p:txBody>
      </p:sp>
      <p:sp>
        <p:nvSpPr>
          <p:cNvPr id="6" name="TextBox 5"/>
          <p:cNvSpPr txBox="1"/>
          <p:nvPr/>
        </p:nvSpPr>
        <p:spPr>
          <a:xfrm>
            <a:off x="2180902" y="2812170"/>
            <a:ext cx="2916325" cy="523220"/>
          </a:xfrm>
          <a:prstGeom prst="rect">
            <a:avLst/>
          </a:prstGeom>
          <a:noFill/>
        </p:spPr>
        <p:txBody>
          <a:bodyPr wrap="square" rtlCol="0">
            <a:spAutoFit/>
          </a:bodyPr>
          <a:lstStyle/>
          <a:p>
            <a:r>
              <a:rPr lang="en-US" sz="2800" dirty="0" err="1" smtClean="0"/>
              <a:t>Trong</a:t>
            </a:r>
            <a:r>
              <a:rPr lang="en-US" sz="2800" dirty="0" smtClean="0"/>
              <a:t> </a:t>
            </a:r>
            <a:r>
              <a:rPr lang="en-US" sz="2800" dirty="0" err="1" smtClean="0"/>
              <a:t>câu</a:t>
            </a:r>
            <a:r>
              <a:rPr lang="en-US" sz="2800" dirty="0" smtClean="0"/>
              <a:t> </a:t>
            </a:r>
            <a:r>
              <a:rPr lang="en-US" sz="2800" dirty="0" err="1" smtClean="0"/>
              <a:t>mẫu</a:t>
            </a:r>
            <a:r>
              <a:rPr lang="en-US" sz="2800" dirty="0" smtClean="0"/>
              <a:t> </a:t>
            </a:r>
            <a:r>
              <a:rPr lang="en-US" sz="2800" dirty="0" err="1" smtClean="0"/>
              <a:t>có</a:t>
            </a:r>
            <a:r>
              <a:rPr lang="en-US" sz="2800" dirty="0" smtClean="0"/>
              <a:t>:</a:t>
            </a:r>
          </a:p>
        </p:txBody>
      </p:sp>
      <p:sp>
        <p:nvSpPr>
          <p:cNvPr id="12" name="Left Bracket 11"/>
          <p:cNvSpPr/>
          <p:nvPr/>
        </p:nvSpPr>
        <p:spPr>
          <a:xfrm rot="16200000">
            <a:off x="6043615" y="1252568"/>
            <a:ext cx="90415" cy="684077"/>
          </a:xfrm>
          <a:prstGeom prst="leftBracket">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ket 9"/>
          <p:cNvSpPr/>
          <p:nvPr/>
        </p:nvSpPr>
        <p:spPr>
          <a:xfrm rot="16200000">
            <a:off x="6979719" y="1252568"/>
            <a:ext cx="90415" cy="684077"/>
          </a:xfrm>
          <a:prstGeom prst="leftBracket">
            <a:avLst/>
          </a:prstGeom>
          <a:ln w="57150">
            <a:solidFill>
              <a:srgbClr val="00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2529509" y="3428678"/>
            <a:ext cx="9459128" cy="523220"/>
          </a:xfrm>
          <a:prstGeom prst="rect">
            <a:avLst/>
          </a:prstGeom>
        </p:spPr>
        <p:txBody>
          <a:bodyPr wrap="none">
            <a:spAutoFit/>
          </a:bodyPr>
          <a:lstStyle/>
          <a:p>
            <a:r>
              <a:rPr lang="en-US" sz="2800" dirty="0" smtClean="0"/>
              <a:t>- </a:t>
            </a:r>
            <a:r>
              <a:rPr lang="en-US" sz="2800" dirty="0" err="1" smtClean="0"/>
              <a:t>Hai</a:t>
            </a:r>
            <a:r>
              <a:rPr lang="en-US" sz="2800" dirty="0" smtClean="0"/>
              <a:t> </a:t>
            </a:r>
            <a:r>
              <a:rPr lang="en-US" sz="2800" dirty="0" err="1"/>
              <a:t>sự</a:t>
            </a:r>
            <a:r>
              <a:rPr lang="en-US" sz="2800" dirty="0"/>
              <a:t> </a:t>
            </a:r>
            <a:r>
              <a:rPr lang="en-US" sz="2800" dirty="0" err="1"/>
              <a:t>vật</a:t>
            </a:r>
            <a:r>
              <a:rPr lang="en-US" sz="2800" dirty="0"/>
              <a:t> </a:t>
            </a:r>
            <a:r>
              <a:rPr lang="en-US" sz="2800" dirty="0" err="1"/>
              <a:t>được</a:t>
            </a:r>
            <a:r>
              <a:rPr lang="en-US" sz="2800" dirty="0"/>
              <a:t> so </a:t>
            </a:r>
            <a:r>
              <a:rPr lang="en-US" sz="2800" dirty="0" err="1"/>
              <a:t>sánh</a:t>
            </a:r>
            <a:r>
              <a:rPr lang="en-US" sz="2800" dirty="0"/>
              <a:t> </a:t>
            </a:r>
            <a:r>
              <a:rPr lang="en-US" sz="2800" dirty="0" err="1"/>
              <a:t>với</a:t>
            </a:r>
            <a:r>
              <a:rPr lang="en-US" sz="2800" dirty="0"/>
              <a:t> </a:t>
            </a:r>
            <a:r>
              <a:rPr lang="en-US" sz="2800" dirty="0" err="1" smtClean="0"/>
              <a:t>nhau</a:t>
            </a:r>
            <a:r>
              <a:rPr lang="en-US" sz="2800" dirty="0" smtClean="0"/>
              <a:t> </a:t>
            </a:r>
            <a:r>
              <a:rPr lang="en-US" sz="2800" dirty="0" err="1" smtClean="0"/>
              <a:t>là</a:t>
            </a:r>
            <a:r>
              <a:rPr lang="en-US" sz="2800" dirty="0" smtClean="0"/>
              <a:t> “</a:t>
            </a:r>
            <a:r>
              <a:rPr lang="en-US" sz="2800" b="1" i="1" dirty="0" err="1" smtClean="0">
                <a:solidFill>
                  <a:srgbClr val="FF0000"/>
                </a:solidFill>
              </a:rPr>
              <a:t>mắt</a:t>
            </a:r>
            <a:r>
              <a:rPr lang="en-US" sz="2800" b="1" i="1" dirty="0" smtClean="0">
                <a:solidFill>
                  <a:srgbClr val="FF0000"/>
                </a:solidFill>
              </a:rPr>
              <a:t> </a:t>
            </a:r>
            <a:r>
              <a:rPr lang="en-US" sz="2800" b="1" i="1" dirty="0" err="1" smtClean="0">
                <a:solidFill>
                  <a:srgbClr val="FF0000"/>
                </a:solidFill>
              </a:rPr>
              <a:t>mèo</a:t>
            </a:r>
            <a:r>
              <a:rPr lang="en-US" sz="2800" dirty="0" smtClean="0"/>
              <a:t>”</a:t>
            </a:r>
            <a:r>
              <a:rPr lang="en-US" sz="2800" dirty="0" smtClean="0">
                <a:solidFill>
                  <a:srgbClr val="FF0000"/>
                </a:solidFill>
              </a:rPr>
              <a:t> </a:t>
            </a:r>
            <a:r>
              <a:rPr lang="en-US" sz="2800" dirty="0" err="1" smtClean="0"/>
              <a:t>và</a:t>
            </a:r>
            <a:r>
              <a:rPr lang="en-US" sz="2800" dirty="0" smtClean="0"/>
              <a:t> “</a:t>
            </a:r>
            <a:r>
              <a:rPr lang="en-US" sz="2800" b="1" i="1" dirty="0" err="1" smtClean="0">
                <a:solidFill>
                  <a:srgbClr val="FF0000"/>
                </a:solidFill>
              </a:rPr>
              <a:t>hòn</a:t>
            </a:r>
            <a:r>
              <a:rPr lang="en-US" sz="2800" b="1" i="1" dirty="0" smtClean="0">
                <a:solidFill>
                  <a:srgbClr val="FF0000"/>
                </a:solidFill>
              </a:rPr>
              <a:t> bi </a:t>
            </a:r>
            <a:r>
              <a:rPr lang="en-US" sz="2800" b="1" i="1" dirty="0" err="1" smtClean="0">
                <a:solidFill>
                  <a:srgbClr val="FF0000"/>
                </a:solidFill>
              </a:rPr>
              <a:t>ve</a:t>
            </a:r>
            <a:r>
              <a:rPr lang="en-US" sz="2800" dirty="0" smtClean="0"/>
              <a:t>”.</a:t>
            </a:r>
          </a:p>
        </p:txBody>
      </p:sp>
      <p:sp>
        <p:nvSpPr>
          <p:cNvPr id="14" name="Rectangle 13"/>
          <p:cNvSpPr/>
          <p:nvPr/>
        </p:nvSpPr>
        <p:spPr>
          <a:xfrm>
            <a:off x="2513765" y="4045186"/>
            <a:ext cx="5187767" cy="523220"/>
          </a:xfrm>
          <a:prstGeom prst="rect">
            <a:avLst/>
          </a:prstGeom>
        </p:spPr>
        <p:txBody>
          <a:bodyPr wrap="none">
            <a:spAutoFit/>
          </a:bodyPr>
          <a:lstStyle/>
          <a:p>
            <a:r>
              <a:rPr lang="en-US" sz="2800" dirty="0" smtClean="0"/>
              <a:t>- </a:t>
            </a:r>
            <a:r>
              <a:rPr lang="en-US" sz="2800" dirty="0" err="1" smtClean="0"/>
              <a:t>Đặc</a:t>
            </a:r>
            <a:r>
              <a:rPr lang="en-US" sz="2800" dirty="0" smtClean="0"/>
              <a:t> </a:t>
            </a:r>
            <a:r>
              <a:rPr lang="en-US" sz="2800" dirty="0" err="1" smtClean="0"/>
              <a:t>điểm</a:t>
            </a:r>
            <a:r>
              <a:rPr lang="en-US" sz="2800" dirty="0" smtClean="0"/>
              <a:t> </a:t>
            </a:r>
            <a:r>
              <a:rPr lang="en-US" sz="2800" dirty="0" err="1" smtClean="0"/>
              <a:t>được</a:t>
            </a:r>
            <a:r>
              <a:rPr lang="en-US" sz="2800" dirty="0" smtClean="0"/>
              <a:t> so </a:t>
            </a:r>
            <a:r>
              <a:rPr lang="en-US" sz="2800" dirty="0" err="1" smtClean="0"/>
              <a:t>sánh</a:t>
            </a:r>
            <a:r>
              <a:rPr lang="en-US" sz="2800" dirty="0" smtClean="0"/>
              <a:t> </a:t>
            </a:r>
            <a:r>
              <a:rPr lang="en-US" sz="2800" dirty="0" err="1" smtClean="0"/>
              <a:t>là</a:t>
            </a:r>
            <a:r>
              <a:rPr lang="en-US" sz="2800" dirty="0" smtClean="0"/>
              <a:t> </a:t>
            </a:r>
            <a:r>
              <a:rPr lang="en-US" sz="2800" i="1" dirty="0" smtClean="0"/>
              <a:t>“</a:t>
            </a:r>
            <a:r>
              <a:rPr lang="en-US" sz="2800" b="1" i="1" dirty="0" err="1" smtClean="0">
                <a:solidFill>
                  <a:srgbClr val="FF0000"/>
                </a:solidFill>
              </a:rPr>
              <a:t>tròn</a:t>
            </a:r>
            <a:r>
              <a:rPr lang="en-US" sz="2800" i="1" dirty="0" smtClean="0"/>
              <a:t>”.</a:t>
            </a:r>
          </a:p>
        </p:txBody>
      </p:sp>
      <p:sp>
        <p:nvSpPr>
          <p:cNvPr id="15" name="Rectangle 14"/>
          <p:cNvSpPr/>
          <p:nvPr/>
        </p:nvSpPr>
        <p:spPr>
          <a:xfrm>
            <a:off x="2513765" y="4661693"/>
            <a:ext cx="3300584" cy="523220"/>
          </a:xfrm>
          <a:prstGeom prst="rect">
            <a:avLst/>
          </a:prstGeom>
        </p:spPr>
        <p:txBody>
          <a:bodyPr wrap="none">
            <a:spAutoFit/>
          </a:bodyPr>
          <a:lstStyle/>
          <a:p>
            <a:r>
              <a:rPr lang="en-US" sz="2800" dirty="0" smtClean="0"/>
              <a:t>- </a:t>
            </a:r>
            <a:r>
              <a:rPr lang="en-US" sz="2800" dirty="0" err="1" smtClean="0"/>
              <a:t>Từ</a:t>
            </a:r>
            <a:r>
              <a:rPr lang="en-US" sz="2800" dirty="0" smtClean="0"/>
              <a:t> so </a:t>
            </a:r>
            <a:r>
              <a:rPr lang="en-US" sz="2800" dirty="0" err="1" smtClean="0"/>
              <a:t>sánh</a:t>
            </a:r>
            <a:r>
              <a:rPr lang="en-US" sz="2800" dirty="0" smtClean="0"/>
              <a:t> </a:t>
            </a:r>
            <a:r>
              <a:rPr lang="en-US" sz="2800" dirty="0" err="1" smtClean="0"/>
              <a:t>là</a:t>
            </a:r>
            <a:r>
              <a:rPr lang="en-US" sz="2800" dirty="0" smtClean="0"/>
              <a:t> </a:t>
            </a:r>
            <a:r>
              <a:rPr lang="en-US" sz="2800" i="1" dirty="0" smtClean="0"/>
              <a:t>“</a:t>
            </a:r>
            <a:r>
              <a:rPr lang="en-US" sz="2800" b="1" i="1" dirty="0" err="1" smtClean="0">
                <a:solidFill>
                  <a:srgbClr val="FF0000"/>
                </a:solidFill>
              </a:rPr>
              <a:t>như</a:t>
            </a:r>
            <a:r>
              <a:rPr lang="en-US" sz="2800" i="1" dirty="0" smtClean="0"/>
              <a:t>”.</a:t>
            </a:r>
          </a:p>
        </p:txBody>
      </p:sp>
    </p:spTree>
    <p:extLst>
      <p:ext uri="{BB962C8B-B14F-4D97-AF65-F5344CB8AC3E}">
        <p14:creationId xmlns:p14="http://schemas.microsoft.com/office/powerpoint/2010/main" val="13896052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p:bldP spid="11" grpId="0"/>
      <p:bldP spid="6" grpId="0"/>
      <p:bldP spid="12" grpId="0" animBg="1"/>
      <p:bldP spid="10" grpId="0" animBg="1"/>
      <p:bldP spid="2"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p:nvPr/>
        </p:nvPicPr>
        <p:blipFill rotWithShape="1">
          <a:blip r:embed="rId3">
            <a:extLst>
              <a:ext uri="{BEBA8EAE-BF5A-486C-A8C5-ECC9F3942E4B}">
                <a14:imgProps xmlns:a14="http://schemas.microsoft.com/office/drawing/2010/main">
                  <a14:imgLayer r:embed="rId4">
                    <a14:imgEffect>
                      <a14:backgroundRemoval t="0" b="49468" l="0" r="46136">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11475" y1="1596" x2="11475" y2="1596"/>
                        <a14:foregroundMark x1="11475" y1="1596" x2="14052" y2="1596"/>
                        <a14:foregroundMark x1="14052" y1="1596" x2="15457" y2="1596"/>
                        <a14:foregroundMark x1="15457" y1="1596" x2="10304" y2="46809"/>
                        <a14:foregroundMark x1="10304" y1="46809" x2="12646" y2="46809"/>
                        <a14:foregroundMark x1="12646" y1="46809" x2="14754" y2="46809"/>
                        <a14:foregroundMark x1="14754" y1="46809" x2="16393" y2="47340"/>
                        <a14:foregroundMark x1="16393" y1="47340" x2="23419" y2="23936"/>
                        <a14:foregroundMark x1="23419" y1="23936" x2="35129" y2="2128"/>
                        <a14:foregroundMark x1="35129" y1="2128" x2="37237" y2="2128"/>
                        <a14:foregroundMark x1="37237" y1="2128" x2="30679" y2="1596"/>
                        <a14:foregroundMark x1="30679" y1="1596" x2="28806" y2="3191"/>
                        <a14:foregroundMark x1="28806" y1="3191" x2="27166" y2="7979"/>
                        <a14:foregroundMark x1="26932" y1="10638" x2="31850" y2="46809"/>
                        <a14:foregroundMark x1="31850" y1="46809" x2="33489" y2="46277"/>
                        <a14:foregroundMark x1="33489" y1="46277" x2="36300" y2="46809"/>
                        <a14:foregroundMark x1="36300" y1="46809" x2="37705" y2="47340"/>
                        <a14:foregroundMark x1="37705" y1="47340" x2="29508" y2="46809"/>
                      </a14:backgroundRemoval>
                    </a14:imgEffect>
                    <a14:imgEffect>
                      <a14:sharpenSoften amount="50000"/>
                    </a14:imgEffect>
                    <a14:imgEffect>
                      <a14:colorTemperature colorTemp="7200"/>
                    </a14:imgEffect>
                    <a14:imgEffect>
                      <a14:saturation sat="200000"/>
                    </a14:imgEffect>
                    <a14:imgEffect>
                      <a14:brightnessContrast contrast="20000"/>
                    </a14:imgEffect>
                  </a14:imgLayer>
                </a14:imgProps>
              </a:ext>
            </a:extLst>
          </a:blip>
          <a:srcRect r="53824" b="50000"/>
          <a:stretch/>
        </p:blipFill>
        <p:spPr>
          <a:xfrm>
            <a:off x="617764" y="591989"/>
            <a:ext cx="4968552" cy="2304256"/>
          </a:xfrm>
          <a:prstGeom prst="rect">
            <a:avLst/>
          </a:prstGeom>
        </p:spPr>
      </p:pic>
      <p:pic>
        <p:nvPicPr>
          <p:cNvPr id="3" name="Picture 2">
            <a:hlinkClick r:id="rId5" action="ppaction://hlinksldjump"/>
          </p:cNvPr>
          <p:cNvPicPr/>
          <p:nvPr/>
        </p:nvPicPr>
        <p:blipFill rotWithShape="1">
          <a:blip r:embed="rId6">
            <a:extLst>
              <a:ext uri="{BEBA8EAE-BF5A-486C-A8C5-ECC9F3942E4B}">
                <a14:imgProps xmlns:a14="http://schemas.microsoft.com/office/drawing/2010/main">
                  <a14:imgLayer r:embed="rId4">
                    <a14:imgEffect>
                      <a14:backgroundRemoval t="0" b="49468" l="53396" r="100000">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64403" y1="46809" x2="64403" y2="46809"/>
                        <a14:foregroundMark x1="64403" y1="46809" x2="68384" y2="46809"/>
                        <a14:foregroundMark x1="68384" y1="46809" x2="71429" y2="47340"/>
                        <a14:foregroundMark x1="71429" y1="47340" x2="73068" y2="44681"/>
                        <a14:foregroundMark x1="73068" y1="44149" x2="71429" y2="1596"/>
                        <a14:foregroundMark x1="71429" y1="1596" x2="66979" y2="3723"/>
                        <a14:backgroundMark x1="63700" y1="47340" x2="72131" y2="47340"/>
                      </a14:backgroundRemoval>
                    </a14:imgEffect>
                    <a14:imgEffect>
                      <a14:sharpenSoften amount="50000"/>
                    </a14:imgEffect>
                  </a14:imgLayer>
                </a14:imgProps>
              </a:ext>
            </a:extLst>
          </a:blip>
          <a:srcRect l="53166" b="50000"/>
          <a:stretch/>
        </p:blipFill>
        <p:spPr>
          <a:xfrm>
            <a:off x="6789415" y="591989"/>
            <a:ext cx="4968552" cy="2304256"/>
          </a:xfrm>
          <a:prstGeom prst="rect">
            <a:avLst/>
          </a:prstGeom>
        </p:spPr>
      </p:pic>
      <p:pic>
        <p:nvPicPr>
          <p:cNvPr id="4" name="Picture 3">
            <a:hlinkClick r:id="rId7" action="ppaction://hlinksldjump"/>
          </p:cNvPr>
          <p:cNvPicPr/>
          <p:nvPr/>
        </p:nvPicPr>
        <p:blipFill rotWithShape="1">
          <a:blip r:embed="rId8">
            <a:extLst>
              <a:ext uri="{BEBA8EAE-BF5A-486C-A8C5-ECC9F3942E4B}">
                <a14:imgProps xmlns:a14="http://schemas.microsoft.com/office/drawing/2010/main">
                  <a14:imgLayer r:embed="rId4">
                    <a14:imgEffect>
                      <a14:backgroundRemoval t="47340" b="100000" l="54801" r="100000">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59953" y1="58511" x2="59953" y2="58511"/>
                        <a14:foregroundMark x1="59953" y1="58511" x2="61827" y2="54255"/>
                        <a14:foregroundMark x1="61827" y1="54255" x2="77752" y2="77128"/>
                        <a14:foregroundMark x1="77752" y1="76596" x2="83841" y2="70745"/>
                        <a14:foregroundMark x1="83841" y1="70745" x2="88759" y2="67021"/>
                        <a14:foregroundMark x1="88759" y1="67021" x2="91569" y2="53191"/>
                        <a14:foregroundMark x1="91569" y1="53191" x2="93677" y2="79787"/>
                        <a14:foregroundMark x1="93677" y1="80319" x2="88759" y2="93617"/>
                        <a14:foregroundMark x1="88759" y1="93617" x2="98126" y2="69149"/>
                        <a14:foregroundMark x1="98126" y1="69149" x2="95785" y2="89894"/>
                        <a14:foregroundMark x1="95785" y1="89894" x2="91101" y2="97340"/>
                        <a14:foregroundMark x1="91101" y1="97340" x2="85948" y2="97872"/>
                        <a14:foregroundMark x1="85948" y1="97872" x2="82436" y2="94681"/>
                        <a14:foregroundMark x1="82436" y1="94681" x2="76815" y2="72872"/>
                        <a14:foregroundMark x1="76815" y1="72872" x2="73536" y2="83511"/>
                      </a14:backgroundRemoval>
                    </a14:imgEffect>
                    <a14:imgEffect>
                      <a14:sharpenSoften amount="50000"/>
                    </a14:imgEffect>
                  </a14:imgLayer>
                </a14:imgProps>
              </a:ext>
            </a:extLst>
          </a:blip>
          <a:srcRect l="54558" t="48040"/>
          <a:stretch/>
        </p:blipFill>
        <p:spPr>
          <a:xfrm>
            <a:off x="6894744" y="3472309"/>
            <a:ext cx="4968552" cy="2304256"/>
          </a:xfrm>
          <a:prstGeom prst="rect">
            <a:avLst/>
          </a:prstGeom>
        </p:spPr>
      </p:pic>
      <p:sp>
        <p:nvSpPr>
          <p:cNvPr id="6" name="Explosion 1 5"/>
          <p:cNvSpPr/>
          <p:nvPr/>
        </p:nvSpPr>
        <p:spPr>
          <a:xfrm>
            <a:off x="761779" y="3076265"/>
            <a:ext cx="5739603" cy="3780420"/>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i="1" dirty="0" err="1" smtClean="0">
                <a:solidFill>
                  <a:srgbClr val="FF0000"/>
                </a:solidFill>
              </a:rPr>
              <a:t>Thảo</a:t>
            </a:r>
            <a:r>
              <a:rPr lang="en-US" sz="4000" b="1" i="1" dirty="0" smtClean="0">
                <a:solidFill>
                  <a:srgbClr val="FF0000"/>
                </a:solidFill>
              </a:rPr>
              <a:t> </a:t>
            </a:r>
            <a:r>
              <a:rPr lang="en-US" sz="4000" b="1" i="1" dirty="0" err="1" smtClean="0">
                <a:solidFill>
                  <a:srgbClr val="FF0000"/>
                </a:solidFill>
              </a:rPr>
              <a:t>luận</a:t>
            </a:r>
            <a:r>
              <a:rPr lang="en-US" sz="4000" b="1" i="1" dirty="0" smtClean="0">
                <a:solidFill>
                  <a:srgbClr val="FF0000"/>
                </a:solidFill>
              </a:rPr>
              <a:t> </a:t>
            </a:r>
            <a:r>
              <a:rPr lang="en-US" sz="4000" b="1" i="1" dirty="0" err="1" smtClean="0">
                <a:solidFill>
                  <a:srgbClr val="FF0000"/>
                </a:solidFill>
              </a:rPr>
              <a:t>nhóm</a:t>
            </a:r>
            <a:r>
              <a:rPr lang="en-US" sz="4000" b="1" i="1" dirty="0" smtClean="0">
                <a:solidFill>
                  <a:srgbClr val="FF0000"/>
                </a:solidFill>
              </a:rPr>
              <a:t> </a:t>
            </a:r>
            <a:r>
              <a:rPr lang="en-US" sz="4000" b="1" i="1" dirty="0" err="1" smtClean="0">
                <a:solidFill>
                  <a:srgbClr val="FF0000"/>
                </a:solidFill>
              </a:rPr>
              <a:t>đôi</a:t>
            </a:r>
            <a:endParaRPr lang="en-US" sz="4000" b="1" i="1" dirty="0">
              <a:solidFill>
                <a:srgbClr val="FF0000"/>
              </a:solidFill>
            </a:endParaRPr>
          </a:p>
        </p:txBody>
      </p:sp>
    </p:spTree>
    <p:extLst>
      <p:ext uri="{BB962C8B-B14F-4D97-AF65-F5344CB8AC3E}">
        <p14:creationId xmlns:p14="http://schemas.microsoft.com/office/powerpoint/2010/main" val="10132815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ackgroundRemoval t="0" b="49468" l="0" r="46136">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11475" y1="1596" x2="11475" y2="1596"/>
                        <a14:foregroundMark x1="11475" y1="1596" x2="14052" y2="1596"/>
                        <a14:foregroundMark x1="14052" y1="1596" x2="15457" y2="1596"/>
                        <a14:foregroundMark x1="15457" y1="1596" x2="10304" y2="46809"/>
                        <a14:foregroundMark x1="10304" y1="46809" x2="12646" y2="46809"/>
                        <a14:foregroundMark x1="12646" y1="46809" x2="14754" y2="46809"/>
                        <a14:foregroundMark x1="14754" y1="46809" x2="16393" y2="47340"/>
                        <a14:foregroundMark x1="16393" y1="47340" x2="23419" y2="23936"/>
                        <a14:foregroundMark x1="23419" y1="23936" x2="35129" y2="2128"/>
                        <a14:foregroundMark x1="35129" y1="2128" x2="37237" y2="2128"/>
                        <a14:foregroundMark x1="37237" y1="2128" x2="30679" y2="1596"/>
                        <a14:foregroundMark x1="30679" y1="1596" x2="28806" y2="3191"/>
                        <a14:foregroundMark x1="28806" y1="3191" x2="27166" y2="7979"/>
                        <a14:foregroundMark x1="26932" y1="10638" x2="31850" y2="46809"/>
                        <a14:foregroundMark x1="31850" y1="46809" x2="33489" y2="46277"/>
                        <a14:foregroundMark x1="33489" y1="46277" x2="36300" y2="46809"/>
                        <a14:foregroundMark x1="36300" y1="46809" x2="37705" y2="47340"/>
                        <a14:foregroundMark x1="37705" y1="47340" x2="29508" y2="46809"/>
                      </a14:backgroundRemoval>
                    </a14:imgEffect>
                    <a14:imgEffect>
                      <a14:sharpenSoften amount="50000"/>
                    </a14:imgEffect>
                    <a14:imgEffect>
                      <a14:colorTemperature colorTemp="7200"/>
                    </a14:imgEffect>
                    <a14:imgEffect>
                      <a14:saturation sat="200000"/>
                    </a14:imgEffect>
                    <a14:imgEffect>
                      <a14:brightnessContrast contrast="20000"/>
                    </a14:imgEffect>
                  </a14:imgLayer>
                </a14:imgProps>
              </a:ext>
            </a:extLst>
          </a:blip>
          <a:srcRect r="53824" b="50000"/>
          <a:stretch/>
        </p:blipFill>
        <p:spPr>
          <a:xfrm>
            <a:off x="164679" y="891414"/>
            <a:ext cx="11521280" cy="4747231"/>
          </a:xfrm>
          <a:prstGeom prst="rect">
            <a:avLst/>
          </a:prstGeom>
        </p:spPr>
      </p:pic>
      <p:sp>
        <p:nvSpPr>
          <p:cNvPr id="5" name="Rounded Rectangle 4"/>
          <p:cNvSpPr/>
          <p:nvPr/>
        </p:nvSpPr>
        <p:spPr>
          <a:xfrm>
            <a:off x="7225207" y="891413"/>
            <a:ext cx="5183247" cy="2940935"/>
          </a:xfrm>
          <a:prstGeom prst="roundRect">
            <a:avLst/>
          </a:prstGeom>
          <a:solidFill>
            <a:schemeClr val="accent6">
              <a:lumMod val="60000"/>
              <a:lumOff val="40000"/>
            </a:schemeClr>
          </a:solidFill>
          <a:ln w="5715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p>
        </p:txBody>
      </p:sp>
      <p:sp>
        <p:nvSpPr>
          <p:cNvPr id="7" name="TextBox 6"/>
          <p:cNvSpPr txBox="1"/>
          <p:nvPr/>
        </p:nvSpPr>
        <p:spPr>
          <a:xfrm>
            <a:off x="7441231" y="1119245"/>
            <a:ext cx="4679191" cy="1077218"/>
          </a:xfrm>
          <a:prstGeom prst="rect">
            <a:avLst/>
          </a:prstGeom>
          <a:noFill/>
        </p:spPr>
        <p:txBody>
          <a:bodyPr wrap="square" rtlCol="0">
            <a:spAutoFit/>
          </a:bodyPr>
          <a:lstStyle/>
          <a:p>
            <a:pPr algn="just"/>
            <a:r>
              <a:rPr lang="en-US" sz="3200" dirty="0" err="1">
                <a:solidFill>
                  <a:srgbClr val="0A1A3B"/>
                </a:solidFill>
              </a:rPr>
              <a:t>Mặt</a:t>
            </a:r>
            <a:r>
              <a:rPr lang="en-US" sz="3200" dirty="0">
                <a:solidFill>
                  <a:srgbClr val="0A1A3B"/>
                </a:solidFill>
              </a:rPr>
              <a:t> </a:t>
            </a:r>
            <a:r>
              <a:rPr lang="en-US" sz="3200" dirty="0" err="1">
                <a:solidFill>
                  <a:srgbClr val="0A1A3B"/>
                </a:solidFill>
              </a:rPr>
              <a:t>trăng</a:t>
            </a:r>
            <a:r>
              <a:rPr lang="en-US" sz="3200" dirty="0">
                <a:solidFill>
                  <a:srgbClr val="0A1A3B"/>
                </a:solidFill>
              </a:rPr>
              <a:t> </a:t>
            </a:r>
            <a:r>
              <a:rPr lang="en-US" sz="3200" dirty="0" err="1">
                <a:solidFill>
                  <a:srgbClr val="0A1A3B"/>
                </a:solidFill>
              </a:rPr>
              <a:t>và</a:t>
            </a:r>
            <a:r>
              <a:rPr lang="en-US" sz="3200" dirty="0">
                <a:solidFill>
                  <a:srgbClr val="0A1A3B"/>
                </a:solidFill>
              </a:rPr>
              <a:t> </a:t>
            </a:r>
            <a:r>
              <a:rPr lang="en-US" sz="3200" dirty="0" err="1">
                <a:solidFill>
                  <a:srgbClr val="0A1A3B"/>
                </a:solidFill>
              </a:rPr>
              <a:t>quả</a:t>
            </a:r>
            <a:r>
              <a:rPr lang="en-US" sz="3200" dirty="0">
                <a:solidFill>
                  <a:srgbClr val="0A1A3B"/>
                </a:solidFill>
              </a:rPr>
              <a:t> </a:t>
            </a:r>
            <a:r>
              <a:rPr lang="en-US" sz="3200" dirty="0" err="1">
                <a:solidFill>
                  <a:srgbClr val="0A1A3B"/>
                </a:solidFill>
              </a:rPr>
              <a:t>bưởi</a:t>
            </a:r>
            <a:r>
              <a:rPr lang="en-US" sz="3200" dirty="0">
                <a:solidFill>
                  <a:srgbClr val="0A1A3B"/>
                </a:solidFill>
              </a:rPr>
              <a:t> </a:t>
            </a:r>
            <a:r>
              <a:rPr lang="en-US" sz="3200" dirty="0" err="1">
                <a:solidFill>
                  <a:srgbClr val="0A1A3B"/>
                </a:solidFill>
              </a:rPr>
              <a:t>đều</a:t>
            </a:r>
            <a:r>
              <a:rPr lang="en-US" sz="3200" dirty="0">
                <a:solidFill>
                  <a:srgbClr val="0A1A3B"/>
                </a:solidFill>
              </a:rPr>
              <a:t> </a:t>
            </a:r>
            <a:r>
              <a:rPr lang="en-US" sz="3200" dirty="0" err="1">
                <a:solidFill>
                  <a:srgbClr val="0A1A3B"/>
                </a:solidFill>
              </a:rPr>
              <a:t>có</a:t>
            </a:r>
            <a:r>
              <a:rPr lang="en-US" sz="3200" dirty="0">
                <a:solidFill>
                  <a:srgbClr val="0A1A3B"/>
                </a:solidFill>
              </a:rPr>
              <a:t> </a:t>
            </a:r>
            <a:r>
              <a:rPr lang="en-US" sz="3200" dirty="0" err="1">
                <a:solidFill>
                  <a:srgbClr val="0A1A3B"/>
                </a:solidFill>
              </a:rPr>
              <a:t>hình</a:t>
            </a:r>
            <a:r>
              <a:rPr lang="en-US" sz="3200" dirty="0">
                <a:solidFill>
                  <a:srgbClr val="0A1A3B"/>
                </a:solidFill>
              </a:rPr>
              <a:t> </a:t>
            </a:r>
            <a:r>
              <a:rPr lang="en-US" sz="3200" dirty="0" err="1">
                <a:solidFill>
                  <a:srgbClr val="0A1A3B"/>
                </a:solidFill>
              </a:rPr>
              <a:t>tròn</a:t>
            </a:r>
            <a:r>
              <a:rPr lang="en-US" sz="3200" dirty="0">
                <a:solidFill>
                  <a:srgbClr val="0A1A3B"/>
                </a:solidFill>
              </a:rPr>
              <a:t> </a:t>
            </a:r>
            <a:r>
              <a:rPr lang="en-US" sz="3200" dirty="0" err="1">
                <a:solidFill>
                  <a:srgbClr val="0A1A3B"/>
                </a:solidFill>
              </a:rPr>
              <a:t>và</a:t>
            </a:r>
            <a:r>
              <a:rPr lang="en-US" sz="3200" dirty="0">
                <a:solidFill>
                  <a:srgbClr val="0A1A3B"/>
                </a:solidFill>
              </a:rPr>
              <a:t> </a:t>
            </a:r>
            <a:r>
              <a:rPr lang="en-US" sz="3200" dirty="0" err="1">
                <a:solidFill>
                  <a:srgbClr val="0A1A3B"/>
                </a:solidFill>
              </a:rPr>
              <a:t>màu</a:t>
            </a:r>
            <a:r>
              <a:rPr lang="en-US" sz="3200" dirty="0">
                <a:solidFill>
                  <a:srgbClr val="0A1A3B"/>
                </a:solidFill>
              </a:rPr>
              <a:t> </a:t>
            </a:r>
            <a:r>
              <a:rPr lang="en-US" sz="3200" dirty="0" err="1">
                <a:solidFill>
                  <a:srgbClr val="0A1A3B"/>
                </a:solidFill>
              </a:rPr>
              <a:t>vàng</a:t>
            </a:r>
            <a:r>
              <a:rPr lang="en-US" sz="3200" dirty="0" smtClean="0">
                <a:solidFill>
                  <a:srgbClr val="0A1A3B"/>
                </a:solidFill>
              </a:rPr>
              <a:t>.</a:t>
            </a:r>
            <a:endParaRPr lang="en-US" sz="3200" dirty="0">
              <a:solidFill>
                <a:srgbClr val="0A1A3B"/>
              </a:solidFill>
            </a:endParaRPr>
          </a:p>
        </p:txBody>
      </p:sp>
      <p:sp>
        <p:nvSpPr>
          <p:cNvPr id="8" name="TextBox 7"/>
          <p:cNvSpPr txBox="1"/>
          <p:nvPr/>
        </p:nvSpPr>
        <p:spPr>
          <a:xfrm>
            <a:off x="7441231" y="2464197"/>
            <a:ext cx="4679191" cy="1077218"/>
          </a:xfrm>
          <a:prstGeom prst="rect">
            <a:avLst/>
          </a:prstGeom>
          <a:noFill/>
        </p:spPr>
        <p:txBody>
          <a:bodyPr wrap="square" rtlCol="0">
            <a:spAutoFit/>
          </a:bodyPr>
          <a:lstStyle/>
          <a:p>
            <a:pPr algn="ctr"/>
            <a:r>
              <a:rPr lang="en-US" sz="3200" dirty="0" err="1" smtClean="0"/>
              <a:t>Đặc</a:t>
            </a:r>
            <a:r>
              <a:rPr lang="en-US" sz="3200" dirty="0" smtClean="0"/>
              <a:t> </a:t>
            </a:r>
            <a:r>
              <a:rPr lang="en-US" sz="3200" dirty="0" err="1" smtClean="0"/>
              <a:t>điểm</a:t>
            </a:r>
            <a:r>
              <a:rPr lang="en-US" sz="3200" dirty="0" smtClean="0"/>
              <a:t> </a:t>
            </a:r>
            <a:r>
              <a:rPr lang="en-US" sz="3200" dirty="0" err="1" smtClean="0"/>
              <a:t>giống</a:t>
            </a:r>
            <a:r>
              <a:rPr lang="en-US" sz="3200" dirty="0" smtClean="0"/>
              <a:t> </a:t>
            </a:r>
            <a:r>
              <a:rPr lang="en-US" sz="3200" dirty="0" err="1" smtClean="0"/>
              <a:t>nhau</a:t>
            </a:r>
            <a:r>
              <a:rPr lang="en-US" sz="3200" dirty="0" smtClean="0"/>
              <a:t> </a:t>
            </a:r>
            <a:r>
              <a:rPr lang="en-US" sz="3200" dirty="0" err="1" smtClean="0"/>
              <a:t>về</a:t>
            </a:r>
            <a:r>
              <a:rPr lang="en-US" sz="3200" dirty="0" smtClean="0"/>
              <a:t> </a:t>
            </a:r>
            <a:r>
              <a:rPr lang="en-US" sz="3200" dirty="0" err="1" smtClean="0"/>
              <a:t>hình</a:t>
            </a:r>
            <a:r>
              <a:rPr lang="en-US" sz="3200" dirty="0" smtClean="0"/>
              <a:t> </a:t>
            </a:r>
            <a:r>
              <a:rPr lang="en-US" sz="3200" dirty="0" err="1" smtClean="0"/>
              <a:t>dạng</a:t>
            </a:r>
            <a:r>
              <a:rPr lang="en-US" sz="3200" dirty="0" smtClean="0"/>
              <a:t> </a:t>
            </a:r>
            <a:r>
              <a:rPr lang="en-US" sz="3200" dirty="0" err="1" smtClean="0"/>
              <a:t>và</a:t>
            </a:r>
            <a:r>
              <a:rPr lang="en-US" sz="3200" dirty="0" smtClean="0"/>
              <a:t> </a:t>
            </a:r>
            <a:r>
              <a:rPr lang="en-US" sz="3200" dirty="0" err="1" smtClean="0"/>
              <a:t>màu</a:t>
            </a:r>
            <a:r>
              <a:rPr lang="en-US" sz="3200" dirty="0" smtClean="0"/>
              <a:t> </a:t>
            </a:r>
            <a:r>
              <a:rPr lang="en-US" sz="3200" dirty="0" err="1" smtClean="0"/>
              <a:t>sắc</a:t>
            </a:r>
            <a:r>
              <a:rPr lang="en-US" sz="3200" dirty="0" smtClean="0"/>
              <a:t>.</a:t>
            </a:r>
            <a:endParaRPr lang="en-US" sz="3200" dirty="0"/>
          </a:p>
        </p:txBody>
      </p:sp>
      <p:sp>
        <p:nvSpPr>
          <p:cNvPr id="9" name="Rectangle 8"/>
          <p:cNvSpPr/>
          <p:nvPr/>
        </p:nvSpPr>
        <p:spPr>
          <a:xfrm>
            <a:off x="3649063" y="4768453"/>
            <a:ext cx="5560625" cy="707886"/>
          </a:xfrm>
          <a:prstGeom prst="rect">
            <a:avLst/>
          </a:prstGeom>
        </p:spPr>
        <p:txBody>
          <a:bodyPr wrap="none">
            <a:spAutoFit/>
          </a:bodyPr>
          <a:lstStyle/>
          <a:p>
            <a:r>
              <a:rPr lang="nl-NL" sz="4000" b="1" i="1" dirty="0" smtClean="0">
                <a:solidFill>
                  <a:srgbClr val="C00000"/>
                </a:solidFill>
              </a:rPr>
              <a:t> </a:t>
            </a:r>
            <a:r>
              <a:rPr lang="nl-NL" sz="4000" i="1" dirty="0"/>
              <a:t>Trăng tròn như quả </a:t>
            </a:r>
            <a:r>
              <a:rPr lang="nl-NL" sz="4000" i="1" dirty="0" smtClean="0"/>
              <a:t>bưởi.</a:t>
            </a:r>
            <a:endParaRPr lang="en-US" sz="4000" dirty="0"/>
          </a:p>
        </p:txBody>
      </p:sp>
      <p:sp>
        <p:nvSpPr>
          <p:cNvPr id="10" name="Right Arrow 9"/>
          <p:cNvSpPr/>
          <p:nvPr/>
        </p:nvSpPr>
        <p:spPr>
          <a:xfrm>
            <a:off x="2324919" y="4906372"/>
            <a:ext cx="648072" cy="432048"/>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2486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50000" y="50000"/>
                                    </p:animScale>
                                  </p:childTnLst>
                                </p:cTn>
                              </p:par>
                              <p:par>
                                <p:cTn id="7" presetID="64" presetClass="path" presetSubtype="0" accel="50000" decel="50000" fill="hold" nodeType="withEffect">
                                  <p:stCondLst>
                                    <p:cond delay="0"/>
                                  </p:stCondLst>
                                  <p:childTnLst>
                                    <p:animMotion origin="layout" path="M -4.53198E-6 -2.53731E-6 L -0.19597 -0.15057 " pathEditMode="relative" rAng="0" ptsTypes="AA">
                                      <p:cBhvr>
                                        <p:cTn id="8" dur="2000" fill="hold"/>
                                        <p:tgtEl>
                                          <p:spTgt spid="2"/>
                                        </p:tgtEl>
                                        <p:attrNameLst>
                                          <p:attrName>ppt_x</p:attrName>
                                          <p:attrName>ppt_y</p:attrName>
                                        </p:attrNameLst>
                                      </p:cBhvr>
                                      <p:rCtr x="-9805" y="-7529"/>
                                    </p:animMotion>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BEBA8EAE-BF5A-486C-A8C5-ECC9F3942E4B}">
                <a14:imgProps xmlns:a14="http://schemas.microsoft.com/office/drawing/2010/main">
                  <a14:imgLayer r:embed="rId3">
                    <a14:imgEffect>
                      <a14:backgroundRemoval t="0" b="49468" l="53396" r="100000">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64403" y1="46809" x2="64403" y2="46809"/>
                        <a14:foregroundMark x1="64403" y1="46809" x2="68384" y2="46809"/>
                        <a14:foregroundMark x1="68384" y1="46809" x2="71429" y2="47340"/>
                        <a14:foregroundMark x1="71429" y1="47340" x2="73068" y2="44681"/>
                        <a14:foregroundMark x1="73068" y1="44149" x2="71429" y2="1596"/>
                        <a14:foregroundMark x1="71429" y1="1596" x2="66979" y2="3723"/>
                        <a14:backgroundMark x1="63700" y1="47340" x2="72131" y2="47340"/>
                      </a14:backgroundRemoval>
                    </a14:imgEffect>
                    <a14:imgEffect>
                      <a14:sharpenSoften amount="50000"/>
                    </a14:imgEffect>
                  </a14:imgLayer>
                </a14:imgProps>
              </a:ext>
            </a:extLst>
          </a:blip>
          <a:srcRect l="53166" b="50000"/>
          <a:stretch/>
        </p:blipFill>
        <p:spPr>
          <a:xfrm>
            <a:off x="956767" y="1240061"/>
            <a:ext cx="9937104" cy="4968552"/>
          </a:xfrm>
          <a:prstGeom prst="rect">
            <a:avLst/>
          </a:prstGeom>
        </p:spPr>
      </p:pic>
      <p:sp>
        <p:nvSpPr>
          <p:cNvPr id="4" name="Rounded Rectangle 3"/>
          <p:cNvSpPr/>
          <p:nvPr/>
        </p:nvSpPr>
        <p:spPr>
          <a:xfrm>
            <a:off x="956767" y="591989"/>
            <a:ext cx="5183247" cy="2520280"/>
          </a:xfrm>
          <a:prstGeom prst="roundRect">
            <a:avLst/>
          </a:prstGeom>
          <a:solidFill>
            <a:schemeClr val="accent6">
              <a:lumMod val="60000"/>
              <a:lumOff val="40000"/>
            </a:schemeClr>
          </a:solidFill>
          <a:ln w="5715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p>
        </p:txBody>
      </p:sp>
      <p:sp>
        <p:nvSpPr>
          <p:cNvPr id="5" name="TextBox 4"/>
          <p:cNvSpPr txBox="1"/>
          <p:nvPr/>
        </p:nvSpPr>
        <p:spPr>
          <a:xfrm>
            <a:off x="1460823" y="1096045"/>
            <a:ext cx="4175135" cy="1569660"/>
          </a:xfrm>
          <a:prstGeom prst="rect">
            <a:avLst/>
          </a:prstGeom>
          <a:noFill/>
        </p:spPr>
        <p:txBody>
          <a:bodyPr wrap="square" rtlCol="0">
            <a:spAutoFit/>
          </a:bodyPr>
          <a:lstStyle/>
          <a:p>
            <a:pPr algn="ctr"/>
            <a:r>
              <a:rPr lang="nl-NL" sz="3200" i="1" dirty="0" smtClean="0"/>
              <a:t>Hoa </a:t>
            </a:r>
            <a:r>
              <a:rPr lang="nl-NL" sz="3200" i="1" dirty="0"/>
              <a:t>mào gà có hình dạng và màu sắc giống mào của con </a:t>
            </a:r>
            <a:r>
              <a:rPr lang="nl-NL" sz="3200" i="1" dirty="0" smtClean="0"/>
              <a:t>gà.</a:t>
            </a:r>
            <a:endParaRPr lang="en-US" sz="3200" dirty="0">
              <a:solidFill>
                <a:srgbClr val="0A1A3B"/>
              </a:solidFill>
            </a:endParaRPr>
          </a:p>
        </p:txBody>
      </p:sp>
      <p:sp>
        <p:nvSpPr>
          <p:cNvPr id="7" name="Rectangle 6"/>
          <p:cNvSpPr/>
          <p:nvPr/>
        </p:nvSpPr>
        <p:spPr>
          <a:xfrm>
            <a:off x="2396927" y="4054470"/>
            <a:ext cx="8576387" cy="707886"/>
          </a:xfrm>
          <a:prstGeom prst="rect">
            <a:avLst/>
          </a:prstGeom>
        </p:spPr>
        <p:txBody>
          <a:bodyPr wrap="none">
            <a:spAutoFit/>
          </a:bodyPr>
          <a:lstStyle/>
          <a:p>
            <a:r>
              <a:rPr lang="nl-NL" sz="4000" b="1" i="1" dirty="0" smtClean="0">
                <a:solidFill>
                  <a:srgbClr val="C00000"/>
                </a:solidFill>
              </a:rPr>
              <a:t> </a:t>
            </a:r>
            <a:r>
              <a:rPr lang="nl-NL" sz="4000" i="1" dirty="0" smtClean="0"/>
              <a:t>Hoa </a:t>
            </a:r>
            <a:r>
              <a:rPr lang="nl-NL" sz="4000" i="1" dirty="0"/>
              <a:t>mào gà đỏ giống mào của chú </a:t>
            </a:r>
            <a:r>
              <a:rPr lang="nl-NL" sz="4000" i="1" dirty="0" smtClean="0"/>
              <a:t>gà.</a:t>
            </a:r>
            <a:endParaRPr lang="en-US" sz="4000" dirty="0"/>
          </a:p>
        </p:txBody>
      </p:sp>
      <p:sp>
        <p:nvSpPr>
          <p:cNvPr id="8" name="Right Arrow 7"/>
          <p:cNvSpPr/>
          <p:nvPr/>
        </p:nvSpPr>
        <p:spPr>
          <a:xfrm>
            <a:off x="1460823" y="4165280"/>
            <a:ext cx="648072" cy="432048"/>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430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50000" y="50000"/>
                                    </p:animScale>
                                  </p:childTnLst>
                                </p:cTn>
                              </p:par>
                              <p:par>
                                <p:cTn id="7" presetID="64" presetClass="path" presetSubtype="0" accel="50000" decel="50000" fill="hold" nodeType="withEffect">
                                  <p:stCondLst>
                                    <p:cond delay="0"/>
                                  </p:stCondLst>
                                  <p:childTnLst>
                                    <p:animMotion origin="layout" path="M -4.53198E-6 4.62687E-6 L 0.28575 -0.26383 " pathEditMode="relative" rAng="0" ptsTypes="AA">
                                      <p:cBhvr>
                                        <p:cTn id="8" dur="2000" fill="hold"/>
                                        <p:tgtEl>
                                          <p:spTgt spid="3"/>
                                        </p:tgtEl>
                                        <p:attrNameLst>
                                          <p:attrName>ppt_x</p:attrName>
                                          <p:attrName>ppt_y</p:attrName>
                                        </p:attrNameLst>
                                      </p:cBhvr>
                                      <p:rCtr x="14287" y="-13191"/>
                                    </p:animMotion>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7"/>
                                        </p:tgtEl>
                                        <p:attrNameLst>
                                          <p:attrName>ppt_y</p:attrName>
                                        </p:attrNameLst>
                                      </p:cBhvr>
                                      <p:tavLst>
                                        <p:tav tm="0">
                                          <p:val>
                                            <p:strVal val="#ppt_y"/>
                                          </p:val>
                                        </p:tav>
                                        <p:tav tm="100000">
                                          <p:val>
                                            <p:strVal val="#ppt_y"/>
                                          </p:val>
                                        </p:tav>
                                      </p:tavLst>
                                    </p:anim>
                                    <p:anim calcmode="lin" valueType="num">
                                      <p:cBhvr>
                                        <p:cTn id="5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BEBA8EAE-BF5A-486C-A8C5-ECC9F3942E4B}">
                <a14:imgProps xmlns:a14="http://schemas.microsoft.com/office/drawing/2010/main">
                  <a14:imgLayer r:embed="rId3">
                    <a14:imgEffect>
                      <a14:backgroundRemoval t="47340" b="100000" l="54801" r="100000">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59953" y1="58511" x2="59953" y2="58511"/>
                        <a14:foregroundMark x1="59953" y1="58511" x2="61827" y2="54255"/>
                        <a14:foregroundMark x1="61827" y1="54255" x2="77752" y2="77128"/>
                        <a14:foregroundMark x1="77752" y1="76596" x2="83841" y2="70745"/>
                        <a14:foregroundMark x1="83841" y1="70745" x2="88759" y2="67021"/>
                        <a14:foregroundMark x1="88759" y1="67021" x2="91569" y2="53191"/>
                        <a14:foregroundMark x1="91569" y1="53191" x2="93677" y2="79787"/>
                        <a14:foregroundMark x1="93677" y1="80319" x2="88759" y2="93617"/>
                        <a14:foregroundMark x1="88759" y1="93617" x2="98126" y2="69149"/>
                        <a14:foregroundMark x1="98126" y1="69149" x2="95785" y2="89894"/>
                        <a14:foregroundMark x1="95785" y1="89894" x2="91101" y2="97340"/>
                        <a14:foregroundMark x1="91101" y1="97340" x2="85948" y2="97872"/>
                        <a14:foregroundMark x1="85948" y1="97872" x2="82436" y2="94681"/>
                        <a14:foregroundMark x1="82436" y1="94681" x2="76815" y2="72872"/>
                        <a14:foregroundMark x1="76815" y1="72872" x2="73536" y2="83511"/>
                      </a14:backgroundRemoval>
                    </a14:imgEffect>
                    <a14:imgEffect>
                      <a14:sharpenSoften amount="50000"/>
                    </a14:imgEffect>
                  </a14:imgLayer>
                </a14:imgProps>
              </a:ext>
            </a:extLst>
          </a:blip>
          <a:srcRect l="54558" t="48040"/>
          <a:stretch/>
        </p:blipFill>
        <p:spPr>
          <a:xfrm>
            <a:off x="1316807" y="880021"/>
            <a:ext cx="10153128" cy="4707621"/>
          </a:xfrm>
          <a:prstGeom prst="rect">
            <a:avLst/>
          </a:prstGeom>
        </p:spPr>
      </p:pic>
      <p:sp>
        <p:nvSpPr>
          <p:cNvPr id="4" name="Rounded Rectangle 3"/>
          <p:cNvSpPr/>
          <p:nvPr/>
        </p:nvSpPr>
        <p:spPr>
          <a:xfrm>
            <a:off x="7009183" y="736005"/>
            <a:ext cx="5183247" cy="2232248"/>
          </a:xfrm>
          <a:prstGeom prst="roundRect">
            <a:avLst/>
          </a:prstGeom>
          <a:solidFill>
            <a:schemeClr val="accent6">
              <a:lumMod val="60000"/>
              <a:lumOff val="40000"/>
            </a:schemeClr>
          </a:solidFill>
          <a:ln w="5715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p>
        </p:txBody>
      </p:sp>
      <p:sp>
        <p:nvSpPr>
          <p:cNvPr id="5" name="TextBox 4"/>
          <p:cNvSpPr txBox="1"/>
          <p:nvPr/>
        </p:nvSpPr>
        <p:spPr>
          <a:xfrm>
            <a:off x="7225207" y="1242963"/>
            <a:ext cx="4679191" cy="1077218"/>
          </a:xfrm>
          <a:prstGeom prst="rect">
            <a:avLst/>
          </a:prstGeom>
          <a:noFill/>
        </p:spPr>
        <p:txBody>
          <a:bodyPr wrap="square" rtlCol="0">
            <a:spAutoFit/>
          </a:bodyPr>
          <a:lstStyle/>
          <a:p>
            <a:pPr algn="ctr"/>
            <a:r>
              <a:rPr lang="en-US" sz="3200" i="1" dirty="0" err="1" smtClean="0">
                <a:solidFill>
                  <a:srgbClr val="0A1A3B"/>
                </a:solidFill>
              </a:rPr>
              <a:t>Cây</a:t>
            </a:r>
            <a:r>
              <a:rPr lang="en-US" sz="3200" i="1" dirty="0" smtClean="0">
                <a:solidFill>
                  <a:srgbClr val="0A1A3B"/>
                </a:solidFill>
              </a:rPr>
              <a:t> </a:t>
            </a:r>
            <a:r>
              <a:rPr lang="en-US" sz="3200" i="1" dirty="0" err="1" smtClean="0">
                <a:solidFill>
                  <a:srgbClr val="0A1A3B"/>
                </a:solidFill>
              </a:rPr>
              <a:t>nấm</a:t>
            </a:r>
            <a:r>
              <a:rPr lang="en-US" sz="3200" i="1" dirty="0" smtClean="0">
                <a:solidFill>
                  <a:srgbClr val="0A1A3B"/>
                </a:solidFill>
              </a:rPr>
              <a:t> </a:t>
            </a:r>
            <a:r>
              <a:rPr lang="nl-NL" sz="3200" i="1" dirty="0" smtClean="0"/>
              <a:t>có </a:t>
            </a:r>
            <a:r>
              <a:rPr lang="nl-NL" sz="3200" i="1" dirty="0"/>
              <a:t>hình dạng giống như chiếc ô</a:t>
            </a:r>
            <a:r>
              <a:rPr lang="en-US" sz="3200" i="1" dirty="0" smtClean="0">
                <a:solidFill>
                  <a:srgbClr val="0A1A3B"/>
                </a:solidFill>
              </a:rPr>
              <a:t>.</a:t>
            </a:r>
            <a:endParaRPr lang="en-US" sz="3200" i="1" dirty="0">
              <a:solidFill>
                <a:srgbClr val="0A1A3B"/>
              </a:solidFill>
            </a:endParaRPr>
          </a:p>
        </p:txBody>
      </p:sp>
      <p:sp>
        <p:nvSpPr>
          <p:cNvPr id="6" name="Rectangle 5"/>
          <p:cNvSpPr/>
          <p:nvPr/>
        </p:nvSpPr>
        <p:spPr>
          <a:xfrm>
            <a:off x="3793079" y="4519716"/>
            <a:ext cx="6107762" cy="707886"/>
          </a:xfrm>
          <a:prstGeom prst="rect">
            <a:avLst/>
          </a:prstGeom>
        </p:spPr>
        <p:txBody>
          <a:bodyPr wrap="none">
            <a:spAutoFit/>
          </a:bodyPr>
          <a:lstStyle/>
          <a:p>
            <a:r>
              <a:rPr lang="nl-NL" sz="4000" b="1" i="1" dirty="0" smtClean="0">
                <a:solidFill>
                  <a:srgbClr val="C00000"/>
                </a:solidFill>
              </a:rPr>
              <a:t> </a:t>
            </a:r>
            <a:r>
              <a:rPr lang="nl-NL" sz="4000" i="1" dirty="0"/>
              <a:t>Cây nấm trông như chiếc </a:t>
            </a:r>
            <a:r>
              <a:rPr lang="nl-NL" sz="4000" i="1" dirty="0" smtClean="0"/>
              <a:t>ô.</a:t>
            </a:r>
            <a:endParaRPr lang="en-US" sz="4000" dirty="0"/>
          </a:p>
        </p:txBody>
      </p:sp>
      <p:sp>
        <p:nvSpPr>
          <p:cNvPr id="7" name="Right Arrow 6"/>
          <p:cNvSpPr/>
          <p:nvPr/>
        </p:nvSpPr>
        <p:spPr>
          <a:xfrm>
            <a:off x="2468935" y="4657635"/>
            <a:ext cx="648072" cy="432048"/>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430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50000" y="50000"/>
                                    </p:animScale>
                                  </p:childTnLst>
                                </p:cTn>
                              </p:par>
                              <p:par>
                                <p:cTn id="7" presetID="64" presetClass="path" presetSubtype="0" accel="50000" decel="50000" fill="hold" nodeType="withEffect">
                                  <p:stCondLst>
                                    <p:cond delay="0"/>
                                  </p:stCondLst>
                                  <p:childTnLst>
                                    <p:animMotion origin="layout" path="M -3.27982E-6 -2.72169E-6 L -0.22116 -0.22585 " pathEditMode="relative" rAng="0" ptsTypes="AA">
                                      <p:cBhvr>
                                        <p:cTn id="8" dur="2000" fill="hold"/>
                                        <p:tgtEl>
                                          <p:spTgt spid="3"/>
                                        </p:tgtEl>
                                        <p:attrNameLst>
                                          <p:attrName>ppt_x</p:attrName>
                                          <p:attrName>ppt_y</p:attrName>
                                        </p:attrNameLst>
                                      </p:cBhvr>
                                      <p:rCtr x="-11064" y="-11304"/>
                                    </p:animMotion>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7B0E660-BA51-6D51-3CFA-4B96AB362084}"/>
              </a:ext>
            </a:extLst>
          </p:cNvPr>
          <p:cNvSpPr txBox="1"/>
          <p:nvPr/>
        </p:nvSpPr>
        <p:spPr>
          <a:xfrm>
            <a:off x="1568835" y="1894979"/>
            <a:ext cx="9790185" cy="1484055"/>
          </a:xfrm>
          <a:prstGeom prst="rect">
            <a:avLst/>
          </a:prstGeom>
          <a:noFill/>
        </p:spPr>
        <p:txBody>
          <a:bodyPr wrap="square" lIns="128583" tIns="64291" rIns="128583" bIns="64291" rtlCol="0">
            <a:spAutoFit/>
          </a:bodyPr>
          <a:lstStyle/>
          <a:p>
            <a:pPr algn="ctr"/>
            <a:r>
              <a:rPr lang="en-US" sz="8800" b="1" dirty="0">
                <a:solidFill>
                  <a:srgbClr val="00B050"/>
                </a:solidFill>
                <a:latin typeface="UTM Cookies" panose="02040603050506020204" pitchFamily="18" charset="0"/>
              </a:rPr>
              <a:t>KHỞI ĐỘNG</a:t>
            </a:r>
          </a:p>
        </p:txBody>
      </p:sp>
    </p:spTree>
    <p:extLst>
      <p:ext uri="{BB962C8B-B14F-4D97-AF65-F5344CB8AC3E}">
        <p14:creationId xmlns:p14="http://schemas.microsoft.com/office/powerpoint/2010/main" val="25036461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D0F18E5-03C3-6C0F-030F-FAF241425691}"/>
              </a:ext>
            </a:extLst>
          </p:cNvPr>
          <p:cNvGrpSpPr/>
          <p:nvPr/>
        </p:nvGrpSpPr>
        <p:grpSpPr>
          <a:xfrm>
            <a:off x="1713179" y="87933"/>
            <a:ext cx="9936832" cy="1196849"/>
            <a:chOff x="1889995" y="378898"/>
            <a:chExt cx="9272079" cy="851140"/>
          </a:xfrm>
        </p:grpSpPr>
        <p:sp>
          <p:nvSpPr>
            <p:cNvPr id="4" name="TextBox 3">
              <a:extLst>
                <a:ext uri="{FF2B5EF4-FFF2-40B4-BE49-F238E27FC236}">
                  <a16:creationId xmlns="" xmlns:a16="http://schemas.microsoft.com/office/drawing/2014/main" id="{209A76B6-AA05-66A8-672A-3AFD14ED0D27}"/>
                </a:ext>
              </a:extLst>
            </p:cNvPr>
            <p:cNvSpPr txBox="1"/>
            <p:nvPr/>
          </p:nvSpPr>
          <p:spPr>
            <a:xfrm>
              <a:off x="2611466" y="420199"/>
              <a:ext cx="8550608" cy="766064"/>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642882" lvl="1" indent="0" algn="ctr" defTabSz="1285763" fontAlgn="auto">
                <a:spcBef>
                  <a:spcPts val="0"/>
                </a:spcBef>
                <a:spcAft>
                  <a:spcPts val="0"/>
                </a:spcAft>
              </a:pP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Cùng</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bạn</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hỏi</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đáp</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về</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địa</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điểm</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diễn</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ra</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p>
            <a:p>
              <a:pPr marL="642882" lvl="1" indent="0" algn="ctr" defTabSz="1285763" fontAlgn="auto">
                <a:spcBef>
                  <a:spcPts val="0"/>
                </a:spcBef>
                <a:spcAft>
                  <a:spcPts val="0"/>
                </a:spcAft>
              </a:pP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các</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sự</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việc</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trong</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đoạn</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văn</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sau</a:t>
              </a:r>
              <a:r>
                <a:rPr lang="en-US" sz="3200" b="1"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a:t>
              </a:r>
              <a:endParaRPr lang="en-US" sz="3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 xmlns:a16="http://schemas.microsoft.com/office/drawing/2014/main" id="{22DC0C44-5C2B-C585-EADE-AC7C2244D2B1}"/>
                </a:ext>
              </a:extLst>
            </p:cNvPr>
            <p:cNvGrpSpPr/>
            <p:nvPr/>
          </p:nvGrpSpPr>
          <p:grpSpPr>
            <a:xfrm>
              <a:off x="1889995" y="378898"/>
              <a:ext cx="1108341" cy="851140"/>
              <a:chOff x="4292117" y="769678"/>
              <a:chExt cx="748682" cy="574943"/>
            </a:xfrm>
          </p:grpSpPr>
          <p:sp>
            <p:nvSpPr>
              <p:cNvPr id="6" name="Oval 5">
                <a:extLst>
                  <a:ext uri="{FF2B5EF4-FFF2-40B4-BE49-F238E27FC236}">
                    <a16:creationId xmlns="" xmlns:a16="http://schemas.microsoft.com/office/drawing/2014/main" id="{F1D70973-92BB-710B-39C2-4B52960DCD0B}"/>
                  </a:ext>
                </a:extLst>
              </p:cNvPr>
              <p:cNvSpPr/>
              <p:nvPr/>
            </p:nvSpPr>
            <p:spPr>
              <a:xfrm>
                <a:off x="4292117" y="769678"/>
                <a:ext cx="748682" cy="57494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endParaRPr lang="en-US" sz="3400">
                  <a:solidFill>
                    <a:prstClr val="white"/>
                  </a:solidFill>
                  <a:latin typeface="UTM Avo" panose="02040603050506020204" pitchFamily="18" charset="0"/>
                </a:endParaRPr>
              </a:p>
            </p:txBody>
          </p:sp>
          <p:sp>
            <p:nvSpPr>
              <p:cNvPr id="7" name="Oval 6">
                <a:extLst>
                  <a:ext uri="{FF2B5EF4-FFF2-40B4-BE49-F238E27FC236}">
                    <a16:creationId xmlns="" xmlns:a16="http://schemas.microsoft.com/office/drawing/2014/main" id="{4DFF00E3-5DB1-E897-E16C-7097BE401BC6}"/>
                  </a:ext>
                </a:extLst>
              </p:cNvPr>
              <p:cNvSpPr/>
              <p:nvPr/>
            </p:nvSpPr>
            <p:spPr>
              <a:xfrm>
                <a:off x="4328788" y="833915"/>
                <a:ext cx="674789" cy="450891"/>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r>
                  <a:rPr lang="en-US" sz="3400" b="1" dirty="0" smtClean="0">
                    <a:solidFill>
                      <a:srgbClr val="FFFF00"/>
                    </a:solidFill>
                    <a:latin typeface="UTM Avo" panose="02040603050506020204" pitchFamily="18" charset="0"/>
                    <a:ea typeface="AvantGarde" panose="00000400000000000000" pitchFamily="2" charset="0"/>
                    <a:cs typeface="AvantGarde" panose="00000400000000000000" pitchFamily="2" charset="0"/>
                  </a:rPr>
                  <a:t>4</a:t>
                </a:r>
                <a:endParaRPr lang="en-US" sz="3400" b="1" dirty="0">
                  <a:solidFill>
                    <a:srgbClr val="FFFF00"/>
                  </a:solidFill>
                  <a:latin typeface="UTM Avo" panose="02040603050506020204" pitchFamily="18" charset="0"/>
                  <a:ea typeface="AvantGarde" panose="00000400000000000000" pitchFamily="2" charset="0"/>
                  <a:cs typeface="AvantGarde" panose="00000400000000000000" pitchFamily="2" charset="0"/>
                </a:endParaRPr>
              </a:p>
            </p:txBody>
          </p:sp>
        </p:grpSp>
      </p:grpSp>
      <p:sp>
        <p:nvSpPr>
          <p:cNvPr id="10" name="TextBox 9">
            <a:extLst>
              <a:ext uri="{FF2B5EF4-FFF2-40B4-BE49-F238E27FC236}">
                <a16:creationId xmlns="" xmlns:a16="http://schemas.microsoft.com/office/drawing/2014/main" id="{A2DEF114-CD87-581F-F5A3-B0326E3A7000}"/>
              </a:ext>
            </a:extLst>
          </p:cNvPr>
          <p:cNvSpPr txBox="1"/>
          <p:nvPr/>
        </p:nvSpPr>
        <p:spPr>
          <a:xfrm>
            <a:off x="2252911" y="3940360"/>
            <a:ext cx="7534090" cy="1607157"/>
          </a:xfrm>
          <a:prstGeom prst="rect">
            <a:avLst/>
          </a:prstGeom>
          <a:noFill/>
        </p:spPr>
        <p:txBody>
          <a:bodyPr wrap="square" lIns="128576" tIns="64287" rIns="128576" bIns="64287" rtlCol="0">
            <a:spAutoFit/>
          </a:bodyPr>
          <a:lstStyle/>
          <a:p>
            <a:r>
              <a:rPr lang="nl-NL" sz="3200" b="1" dirty="0">
                <a:solidFill>
                  <a:srgbClr val="C00000"/>
                </a:solidFill>
              </a:rPr>
              <a:t>M: </a:t>
            </a:r>
            <a:endParaRPr lang="en-US" sz="3200" b="1" dirty="0">
              <a:solidFill>
                <a:srgbClr val="C00000"/>
              </a:solidFill>
            </a:endParaRPr>
          </a:p>
          <a:p>
            <a:r>
              <a:rPr lang="nl-NL" sz="3200" dirty="0"/>
              <a:t>- Lũ chim sẻ đang trò chuyện ở đâu?</a:t>
            </a:r>
            <a:endParaRPr lang="en-US" sz="3200" dirty="0"/>
          </a:p>
          <a:p>
            <a:r>
              <a:rPr lang="nl-NL" sz="3200" dirty="0"/>
              <a:t>- Lũ chim sẻ đang trò chuyện trên vòm </a:t>
            </a:r>
            <a:r>
              <a:rPr lang="nl-NL" sz="3200" dirty="0" smtClean="0"/>
              <a:t>cây.</a:t>
            </a:r>
            <a:endParaRPr lang="vi-VN" sz="3200" dirty="0">
              <a:solidFill>
                <a:prstClr val="black"/>
              </a:solidFill>
              <a:latin typeface="UTM Avo" panose="02040603050506020204" pitchFamily="18" charset="0"/>
              <a:ea typeface="AvantGarde" panose="00000400000000000000" charset="0"/>
              <a:cs typeface="AvantGarde" panose="00000400000000000000" charset="0"/>
            </a:endParaRPr>
          </a:p>
        </p:txBody>
      </p:sp>
      <p:sp>
        <p:nvSpPr>
          <p:cNvPr id="8" name="TextBox 7">
            <a:extLst>
              <a:ext uri="{FF2B5EF4-FFF2-40B4-BE49-F238E27FC236}">
                <a16:creationId xmlns="" xmlns:a16="http://schemas.microsoft.com/office/drawing/2014/main" id="{A2DEF114-CD87-581F-F5A3-B0326E3A7000}"/>
              </a:ext>
            </a:extLst>
          </p:cNvPr>
          <p:cNvSpPr txBox="1"/>
          <p:nvPr/>
        </p:nvSpPr>
        <p:spPr>
          <a:xfrm>
            <a:off x="308695" y="1262704"/>
            <a:ext cx="12241360" cy="2677656"/>
          </a:xfrm>
          <a:prstGeom prst="rect">
            <a:avLst/>
          </a:prstGeom>
          <a:noFill/>
        </p:spPr>
        <p:txBody>
          <a:bodyPr wrap="square" rtlCol="0">
            <a:spAutoFit/>
          </a:bodyPr>
          <a:lstStyle/>
          <a:p>
            <a:pPr algn="just"/>
            <a:r>
              <a:rPr lang="nl-NL" sz="4000" i="1" dirty="0"/>
              <a:t> </a:t>
            </a:r>
            <a:r>
              <a:rPr lang="nl-NL" sz="4000" i="1" dirty="0" smtClean="0"/>
              <a:t>    </a:t>
            </a:r>
            <a:r>
              <a:rPr lang="nl-NL" sz="3200" i="1" dirty="0" smtClean="0">
                <a:solidFill>
                  <a:srgbClr val="FF0000"/>
                </a:solidFill>
              </a:rPr>
              <a:t>Trên </a:t>
            </a:r>
            <a:r>
              <a:rPr lang="nl-NL" sz="3200" i="1" dirty="0">
                <a:solidFill>
                  <a:srgbClr val="FF0000"/>
                </a:solidFill>
              </a:rPr>
              <a:t>vòm cây, lũ chim sẻ đang trò chuyện ríu rít. Dưới đất, đám lá khô cuống cuồng chạy, va vào nhau sột soạt. Trước hiên nhà, tấm mành che đung đưa, lách cách. Trong nhà, em bé chợt giật mình tỉnh giấc. “Suỵt, im nào!” – Ngọn gió thầm nhắc. Và bỗng dưng tất cả dừng lại thật.</a:t>
            </a:r>
            <a:endParaRPr lang="en-US" sz="3200" dirty="0">
              <a:solidFill>
                <a:srgbClr val="FF0000"/>
              </a:solidFill>
            </a:endParaRPr>
          </a:p>
          <a:p>
            <a:pPr algn="r"/>
            <a:r>
              <a:rPr lang="nl-NL" sz="3200" i="1" dirty="0">
                <a:solidFill>
                  <a:srgbClr val="FF0000"/>
                </a:solidFill>
              </a:rPr>
              <a:t>(Ngọc </a:t>
            </a:r>
            <a:r>
              <a:rPr lang="nl-NL" sz="3200" i="1" dirty="0" smtClean="0">
                <a:solidFill>
                  <a:srgbClr val="FF0000"/>
                </a:solidFill>
              </a:rPr>
              <a:t>Minh)</a:t>
            </a:r>
            <a:endParaRPr lang="en-US" sz="3200" b="1" dirty="0">
              <a:solidFill>
                <a:srgbClr val="FF0000"/>
              </a:solidFill>
              <a:latin typeface="UTM Avo" panose="02040603050506020204" pitchFamily="18" charset="0"/>
              <a:ea typeface="AvantGarde" panose="00000400000000000000" charset="0"/>
              <a:cs typeface="AvantGarde" panose="00000400000000000000" charset="0"/>
            </a:endParaRPr>
          </a:p>
        </p:txBody>
      </p:sp>
    </p:spTree>
    <p:extLst>
      <p:ext uri="{BB962C8B-B14F-4D97-AF65-F5344CB8AC3E}">
        <p14:creationId xmlns:p14="http://schemas.microsoft.com/office/powerpoint/2010/main" val="971285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333031" y="1312069"/>
            <a:ext cx="6048672" cy="2736304"/>
          </a:xfrm>
          <a:prstGeom prst="ellipse">
            <a:avLst/>
          </a:prstGeom>
          <a:solidFill>
            <a:srgbClr val="FFFF00"/>
          </a:solidFill>
          <a:ln w="76200">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5400" b="1" i="1" dirty="0" err="1" smtClean="0">
                <a:solidFill>
                  <a:srgbClr val="FF0000"/>
                </a:solidFill>
              </a:rPr>
              <a:t>Thảo</a:t>
            </a:r>
            <a:r>
              <a:rPr lang="en-US" sz="5400" b="1" i="1" dirty="0" smtClean="0">
                <a:solidFill>
                  <a:srgbClr val="FF0000"/>
                </a:solidFill>
              </a:rPr>
              <a:t> </a:t>
            </a:r>
            <a:r>
              <a:rPr lang="en-US" sz="5400" b="1" i="1" dirty="0" err="1" smtClean="0">
                <a:solidFill>
                  <a:srgbClr val="FF0000"/>
                </a:solidFill>
              </a:rPr>
              <a:t>luận</a:t>
            </a:r>
            <a:r>
              <a:rPr lang="en-US" sz="5400" b="1" i="1" dirty="0" smtClean="0">
                <a:solidFill>
                  <a:srgbClr val="FF0000"/>
                </a:solidFill>
              </a:rPr>
              <a:t> </a:t>
            </a:r>
          </a:p>
          <a:p>
            <a:pPr algn="ctr"/>
            <a:r>
              <a:rPr lang="en-US" sz="5400" b="1" i="1" dirty="0" err="1" smtClean="0">
                <a:solidFill>
                  <a:srgbClr val="FF0000"/>
                </a:solidFill>
              </a:rPr>
              <a:t>nhóm</a:t>
            </a:r>
            <a:r>
              <a:rPr lang="en-US" sz="5400" b="1" i="1" dirty="0" smtClean="0">
                <a:solidFill>
                  <a:srgbClr val="FF0000"/>
                </a:solidFill>
              </a:rPr>
              <a:t> </a:t>
            </a:r>
            <a:r>
              <a:rPr lang="en-US" sz="5400" b="1" i="1" dirty="0" err="1" smtClean="0">
                <a:solidFill>
                  <a:srgbClr val="FF0000"/>
                </a:solidFill>
              </a:rPr>
              <a:t>đôi</a:t>
            </a:r>
            <a:endParaRPr lang="en-US" sz="5400" b="1" i="1" dirty="0">
              <a:solidFill>
                <a:srgbClr val="FF0000"/>
              </a:solidFill>
            </a:endParaRPr>
          </a:p>
        </p:txBody>
      </p:sp>
    </p:spTree>
    <p:extLst>
      <p:ext uri="{BB962C8B-B14F-4D97-AF65-F5344CB8AC3E}">
        <p14:creationId xmlns:p14="http://schemas.microsoft.com/office/powerpoint/2010/main" val="24984836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2684959" y="2838009"/>
            <a:ext cx="9865096" cy="1512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Pentagon 9"/>
          <p:cNvSpPr/>
          <p:nvPr/>
        </p:nvSpPr>
        <p:spPr>
          <a:xfrm>
            <a:off x="3726720" y="4984645"/>
            <a:ext cx="8856985" cy="1512000"/>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Pentagon 7"/>
          <p:cNvSpPr/>
          <p:nvPr/>
        </p:nvSpPr>
        <p:spPr>
          <a:xfrm>
            <a:off x="1433052" y="691373"/>
            <a:ext cx="11160000" cy="151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p:cNvSpPr/>
          <p:nvPr/>
        </p:nvSpPr>
        <p:spPr>
          <a:xfrm>
            <a:off x="1406817" y="799301"/>
            <a:ext cx="10837204" cy="584775"/>
          </a:xfrm>
          <a:prstGeom prst="rect">
            <a:avLst/>
          </a:prstGeom>
        </p:spPr>
        <p:txBody>
          <a:bodyPr wrap="square">
            <a:spAutoFit/>
          </a:bodyPr>
          <a:lstStyle/>
          <a:p>
            <a:r>
              <a:rPr lang="nl-NL" sz="3200" i="1" dirty="0" smtClean="0">
                <a:solidFill>
                  <a:schemeClr val="bg1"/>
                </a:solidFill>
              </a:rPr>
              <a:t>- </a:t>
            </a:r>
            <a:r>
              <a:rPr lang="nl-NL" sz="3200" i="1" dirty="0">
                <a:solidFill>
                  <a:schemeClr val="bg1"/>
                </a:solidFill>
              </a:rPr>
              <a:t>Ở đâu đám lá khô cuống cuồng chạy, va vào nhau sột soạt</a:t>
            </a:r>
            <a:r>
              <a:rPr lang="nl-NL" sz="3200" i="1" dirty="0" smtClean="0">
                <a:solidFill>
                  <a:schemeClr val="bg1"/>
                </a:solidFill>
              </a:rPr>
              <a:t>?</a:t>
            </a:r>
            <a:endParaRPr lang="en-US" sz="3200" dirty="0">
              <a:solidFill>
                <a:schemeClr val="bg1"/>
              </a:solidFill>
            </a:endParaRPr>
          </a:p>
        </p:txBody>
      </p:sp>
      <p:sp>
        <p:nvSpPr>
          <p:cNvPr id="3" name="Rectangle 2"/>
          <p:cNvSpPr/>
          <p:nvPr/>
        </p:nvSpPr>
        <p:spPr>
          <a:xfrm>
            <a:off x="1406817" y="1447373"/>
            <a:ext cx="10837204" cy="584775"/>
          </a:xfrm>
          <a:prstGeom prst="rect">
            <a:avLst/>
          </a:prstGeom>
        </p:spPr>
        <p:txBody>
          <a:bodyPr wrap="square">
            <a:spAutoFit/>
          </a:bodyPr>
          <a:lstStyle/>
          <a:p>
            <a:r>
              <a:rPr lang="nl-NL" sz="3200" i="1" dirty="0" smtClean="0"/>
              <a:t>- </a:t>
            </a:r>
            <a:r>
              <a:rPr lang="nl-NL" sz="3200" i="1" dirty="0"/>
              <a:t>Dưới  đất, đám lá khô cuống cuồng chạy, va vào nhau sột soạt</a:t>
            </a:r>
            <a:r>
              <a:rPr lang="nl-NL" sz="3200" i="1" dirty="0" smtClean="0"/>
              <a:t>.</a:t>
            </a:r>
            <a:endParaRPr lang="en-US" sz="3200" dirty="0"/>
          </a:p>
        </p:txBody>
      </p:sp>
      <p:sp>
        <p:nvSpPr>
          <p:cNvPr id="4" name="Rectangle 3"/>
          <p:cNvSpPr/>
          <p:nvPr/>
        </p:nvSpPr>
        <p:spPr>
          <a:xfrm>
            <a:off x="2972990" y="2959542"/>
            <a:ext cx="9073008" cy="584775"/>
          </a:xfrm>
          <a:prstGeom prst="rect">
            <a:avLst/>
          </a:prstGeom>
        </p:spPr>
        <p:txBody>
          <a:bodyPr wrap="square">
            <a:spAutoFit/>
          </a:bodyPr>
          <a:lstStyle/>
          <a:p>
            <a:r>
              <a:rPr lang="nl-NL" sz="3200" i="1" dirty="0" smtClean="0">
                <a:solidFill>
                  <a:schemeClr val="bg1"/>
                </a:solidFill>
              </a:rPr>
              <a:t>- </a:t>
            </a:r>
            <a:r>
              <a:rPr lang="nl-NL" sz="3200" i="1" dirty="0">
                <a:solidFill>
                  <a:schemeClr val="bg1"/>
                </a:solidFill>
              </a:rPr>
              <a:t>Tấm mành che đung đưa, lách cách ở đâu</a:t>
            </a:r>
            <a:r>
              <a:rPr lang="nl-NL" sz="3200" i="1" dirty="0" smtClean="0">
                <a:solidFill>
                  <a:schemeClr val="bg1"/>
                </a:solidFill>
              </a:rPr>
              <a:t>?</a:t>
            </a:r>
            <a:endParaRPr lang="en-US" sz="3200" dirty="0">
              <a:solidFill>
                <a:schemeClr val="bg1"/>
              </a:solidFill>
            </a:endParaRPr>
          </a:p>
        </p:txBody>
      </p:sp>
      <p:sp>
        <p:nvSpPr>
          <p:cNvPr id="5" name="Rectangle 4"/>
          <p:cNvSpPr/>
          <p:nvPr/>
        </p:nvSpPr>
        <p:spPr>
          <a:xfrm>
            <a:off x="2972991" y="3607614"/>
            <a:ext cx="9073008" cy="584775"/>
          </a:xfrm>
          <a:prstGeom prst="rect">
            <a:avLst/>
          </a:prstGeom>
        </p:spPr>
        <p:txBody>
          <a:bodyPr wrap="square">
            <a:spAutoFit/>
          </a:bodyPr>
          <a:lstStyle/>
          <a:p>
            <a:r>
              <a:rPr lang="nl-NL" sz="3200" i="1" dirty="0" smtClean="0"/>
              <a:t>- </a:t>
            </a:r>
            <a:r>
              <a:rPr lang="nl-NL" sz="3200" i="1" dirty="0"/>
              <a:t>Trước hiên nhà, tấm mành che đung đưa, lách cách</a:t>
            </a:r>
            <a:r>
              <a:rPr lang="nl-NL" sz="3200" i="1" dirty="0" smtClean="0"/>
              <a:t>.</a:t>
            </a:r>
            <a:endParaRPr lang="en-US" sz="3200" dirty="0"/>
          </a:p>
        </p:txBody>
      </p:sp>
      <p:sp>
        <p:nvSpPr>
          <p:cNvPr id="6" name="Rectangle 5"/>
          <p:cNvSpPr/>
          <p:nvPr/>
        </p:nvSpPr>
        <p:spPr>
          <a:xfrm>
            <a:off x="4410796" y="5056485"/>
            <a:ext cx="7488832" cy="584775"/>
          </a:xfrm>
          <a:prstGeom prst="rect">
            <a:avLst/>
          </a:prstGeom>
        </p:spPr>
        <p:txBody>
          <a:bodyPr wrap="square">
            <a:spAutoFit/>
          </a:bodyPr>
          <a:lstStyle/>
          <a:p>
            <a:r>
              <a:rPr lang="nl-NL" sz="3200" i="1" dirty="0" smtClean="0">
                <a:solidFill>
                  <a:schemeClr val="bg1"/>
                </a:solidFill>
              </a:rPr>
              <a:t>- </a:t>
            </a:r>
            <a:r>
              <a:rPr lang="nl-NL" sz="3200" i="1" dirty="0">
                <a:solidFill>
                  <a:schemeClr val="bg1"/>
                </a:solidFill>
              </a:rPr>
              <a:t>Em bé chợt giật mình tỉnh giấc ở đâu</a:t>
            </a:r>
            <a:r>
              <a:rPr lang="nl-NL" sz="3200" i="1" dirty="0" smtClean="0">
                <a:solidFill>
                  <a:schemeClr val="bg1"/>
                </a:solidFill>
              </a:rPr>
              <a:t>?</a:t>
            </a:r>
            <a:endParaRPr lang="en-US" sz="3200" dirty="0">
              <a:solidFill>
                <a:schemeClr val="bg1"/>
              </a:solidFill>
            </a:endParaRPr>
          </a:p>
        </p:txBody>
      </p:sp>
      <p:sp>
        <p:nvSpPr>
          <p:cNvPr id="7" name="Rectangle 6"/>
          <p:cNvSpPr/>
          <p:nvPr/>
        </p:nvSpPr>
        <p:spPr>
          <a:xfrm>
            <a:off x="4404662" y="5704557"/>
            <a:ext cx="7488832" cy="778336"/>
          </a:xfrm>
          <a:prstGeom prst="rect">
            <a:avLst/>
          </a:prstGeom>
        </p:spPr>
        <p:txBody>
          <a:bodyPr wrap="square">
            <a:spAutoFit/>
          </a:bodyPr>
          <a:lstStyle/>
          <a:p>
            <a:r>
              <a:rPr lang="nl-NL" sz="3200" i="1" dirty="0"/>
              <a:t>- Trong nhà, em bé chợt giật mình tỉnh </a:t>
            </a:r>
            <a:r>
              <a:rPr lang="nl-NL" sz="3200" i="1" dirty="0" smtClean="0"/>
              <a:t>giấc.</a:t>
            </a:r>
            <a:endParaRPr lang="en-US" sz="3200" dirty="0"/>
          </a:p>
        </p:txBody>
      </p:sp>
      <p:grpSp>
        <p:nvGrpSpPr>
          <p:cNvPr id="14" name="Group 13"/>
          <p:cNvGrpSpPr/>
          <p:nvPr/>
        </p:nvGrpSpPr>
        <p:grpSpPr>
          <a:xfrm>
            <a:off x="1406817" y="691373"/>
            <a:ext cx="11186235" cy="1512000"/>
            <a:chOff x="-3066027" y="4300485"/>
            <a:chExt cx="11186235" cy="1512000"/>
          </a:xfrm>
        </p:grpSpPr>
        <p:sp>
          <p:nvSpPr>
            <p:cNvPr id="11" name="Pentagon 10"/>
            <p:cNvSpPr/>
            <p:nvPr/>
          </p:nvSpPr>
          <p:spPr>
            <a:xfrm>
              <a:off x="-3039792" y="4300485"/>
              <a:ext cx="11160000" cy="151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3066027" y="4408413"/>
              <a:ext cx="10837204" cy="584775"/>
            </a:xfrm>
            <a:prstGeom prst="rect">
              <a:avLst/>
            </a:prstGeom>
          </p:spPr>
          <p:txBody>
            <a:bodyPr wrap="square">
              <a:spAutoFit/>
            </a:bodyPr>
            <a:lstStyle/>
            <a:p>
              <a:r>
                <a:rPr lang="nl-NL" sz="3200" i="1" dirty="0" smtClean="0">
                  <a:solidFill>
                    <a:schemeClr val="bg1"/>
                  </a:solidFill>
                </a:rPr>
                <a:t>- </a:t>
              </a:r>
              <a:r>
                <a:rPr lang="nl-NL" sz="3200" i="1" dirty="0">
                  <a:solidFill>
                    <a:schemeClr val="bg1"/>
                  </a:solidFill>
                </a:rPr>
                <a:t>Ở đâu đám lá khô cuống cuồng chạy, va vào nhau sột soạt</a:t>
              </a:r>
              <a:r>
                <a:rPr lang="nl-NL" sz="3200" i="1" dirty="0" smtClean="0">
                  <a:solidFill>
                    <a:schemeClr val="bg1"/>
                  </a:solidFill>
                </a:rPr>
                <a:t>?</a:t>
              </a:r>
              <a:endParaRPr lang="en-US" sz="3200" dirty="0">
                <a:solidFill>
                  <a:schemeClr val="bg1"/>
                </a:solidFill>
              </a:endParaRPr>
            </a:p>
          </p:txBody>
        </p:sp>
        <p:sp>
          <p:nvSpPr>
            <p:cNvPr id="13" name="Rectangle 12"/>
            <p:cNvSpPr/>
            <p:nvPr/>
          </p:nvSpPr>
          <p:spPr>
            <a:xfrm>
              <a:off x="-3066027" y="5056485"/>
              <a:ext cx="10837204" cy="584775"/>
            </a:xfrm>
            <a:prstGeom prst="rect">
              <a:avLst/>
            </a:prstGeom>
          </p:spPr>
          <p:txBody>
            <a:bodyPr wrap="square">
              <a:spAutoFit/>
            </a:bodyPr>
            <a:lstStyle/>
            <a:p>
              <a:r>
                <a:rPr lang="nl-NL" sz="3200" i="1" dirty="0" smtClean="0"/>
                <a:t>- </a:t>
              </a:r>
              <a:r>
                <a:rPr lang="nl-NL" sz="3200" i="1" dirty="0"/>
                <a:t>Dưới  đất, đám lá khô cuống cuồng chạy, va vào nhau sột soạt</a:t>
              </a:r>
              <a:r>
                <a:rPr lang="nl-NL" sz="3200" i="1" dirty="0" smtClean="0"/>
                <a:t>.</a:t>
              </a:r>
              <a:endParaRPr lang="en-US" sz="3200" dirty="0"/>
            </a:p>
          </p:txBody>
        </p:sp>
      </p:grpSp>
      <p:grpSp>
        <p:nvGrpSpPr>
          <p:cNvPr id="18" name="Group 17"/>
          <p:cNvGrpSpPr/>
          <p:nvPr/>
        </p:nvGrpSpPr>
        <p:grpSpPr>
          <a:xfrm>
            <a:off x="2684959" y="2838009"/>
            <a:ext cx="9865096" cy="1512000"/>
            <a:chOff x="452711" y="2896413"/>
            <a:chExt cx="9865096" cy="1512000"/>
          </a:xfrm>
        </p:grpSpPr>
        <p:sp>
          <p:nvSpPr>
            <p:cNvPr id="15" name="Pentagon 14"/>
            <p:cNvSpPr/>
            <p:nvPr/>
          </p:nvSpPr>
          <p:spPr>
            <a:xfrm>
              <a:off x="452711" y="2896413"/>
              <a:ext cx="9865096" cy="1512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ectangle 15"/>
            <p:cNvSpPr/>
            <p:nvPr/>
          </p:nvSpPr>
          <p:spPr>
            <a:xfrm>
              <a:off x="740742" y="3017946"/>
              <a:ext cx="9073008" cy="584775"/>
            </a:xfrm>
            <a:prstGeom prst="rect">
              <a:avLst/>
            </a:prstGeom>
          </p:spPr>
          <p:txBody>
            <a:bodyPr wrap="square">
              <a:spAutoFit/>
            </a:bodyPr>
            <a:lstStyle/>
            <a:p>
              <a:r>
                <a:rPr lang="nl-NL" sz="3200" i="1" dirty="0" smtClean="0">
                  <a:solidFill>
                    <a:schemeClr val="bg1"/>
                  </a:solidFill>
                </a:rPr>
                <a:t>- </a:t>
              </a:r>
              <a:r>
                <a:rPr lang="nl-NL" sz="3200" i="1" dirty="0">
                  <a:solidFill>
                    <a:schemeClr val="bg1"/>
                  </a:solidFill>
                </a:rPr>
                <a:t>Tấm mành che đung đưa, lách cách ở đâu</a:t>
              </a:r>
              <a:r>
                <a:rPr lang="nl-NL" sz="3200" i="1" dirty="0" smtClean="0">
                  <a:solidFill>
                    <a:schemeClr val="bg1"/>
                  </a:solidFill>
                </a:rPr>
                <a:t>?</a:t>
              </a:r>
              <a:endParaRPr lang="en-US" sz="3200" dirty="0">
                <a:solidFill>
                  <a:schemeClr val="bg1"/>
                </a:solidFill>
              </a:endParaRPr>
            </a:p>
          </p:txBody>
        </p:sp>
        <p:sp>
          <p:nvSpPr>
            <p:cNvPr id="17" name="Rectangle 16"/>
            <p:cNvSpPr/>
            <p:nvPr/>
          </p:nvSpPr>
          <p:spPr>
            <a:xfrm>
              <a:off x="740743" y="3666018"/>
              <a:ext cx="9073008" cy="584775"/>
            </a:xfrm>
            <a:prstGeom prst="rect">
              <a:avLst/>
            </a:prstGeom>
          </p:spPr>
          <p:txBody>
            <a:bodyPr wrap="square">
              <a:spAutoFit/>
            </a:bodyPr>
            <a:lstStyle/>
            <a:p>
              <a:r>
                <a:rPr lang="nl-NL" sz="3200" i="1" dirty="0" smtClean="0"/>
                <a:t>- </a:t>
              </a:r>
              <a:r>
                <a:rPr lang="nl-NL" sz="3200" i="1" dirty="0"/>
                <a:t>Trước hiên nhà, tấm mành che đung đưa, lách cách</a:t>
              </a:r>
              <a:r>
                <a:rPr lang="nl-NL" sz="3200" i="1" dirty="0" smtClean="0"/>
                <a:t>.</a:t>
              </a:r>
              <a:endParaRPr lang="en-US" sz="3200" dirty="0"/>
            </a:p>
          </p:txBody>
        </p:sp>
      </p:grpSp>
      <p:grpSp>
        <p:nvGrpSpPr>
          <p:cNvPr id="22" name="Group 21"/>
          <p:cNvGrpSpPr/>
          <p:nvPr/>
        </p:nvGrpSpPr>
        <p:grpSpPr>
          <a:xfrm>
            <a:off x="3726720" y="4984645"/>
            <a:ext cx="8856985" cy="1512000"/>
            <a:chOff x="4773191" y="5812485"/>
            <a:chExt cx="8856985" cy="1512000"/>
          </a:xfrm>
        </p:grpSpPr>
        <p:sp>
          <p:nvSpPr>
            <p:cNvPr id="19" name="Pentagon 18"/>
            <p:cNvSpPr/>
            <p:nvPr/>
          </p:nvSpPr>
          <p:spPr>
            <a:xfrm>
              <a:off x="4773191" y="5812485"/>
              <a:ext cx="8856985" cy="1512000"/>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0" name="Rectangle 19"/>
            <p:cNvSpPr/>
            <p:nvPr/>
          </p:nvSpPr>
          <p:spPr>
            <a:xfrm>
              <a:off x="5457267" y="5884325"/>
              <a:ext cx="7488832" cy="584775"/>
            </a:xfrm>
            <a:prstGeom prst="rect">
              <a:avLst/>
            </a:prstGeom>
          </p:spPr>
          <p:txBody>
            <a:bodyPr wrap="square">
              <a:spAutoFit/>
            </a:bodyPr>
            <a:lstStyle/>
            <a:p>
              <a:r>
                <a:rPr lang="nl-NL" sz="3200" i="1" dirty="0" smtClean="0">
                  <a:solidFill>
                    <a:schemeClr val="bg1"/>
                  </a:solidFill>
                </a:rPr>
                <a:t>- </a:t>
              </a:r>
              <a:r>
                <a:rPr lang="nl-NL" sz="3200" i="1" dirty="0">
                  <a:solidFill>
                    <a:schemeClr val="bg1"/>
                  </a:solidFill>
                </a:rPr>
                <a:t>Em bé chợt giật mình tỉnh giấc ở đâu</a:t>
              </a:r>
              <a:r>
                <a:rPr lang="nl-NL" sz="3200" i="1" dirty="0" smtClean="0">
                  <a:solidFill>
                    <a:schemeClr val="bg1"/>
                  </a:solidFill>
                </a:rPr>
                <a:t>?</a:t>
              </a:r>
              <a:endParaRPr lang="en-US" sz="3200" dirty="0">
                <a:solidFill>
                  <a:schemeClr val="bg1"/>
                </a:solidFill>
              </a:endParaRPr>
            </a:p>
          </p:txBody>
        </p:sp>
        <p:sp>
          <p:nvSpPr>
            <p:cNvPr id="21" name="Rectangle 20"/>
            <p:cNvSpPr/>
            <p:nvPr/>
          </p:nvSpPr>
          <p:spPr>
            <a:xfrm>
              <a:off x="5451133" y="6532397"/>
              <a:ext cx="7488832" cy="778336"/>
            </a:xfrm>
            <a:prstGeom prst="rect">
              <a:avLst/>
            </a:prstGeom>
          </p:spPr>
          <p:txBody>
            <a:bodyPr wrap="square">
              <a:spAutoFit/>
            </a:bodyPr>
            <a:lstStyle/>
            <a:p>
              <a:r>
                <a:rPr lang="nl-NL" sz="3200" i="1" dirty="0"/>
                <a:t>- Trong nhà, em bé chợt giật mình tỉnh </a:t>
              </a:r>
              <a:r>
                <a:rPr lang="nl-NL" sz="3200" i="1" dirty="0" smtClean="0"/>
                <a:t>giấc.</a:t>
              </a:r>
              <a:endParaRPr lang="en-US" sz="3200" dirty="0"/>
            </a:p>
          </p:txBody>
        </p:sp>
      </p:grpSp>
      <p:grpSp>
        <p:nvGrpSpPr>
          <p:cNvPr id="28" name="Group 27"/>
          <p:cNvGrpSpPr/>
          <p:nvPr/>
        </p:nvGrpSpPr>
        <p:grpSpPr>
          <a:xfrm>
            <a:off x="380703" y="227760"/>
            <a:ext cx="12212349" cy="1512000"/>
            <a:chOff x="380703" y="227760"/>
            <a:chExt cx="12212349" cy="1512000"/>
          </a:xfrm>
        </p:grpSpPr>
        <p:sp>
          <p:nvSpPr>
            <p:cNvPr id="25" name="Pentagon 24"/>
            <p:cNvSpPr/>
            <p:nvPr/>
          </p:nvSpPr>
          <p:spPr>
            <a:xfrm>
              <a:off x="380703" y="227760"/>
              <a:ext cx="12212349" cy="1512000"/>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Rectangle 25"/>
            <p:cNvSpPr/>
            <p:nvPr/>
          </p:nvSpPr>
          <p:spPr>
            <a:xfrm>
              <a:off x="2468935" y="356066"/>
              <a:ext cx="7542838" cy="584775"/>
            </a:xfrm>
            <a:prstGeom prst="rect">
              <a:avLst/>
            </a:prstGeom>
          </p:spPr>
          <p:txBody>
            <a:bodyPr wrap="square">
              <a:spAutoFit/>
            </a:bodyPr>
            <a:lstStyle/>
            <a:p>
              <a:r>
                <a:rPr lang="nl-NL" sz="3200" i="1" dirty="0" smtClean="0">
                  <a:solidFill>
                    <a:schemeClr val="bg1"/>
                  </a:solidFill>
                </a:rPr>
                <a:t>- </a:t>
              </a:r>
              <a:r>
                <a:rPr lang="nl-NL" sz="3200" i="1" dirty="0">
                  <a:solidFill>
                    <a:schemeClr val="bg1"/>
                  </a:solidFill>
                </a:rPr>
                <a:t>Lũ chim sẻ đang trò chuyện ở </a:t>
              </a:r>
              <a:r>
                <a:rPr lang="nl-NL" sz="3200" i="1" dirty="0" smtClean="0">
                  <a:solidFill>
                    <a:schemeClr val="bg1"/>
                  </a:solidFill>
                </a:rPr>
                <a:t>đâu?</a:t>
              </a:r>
              <a:endParaRPr lang="en-US" sz="3200" dirty="0">
                <a:solidFill>
                  <a:schemeClr val="bg1"/>
                </a:solidFill>
              </a:endParaRPr>
            </a:p>
          </p:txBody>
        </p:sp>
        <p:sp>
          <p:nvSpPr>
            <p:cNvPr id="27" name="Rectangle 26"/>
            <p:cNvSpPr/>
            <p:nvPr/>
          </p:nvSpPr>
          <p:spPr>
            <a:xfrm>
              <a:off x="2468935" y="1004138"/>
              <a:ext cx="7542838" cy="584775"/>
            </a:xfrm>
            <a:prstGeom prst="rect">
              <a:avLst/>
            </a:prstGeom>
          </p:spPr>
          <p:txBody>
            <a:bodyPr wrap="square">
              <a:spAutoFit/>
            </a:bodyPr>
            <a:lstStyle/>
            <a:p>
              <a:r>
                <a:rPr lang="nl-NL" sz="3200" i="1" dirty="0"/>
                <a:t>- Lũ chim sẻ đang trò chuyện trên vòm cây</a:t>
              </a:r>
              <a:r>
                <a:rPr lang="nl-NL" sz="3200" i="1" dirty="0" smtClean="0"/>
                <a:t>.</a:t>
              </a:r>
              <a:endParaRPr lang="en-US" sz="3200" dirty="0"/>
            </a:p>
          </p:txBody>
        </p:sp>
      </p:grpSp>
      <p:sp>
        <p:nvSpPr>
          <p:cNvPr id="30" name="5-Point Star 29"/>
          <p:cNvSpPr/>
          <p:nvPr/>
        </p:nvSpPr>
        <p:spPr>
          <a:xfrm>
            <a:off x="20663" y="159940"/>
            <a:ext cx="1728192" cy="15798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a:t>
            </a:r>
            <a:endParaRPr lang="en-US" sz="3600" b="1" dirty="0">
              <a:solidFill>
                <a:srgbClr val="FF0000"/>
              </a:solidFill>
            </a:endParaRPr>
          </a:p>
        </p:txBody>
      </p:sp>
      <p:sp>
        <p:nvSpPr>
          <p:cNvPr id="31" name="5-Point Star 30"/>
          <p:cNvSpPr/>
          <p:nvPr/>
        </p:nvSpPr>
        <p:spPr>
          <a:xfrm>
            <a:off x="20663" y="1960221"/>
            <a:ext cx="1728192" cy="15798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2</a:t>
            </a:r>
            <a:endParaRPr lang="en-US" sz="3600" b="1" dirty="0">
              <a:solidFill>
                <a:srgbClr val="FF0000"/>
              </a:solidFill>
            </a:endParaRPr>
          </a:p>
        </p:txBody>
      </p:sp>
      <p:sp>
        <p:nvSpPr>
          <p:cNvPr id="32" name="5-Point Star 31"/>
          <p:cNvSpPr/>
          <p:nvPr/>
        </p:nvSpPr>
        <p:spPr>
          <a:xfrm>
            <a:off x="1244799" y="3760502"/>
            <a:ext cx="1728192" cy="15798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3</a:t>
            </a:r>
            <a:endParaRPr lang="en-US" sz="3600" b="1" dirty="0">
              <a:solidFill>
                <a:srgbClr val="FF0000"/>
              </a:solidFill>
            </a:endParaRPr>
          </a:p>
        </p:txBody>
      </p:sp>
      <p:sp>
        <p:nvSpPr>
          <p:cNvPr id="33" name="5-Point Star 32"/>
          <p:cNvSpPr/>
          <p:nvPr/>
        </p:nvSpPr>
        <p:spPr>
          <a:xfrm>
            <a:off x="2176778" y="5589505"/>
            <a:ext cx="1728192" cy="15798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4</a:t>
            </a:r>
            <a:endParaRPr lang="en-US" sz="3600" b="1" dirty="0">
              <a:solidFill>
                <a:srgbClr val="FF0000"/>
              </a:solidFill>
            </a:endParaRPr>
          </a:p>
        </p:txBody>
      </p:sp>
    </p:spTree>
    <p:extLst>
      <p:ext uri="{BB962C8B-B14F-4D97-AF65-F5344CB8AC3E}">
        <p14:creationId xmlns:p14="http://schemas.microsoft.com/office/powerpoint/2010/main" val="12444061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6"/>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7"/>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par>
                                <p:cTn id="83" presetID="42" presetClass="path" presetSubtype="0" accel="50000" decel="50000" fill="hold" nodeType="withEffect">
                                  <p:stCondLst>
                                    <p:cond delay="0"/>
                                  </p:stCondLst>
                                  <p:childTnLst>
                                    <p:animMotion origin="layout" path="M -4.50148E-6 -4.08074E-7 L 0.00025 0.07459 " pathEditMode="relative" rAng="0" ptsTypes="AA">
                                      <p:cBhvr>
                                        <p:cTn id="84" dur="2000" fill="hold"/>
                                        <p:tgtEl>
                                          <p:spTgt spid="22"/>
                                        </p:tgtEl>
                                        <p:attrNameLst>
                                          <p:attrName>ppt_x</p:attrName>
                                          <p:attrName>ppt_y</p:attrName>
                                        </p:attrNameLst>
                                      </p:cBhvr>
                                      <p:rCtr x="12" y="3730"/>
                                    </p:animMotion>
                                  </p:childTnLst>
                                </p:cTn>
                              </p:par>
                              <p:par>
                                <p:cTn id="85" presetID="42" presetClass="path" presetSubtype="0" accel="50000" decel="50000" fill="hold" nodeType="withEffect">
                                  <p:stCondLst>
                                    <p:cond delay="0"/>
                                  </p:stCondLst>
                                  <p:childTnLst>
                                    <p:animMotion origin="layout" path="M -3.30701E-6 9.17069E-7 L -3.30701E-6 0.13251 " pathEditMode="relative" rAng="0" ptsTypes="AA">
                                      <p:cBhvr>
                                        <p:cTn id="86" dur="2000" fill="hold"/>
                                        <p:tgtEl>
                                          <p:spTgt spid="18"/>
                                        </p:tgtEl>
                                        <p:attrNameLst>
                                          <p:attrName>ppt_x</p:attrName>
                                          <p:attrName>ppt_y</p:attrName>
                                        </p:attrNameLst>
                                      </p:cBhvr>
                                      <p:rCtr x="0" y="6626"/>
                                    </p:animMotion>
                                  </p:childTnLst>
                                </p:cTn>
                              </p:par>
                              <p:par>
                                <p:cTn id="87" presetID="42" presetClass="path" presetSubtype="0" accel="50000" decel="50000" fill="hold" nodeType="withEffect">
                                  <p:stCondLst>
                                    <p:cond delay="0"/>
                                  </p:stCondLst>
                                  <p:childTnLst>
                                    <p:animMotion origin="layout" path="M -2.31984E-6 2.24221E-6 L -2.31984E-6 0.18034 " pathEditMode="relative" rAng="0" ptsTypes="AA">
                                      <p:cBhvr>
                                        <p:cTn id="88" dur="2000" fill="hold"/>
                                        <p:tgtEl>
                                          <p:spTgt spid="14"/>
                                        </p:tgtEl>
                                        <p:attrNameLst>
                                          <p:attrName>ppt_x</p:attrName>
                                          <p:attrName>ppt_y</p:attrName>
                                        </p:attrNameLst>
                                      </p:cBhvr>
                                      <p:rCtr x="0" y="9017"/>
                                    </p:animMotion>
                                  </p:childTnLst>
                                </p:cTn>
                              </p:par>
                            </p:childTnLst>
                          </p:cTn>
                        </p:par>
                        <p:par>
                          <p:cTn id="89" fill="hold">
                            <p:stCondLst>
                              <p:cond delay="2000"/>
                            </p:stCondLst>
                            <p:childTnLst>
                              <p:par>
                                <p:cTn id="90" presetID="2" presetClass="entr" presetSubtype="1"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fill="hold"/>
                                        <p:tgtEl>
                                          <p:spTgt spid="28"/>
                                        </p:tgtEl>
                                        <p:attrNameLst>
                                          <p:attrName>ppt_x</p:attrName>
                                        </p:attrNameLst>
                                      </p:cBhvr>
                                      <p:tavLst>
                                        <p:tav tm="0">
                                          <p:val>
                                            <p:strVal val="#ppt_x"/>
                                          </p:val>
                                        </p:tav>
                                        <p:tav tm="100000">
                                          <p:val>
                                            <p:strVal val="#ppt_x"/>
                                          </p:val>
                                        </p:tav>
                                      </p:tavLst>
                                    </p:anim>
                                    <p:anim calcmode="lin" valueType="num">
                                      <p:cBhvr additive="base">
                                        <p:cTn id="93" dur="500" fill="hold"/>
                                        <p:tgtEl>
                                          <p:spTgt spid="28"/>
                                        </p:tgtEl>
                                        <p:attrNameLst>
                                          <p:attrName>ppt_y</p:attrName>
                                        </p:attrNameLst>
                                      </p:cBhvr>
                                      <p:tavLst>
                                        <p:tav tm="0">
                                          <p:val>
                                            <p:strVal val="0-#ppt_h/2"/>
                                          </p:val>
                                        </p:tav>
                                        <p:tav tm="100000">
                                          <p:val>
                                            <p:strVal val="#ppt_y"/>
                                          </p:val>
                                        </p:tav>
                                      </p:tavLst>
                                    </p:anim>
                                  </p:childTnLst>
                                </p:cTn>
                              </p:par>
                            </p:childTnLst>
                          </p:cTn>
                        </p:par>
                        <p:par>
                          <p:cTn id="94" fill="hold">
                            <p:stCondLst>
                              <p:cond delay="2500"/>
                            </p:stCondLst>
                            <p:childTnLst>
                              <p:par>
                                <p:cTn id="95" presetID="10"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par>
                          <p:cTn id="98" fill="hold">
                            <p:stCondLst>
                              <p:cond delay="3000"/>
                            </p:stCondLst>
                            <p:childTnLst>
                              <p:par>
                                <p:cTn id="99" presetID="10"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par>
                          <p:cTn id="102" fill="hold">
                            <p:stCondLst>
                              <p:cond delay="3500"/>
                            </p:stCondLst>
                            <p:childTnLst>
                              <p:par>
                                <p:cTn id="103" presetID="10"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500"/>
                                        <p:tgtEl>
                                          <p:spTgt spid="32"/>
                                        </p:tgtEl>
                                      </p:cBhvr>
                                    </p:animEffect>
                                  </p:childTnLst>
                                </p:cTn>
                              </p:par>
                            </p:childTnLst>
                          </p:cTn>
                        </p:par>
                        <p:par>
                          <p:cTn id="106" fill="hold">
                            <p:stCondLst>
                              <p:cond delay="4000"/>
                            </p:stCondLst>
                            <p:childTnLst>
                              <p:par>
                                <p:cTn id="107" presetID="10" presetClass="entr" presetSubtype="0"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8" grpId="0" animBg="1"/>
      <p:bldP spid="8" grpId="1" animBg="1"/>
      <p:bldP spid="2" grpId="0"/>
      <p:bldP spid="2" grpId="1"/>
      <p:bldP spid="3" grpId="0"/>
      <p:bldP spid="3" grpId="1"/>
      <p:bldP spid="4" grpId="0"/>
      <p:bldP spid="4" grpId="1"/>
      <p:bldP spid="5" grpId="0"/>
      <p:bldP spid="5" grpId="1"/>
      <p:bldP spid="6" grpId="0"/>
      <p:bldP spid="6" grpId="1"/>
      <p:bldP spid="7" grpId="0"/>
      <p:bldP spid="7" grpId="1"/>
      <p:bldP spid="30" grpId="0" animBg="1"/>
      <p:bldP spid="31"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261023" y="375965"/>
            <a:ext cx="6480720" cy="5222136"/>
            <a:chOff x="3261023" y="375965"/>
            <a:chExt cx="6480720" cy="5222136"/>
          </a:xfrm>
        </p:grpSpPr>
        <p:sp>
          <p:nvSpPr>
            <p:cNvPr id="2" name="Folded Corner 1"/>
            <p:cNvSpPr/>
            <p:nvPr/>
          </p:nvSpPr>
          <p:spPr>
            <a:xfrm rot="252307">
              <a:off x="3261023" y="786369"/>
              <a:ext cx="6480720" cy="4811732"/>
            </a:xfrm>
            <a:prstGeom prst="foldedCorner">
              <a:avLst>
                <a:gd name="adj" fmla="val 20055"/>
              </a:avLst>
            </a:prstGeom>
            <a:ln w="19050">
              <a:prstDash val="solid"/>
            </a:ln>
            <a:effectLst>
              <a:innerShdw blurRad="63500" dist="50800" dir="18900000">
                <a:prstClr val="black">
                  <a:alpha val="50000"/>
                </a:prstClr>
              </a:innerShdw>
            </a:effectLst>
            <a:scene3d>
              <a:camera prst="obliqueBottomLeft"/>
              <a:lightRig rig="threePt" dir="t"/>
            </a:scene3d>
          </p:spPr>
          <p:style>
            <a:lnRef idx="1">
              <a:schemeClr val="accent4"/>
            </a:lnRef>
            <a:fillRef idx="2">
              <a:schemeClr val="accent4"/>
            </a:fillRef>
            <a:effectRef idx="1">
              <a:schemeClr val="accent4"/>
            </a:effectRef>
            <a:fontRef idx="minor">
              <a:schemeClr val="dk1"/>
            </a:fontRef>
          </p:style>
          <p:txBody>
            <a:bodyPr wrap="square">
              <a:spAutoFit/>
            </a:bodyPr>
            <a:lstStyle/>
            <a:p>
              <a:pPr algn="ctr"/>
              <a:endParaRPr lang="nl-NL" sz="1600" i="1" dirty="0" smtClean="0"/>
            </a:p>
            <a:p>
              <a:pPr algn="ctr"/>
              <a:endParaRPr lang="nl-NL" sz="3200" i="1" dirty="0" smtClean="0"/>
            </a:p>
            <a:p>
              <a:pPr algn="ctr"/>
              <a:endParaRPr lang="nl-NL" sz="3200" i="1" dirty="0"/>
            </a:p>
            <a:p>
              <a:pPr algn="ctr"/>
              <a:r>
                <a:rPr lang="nl-NL" sz="3200" i="1" dirty="0" smtClean="0"/>
                <a:t>Khi </a:t>
              </a:r>
              <a:r>
                <a:rPr lang="nl-NL" sz="3200" i="1" dirty="0"/>
                <a:t>hỏi địa điểm diễn ra sự việc, chúng ta phải sử dụng cụm từ “Ở đâu?” ở đầu hoặc cuối câu; Khi trả lời câu hỏi “Ở đâu?”, chúng ta phải sử dụng từ ngữ chỉ địa điểm</a:t>
              </a:r>
              <a:r>
                <a:rPr lang="nl-NL" sz="3200" i="1" dirty="0" smtClean="0"/>
                <a:t>.</a:t>
              </a:r>
            </a:p>
            <a:p>
              <a:pPr algn="ctr"/>
              <a:endParaRPr lang="en-US" sz="1600" dirty="0"/>
            </a:p>
          </p:txBody>
        </p:sp>
        <p:pic>
          <p:nvPicPr>
            <p:cNvPr id="1026" name="Picture 2" descr="C:\Users\Administrator\Desktop\kisspng-drawing-pin-clip-art-portable-network-graphics-tra-mailing-address-pinboard-logo-765x72-png-cl-5d02e205371254.34724282156047002122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9292" y="375965"/>
              <a:ext cx="1677697" cy="14668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53625">
              <a:off x="5084863" y="1150827"/>
              <a:ext cx="3468650" cy="769441"/>
            </a:xfrm>
            <a:prstGeom prst="rect">
              <a:avLst/>
            </a:prstGeom>
            <a:noFill/>
          </p:spPr>
          <p:txBody>
            <a:bodyPr wrap="square" rtlCol="0">
              <a:spAutoFit/>
            </a:bodyPr>
            <a:lstStyle/>
            <a:p>
              <a:pPr algn="ctr"/>
              <a:r>
                <a:rPr lang="en-US" sz="4400" b="1" dirty="0" smtClean="0">
                  <a:solidFill>
                    <a:schemeClr val="accent6">
                      <a:lumMod val="75000"/>
                    </a:schemeClr>
                  </a:solidFill>
                  <a:effectLst>
                    <a:innerShdw blurRad="63500" dist="50800" dir="13500000">
                      <a:prstClr val="black">
                        <a:alpha val="50000"/>
                      </a:prstClr>
                    </a:innerShdw>
                  </a:effectLst>
                </a:rPr>
                <a:t>KẾT LUẬN</a:t>
              </a:r>
              <a:endParaRPr lang="en-US" sz="4400" b="1" dirty="0">
                <a:solidFill>
                  <a:schemeClr val="accent6">
                    <a:lumMod val="75000"/>
                  </a:schemeClr>
                </a:solidFill>
                <a:effectLst>
                  <a:innerShdw blurRad="63500" dist="50800" dir="13500000">
                    <a:prstClr val="black">
                      <a:alpha val="50000"/>
                    </a:prstClr>
                  </a:innerShdw>
                </a:effectLst>
              </a:endParaRPr>
            </a:p>
          </p:txBody>
        </p:sp>
      </p:grpSp>
    </p:spTree>
    <p:extLst>
      <p:ext uri="{BB962C8B-B14F-4D97-AF65-F5344CB8AC3E}">
        <p14:creationId xmlns:p14="http://schemas.microsoft.com/office/powerpoint/2010/main" val="23624825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7B0E660-BA51-6D51-3CFA-4B96AB362084}"/>
              </a:ext>
            </a:extLst>
          </p:cNvPr>
          <p:cNvSpPr txBox="1"/>
          <p:nvPr/>
        </p:nvSpPr>
        <p:spPr>
          <a:xfrm>
            <a:off x="2324918" y="1384077"/>
            <a:ext cx="8064897" cy="2345829"/>
          </a:xfrm>
          <a:prstGeom prst="rect">
            <a:avLst/>
          </a:prstGeom>
          <a:noFill/>
        </p:spPr>
        <p:txBody>
          <a:bodyPr wrap="square" lIns="128583" tIns="64291" rIns="128583" bIns="64291" rtlCol="0">
            <a:spAutoFit/>
          </a:bodyPr>
          <a:lstStyle/>
          <a:p>
            <a:pPr algn="ctr"/>
            <a:r>
              <a:rPr lang="en-US" sz="7200" b="1" dirty="0" smtClean="0">
                <a:solidFill>
                  <a:srgbClr val="00B050"/>
                </a:solidFill>
                <a:latin typeface="UTM Cookies" panose="02040603050506020204" pitchFamily="18" charset="0"/>
              </a:rPr>
              <a:t>TRÒ CHƠI</a:t>
            </a:r>
          </a:p>
          <a:p>
            <a:pPr algn="ctr"/>
            <a:r>
              <a:rPr lang="en-US" sz="7200" b="1" dirty="0" smtClean="0">
                <a:solidFill>
                  <a:srgbClr val="00B050"/>
                </a:solidFill>
                <a:latin typeface="UTM Cookies" panose="02040603050506020204" pitchFamily="18" charset="0"/>
              </a:rPr>
              <a:t>CHỌN SỐ</a:t>
            </a:r>
            <a:endParaRPr lang="en-US" sz="7200" b="1" dirty="0">
              <a:solidFill>
                <a:srgbClr val="00B050"/>
              </a:solidFill>
              <a:latin typeface="UTM Cookies" panose="02040603050506020204" pitchFamily="18" charset="0"/>
            </a:endParaRPr>
          </a:p>
        </p:txBody>
      </p:sp>
    </p:spTree>
    <p:extLst>
      <p:ext uri="{BB962C8B-B14F-4D97-AF65-F5344CB8AC3E}">
        <p14:creationId xmlns:p14="http://schemas.microsoft.com/office/powerpoint/2010/main" val="20734325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883" y="215566"/>
            <a:ext cx="8856984" cy="902375"/>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n-US" sz="200" dirty="0" smtClean="0"/>
          </a:p>
          <a:p>
            <a:pPr algn="ctr"/>
            <a:r>
              <a:rPr lang="en-US" sz="4000" dirty="0" err="1" smtClean="0"/>
              <a:t>Em</a:t>
            </a:r>
            <a:r>
              <a:rPr lang="en-US" sz="4000" dirty="0" smtClean="0"/>
              <a:t> </a:t>
            </a:r>
            <a:r>
              <a:rPr lang="en-US" sz="4000" dirty="0" err="1" smtClean="0"/>
              <a:t>hãy</a:t>
            </a:r>
            <a:r>
              <a:rPr lang="en-US" sz="4000" dirty="0" smtClean="0"/>
              <a:t> </a:t>
            </a:r>
            <a:r>
              <a:rPr lang="en-US" sz="4000" dirty="0" err="1" smtClean="0"/>
              <a:t>lật</a:t>
            </a:r>
            <a:r>
              <a:rPr lang="en-US" sz="4000" dirty="0" smtClean="0"/>
              <a:t> </a:t>
            </a:r>
            <a:r>
              <a:rPr lang="en-US" sz="4000" dirty="0" err="1" smtClean="0"/>
              <a:t>một</a:t>
            </a:r>
            <a:r>
              <a:rPr lang="en-US" sz="4000" dirty="0" smtClean="0"/>
              <a:t> </a:t>
            </a:r>
            <a:r>
              <a:rPr lang="en-US" sz="4000" dirty="0" err="1" smtClean="0"/>
              <a:t>số</a:t>
            </a:r>
            <a:r>
              <a:rPr lang="en-US" sz="4000" dirty="0" smtClean="0"/>
              <a:t> </a:t>
            </a:r>
            <a:r>
              <a:rPr lang="en-US" sz="4000" dirty="0" err="1" smtClean="0"/>
              <a:t>và</a:t>
            </a:r>
            <a:r>
              <a:rPr lang="en-US" sz="4000" dirty="0" smtClean="0"/>
              <a:t> </a:t>
            </a:r>
            <a:r>
              <a:rPr lang="en-US" sz="4000" dirty="0" err="1" smtClean="0"/>
              <a:t>trả</a:t>
            </a:r>
            <a:r>
              <a:rPr lang="en-US" sz="4000" dirty="0" smtClean="0"/>
              <a:t> </a:t>
            </a:r>
            <a:r>
              <a:rPr lang="en-US" sz="4000" dirty="0" err="1" smtClean="0"/>
              <a:t>lời</a:t>
            </a:r>
            <a:r>
              <a:rPr lang="en-US" sz="4000" dirty="0" smtClean="0"/>
              <a:t> </a:t>
            </a:r>
            <a:r>
              <a:rPr lang="en-US" sz="4000" dirty="0" err="1" smtClean="0"/>
              <a:t>câu</a:t>
            </a:r>
            <a:r>
              <a:rPr lang="en-US" sz="4000" dirty="0" smtClean="0"/>
              <a:t> </a:t>
            </a:r>
            <a:r>
              <a:rPr lang="en-US" sz="4000" dirty="0" err="1" smtClean="0"/>
              <a:t>hỏi</a:t>
            </a:r>
            <a:r>
              <a:rPr lang="en-US" sz="4000" dirty="0" smtClean="0"/>
              <a:t>:</a:t>
            </a:r>
          </a:p>
          <a:p>
            <a:pPr algn="ctr"/>
            <a:endParaRPr lang="en-US" sz="400" dirty="0"/>
          </a:p>
        </p:txBody>
      </p:sp>
      <p:sp>
        <p:nvSpPr>
          <p:cNvPr id="3" name="Rounded Rectangle 2">
            <a:hlinkClick r:id="rId2" action="ppaction://hlinksldjump"/>
          </p:cNvPr>
          <p:cNvSpPr/>
          <p:nvPr/>
        </p:nvSpPr>
        <p:spPr>
          <a:xfrm>
            <a:off x="1060874" y="1456085"/>
            <a:ext cx="2736304" cy="25922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800" b="1" dirty="0" smtClean="0"/>
              <a:t>1</a:t>
            </a:r>
            <a:endParaRPr lang="en-US" sz="13800" b="1" dirty="0"/>
          </a:p>
        </p:txBody>
      </p:sp>
      <p:sp>
        <p:nvSpPr>
          <p:cNvPr id="4" name="Rounded Rectangle 3">
            <a:hlinkClick r:id="rId3" action="ppaction://hlinksldjump"/>
          </p:cNvPr>
          <p:cNvSpPr/>
          <p:nvPr/>
        </p:nvSpPr>
        <p:spPr>
          <a:xfrm>
            <a:off x="5093322" y="1456085"/>
            <a:ext cx="2736304" cy="25922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800" b="1" dirty="0" smtClean="0"/>
              <a:t>2</a:t>
            </a:r>
            <a:endParaRPr lang="en-US" sz="13800" b="1" dirty="0"/>
          </a:p>
        </p:txBody>
      </p:sp>
      <p:sp>
        <p:nvSpPr>
          <p:cNvPr id="5" name="Rounded Rectangle 4">
            <a:hlinkClick r:id="rId4" action="ppaction://hlinksldjump"/>
          </p:cNvPr>
          <p:cNvSpPr/>
          <p:nvPr/>
        </p:nvSpPr>
        <p:spPr>
          <a:xfrm>
            <a:off x="9125770" y="1456085"/>
            <a:ext cx="2736304" cy="25922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800" b="1" dirty="0" smtClean="0"/>
              <a:t>3</a:t>
            </a:r>
            <a:endParaRPr lang="en-US" sz="13800" b="1" dirty="0"/>
          </a:p>
        </p:txBody>
      </p:sp>
      <p:sp>
        <p:nvSpPr>
          <p:cNvPr id="6" name="Rounded Rectangle 5">
            <a:hlinkClick r:id="rId5" action="ppaction://hlinksldjump"/>
          </p:cNvPr>
          <p:cNvSpPr/>
          <p:nvPr/>
        </p:nvSpPr>
        <p:spPr>
          <a:xfrm>
            <a:off x="1060874" y="4336405"/>
            <a:ext cx="2736304" cy="25922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800" b="1" dirty="0" smtClean="0"/>
              <a:t>4</a:t>
            </a:r>
            <a:endParaRPr lang="en-US" sz="13800" b="1" dirty="0"/>
          </a:p>
        </p:txBody>
      </p:sp>
      <p:sp>
        <p:nvSpPr>
          <p:cNvPr id="7" name="Rounded Rectangle 6">
            <a:hlinkClick r:id="rId6" action="ppaction://hlinksldjump"/>
          </p:cNvPr>
          <p:cNvSpPr/>
          <p:nvPr/>
        </p:nvSpPr>
        <p:spPr>
          <a:xfrm>
            <a:off x="5061223" y="4336405"/>
            <a:ext cx="2736304" cy="25922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800" b="1" dirty="0" smtClean="0"/>
              <a:t>5</a:t>
            </a:r>
            <a:endParaRPr lang="en-US" sz="13800" b="1" dirty="0"/>
          </a:p>
        </p:txBody>
      </p:sp>
      <p:sp>
        <p:nvSpPr>
          <p:cNvPr id="8" name="Rounded Rectangle 7">
            <a:hlinkClick r:id="rId7" action="ppaction://hlinksldjump"/>
          </p:cNvPr>
          <p:cNvSpPr/>
          <p:nvPr/>
        </p:nvSpPr>
        <p:spPr>
          <a:xfrm>
            <a:off x="9093671" y="4336405"/>
            <a:ext cx="2736304" cy="25922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800" b="1" dirty="0" smtClean="0"/>
              <a:t>6</a:t>
            </a:r>
            <a:endParaRPr lang="en-US" sz="13800" b="1" dirty="0"/>
          </a:p>
        </p:txBody>
      </p:sp>
    </p:spTree>
    <p:extLst>
      <p:ext uri="{BB962C8B-B14F-4D97-AF65-F5344CB8AC3E}">
        <p14:creationId xmlns:p14="http://schemas.microsoft.com/office/powerpoint/2010/main" val="1746072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44799" y="808013"/>
            <a:ext cx="10513169" cy="5544616"/>
            <a:chOff x="1244799" y="808013"/>
            <a:chExt cx="10513169" cy="5544616"/>
          </a:xfrm>
        </p:grpSpPr>
        <p:sp>
          <p:nvSpPr>
            <p:cNvPr id="8" name="Rounded Rectangle 7"/>
            <p:cNvSpPr/>
            <p:nvPr/>
          </p:nvSpPr>
          <p:spPr>
            <a:xfrm>
              <a:off x="1244799" y="808013"/>
              <a:ext cx="10513169" cy="5544616"/>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4400" b="1" dirty="0"/>
            </a:p>
          </p:txBody>
        </p:sp>
        <p:sp>
          <p:nvSpPr>
            <p:cNvPr id="2" name="Rectangle 1"/>
            <p:cNvSpPr/>
            <p:nvPr/>
          </p:nvSpPr>
          <p:spPr>
            <a:xfrm>
              <a:off x="1820864" y="1712173"/>
              <a:ext cx="9000999" cy="3416320"/>
            </a:xfrm>
            <a:prstGeom prst="rect">
              <a:avLst/>
            </a:prstGeom>
          </p:spPr>
          <p:txBody>
            <a:bodyPr wrap="square">
              <a:spAutoFit/>
            </a:bodyPr>
            <a:lstStyle/>
            <a:p>
              <a:pPr algn="ctr">
                <a:lnSpc>
                  <a:spcPct val="150000"/>
                </a:lnSpc>
              </a:pPr>
              <a:r>
                <a:rPr lang="en-US" sz="3600" b="1" dirty="0" err="1" smtClean="0"/>
                <a:t>Câu</a:t>
              </a:r>
              <a:r>
                <a:rPr lang="en-US" sz="3600" b="1" dirty="0" smtClean="0"/>
                <a:t> </a:t>
              </a:r>
              <a:r>
                <a:rPr lang="en-US" sz="3600" b="1" dirty="0" err="1" smtClean="0"/>
                <a:t>hỏi</a:t>
              </a:r>
              <a:r>
                <a:rPr lang="en-US" sz="3600" b="1" dirty="0" smtClean="0"/>
                <a:t> </a:t>
              </a:r>
              <a:r>
                <a:rPr lang="en-US" sz="3600" b="1" dirty="0" err="1" smtClean="0"/>
                <a:t>số</a:t>
              </a:r>
              <a:r>
                <a:rPr lang="en-US" sz="3600" b="1" dirty="0" smtClean="0"/>
                <a:t> 1:</a:t>
              </a:r>
            </a:p>
            <a:p>
              <a:pPr algn="ctr">
                <a:lnSpc>
                  <a:spcPct val="150000"/>
                </a:lnSpc>
              </a:pPr>
              <a:r>
                <a:rPr lang="vi-VN" sz="3600" b="1" dirty="0" smtClean="0"/>
                <a:t>Tìm </a:t>
              </a:r>
              <a:r>
                <a:rPr lang="vi-VN" sz="3600" b="1" dirty="0"/>
                <a:t>các từ chỉ sự vật trong </a:t>
              </a:r>
              <a:r>
                <a:rPr lang="en-US" sz="3600" b="1" dirty="0" err="1" smtClean="0"/>
                <a:t>câu</a:t>
              </a:r>
              <a:r>
                <a:rPr lang="en-US" sz="3600" b="1" dirty="0" smtClean="0"/>
                <a:t> </a:t>
              </a:r>
              <a:r>
                <a:rPr lang="en-US" sz="3600" b="1" dirty="0" err="1" smtClean="0"/>
                <a:t>văn</a:t>
              </a:r>
              <a:r>
                <a:rPr lang="vi-VN" sz="3600" b="1" dirty="0" smtClean="0"/>
                <a:t> </a:t>
              </a:r>
              <a:r>
                <a:rPr lang="vi-VN" sz="3600" b="1" dirty="0"/>
                <a:t>sau :</a:t>
              </a:r>
              <a:endParaRPr lang="vi-VN" sz="3600" dirty="0"/>
            </a:p>
            <a:p>
              <a:pPr algn="just">
                <a:lnSpc>
                  <a:spcPct val="150000"/>
                </a:lnSpc>
              </a:pPr>
              <a:r>
                <a:rPr lang="en-US" sz="3600" dirty="0" smtClean="0"/>
                <a:t>	C</a:t>
              </a:r>
              <a:r>
                <a:rPr lang="vi-VN" sz="3600" dirty="0" smtClean="0"/>
                <a:t>ây </a:t>
              </a:r>
              <a:r>
                <a:rPr lang="en-US" sz="3600" dirty="0" err="1" smtClean="0"/>
                <a:t>Cầ</a:t>
              </a:r>
              <a:r>
                <a:rPr lang="vi-VN" sz="3600" dirty="0" smtClean="0"/>
                <a:t>u </a:t>
              </a:r>
              <a:r>
                <a:rPr lang="en-US" sz="3600" dirty="0" smtClean="0"/>
                <a:t>T</a:t>
              </a:r>
              <a:r>
                <a:rPr lang="vi-VN" sz="3600" dirty="0" smtClean="0"/>
                <a:t>hê </a:t>
              </a:r>
              <a:r>
                <a:rPr lang="en-US" sz="3600" dirty="0" err="1" smtClean="0"/>
                <a:t>Hú</a:t>
              </a:r>
              <a:r>
                <a:rPr lang="vi-VN" sz="3600" dirty="0" smtClean="0"/>
                <a:t>c </a:t>
              </a:r>
              <a:r>
                <a:rPr lang="vi-VN" sz="3600" dirty="0"/>
                <a:t>cong cong như con tôm dẫn thẳng tới </a:t>
              </a:r>
              <a:r>
                <a:rPr lang="en-US" sz="3600" dirty="0"/>
                <a:t>Đ</a:t>
              </a:r>
              <a:r>
                <a:rPr lang="vi-VN" sz="3600" dirty="0" smtClean="0"/>
                <a:t>ền </a:t>
              </a:r>
              <a:r>
                <a:rPr lang="en-US" sz="3600" dirty="0" smtClean="0"/>
                <a:t>N</a:t>
              </a:r>
              <a:r>
                <a:rPr lang="vi-VN" sz="3600" dirty="0" smtClean="0"/>
                <a:t>gọc </a:t>
              </a:r>
              <a:r>
                <a:rPr lang="en-US" sz="3600" dirty="0" smtClean="0"/>
                <a:t>S</a:t>
              </a:r>
              <a:r>
                <a:rPr lang="vi-VN" sz="3600" dirty="0" smtClean="0"/>
                <a:t>ơn.</a:t>
              </a:r>
              <a:endParaRPr lang="vi-VN" sz="3600" dirty="0"/>
            </a:p>
          </p:txBody>
        </p:sp>
      </p:grpSp>
      <p:sp>
        <p:nvSpPr>
          <p:cNvPr id="3" name="7-Point Star 2"/>
          <p:cNvSpPr/>
          <p:nvPr/>
        </p:nvSpPr>
        <p:spPr>
          <a:xfrm>
            <a:off x="560723" y="303957"/>
            <a:ext cx="3744416" cy="1728192"/>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0000"/>
                </a:solidFill>
              </a:rPr>
              <a:t>Đáp</a:t>
            </a:r>
            <a:r>
              <a:rPr lang="en-US" sz="4400" b="1" dirty="0" smtClean="0">
                <a:solidFill>
                  <a:srgbClr val="FF0000"/>
                </a:solidFill>
              </a:rPr>
              <a:t> </a:t>
            </a:r>
            <a:r>
              <a:rPr lang="en-US" sz="4400" b="1" dirty="0" err="1" smtClean="0">
                <a:solidFill>
                  <a:srgbClr val="FF0000"/>
                </a:solidFill>
              </a:rPr>
              <a:t>án</a:t>
            </a:r>
            <a:r>
              <a:rPr lang="en-US" sz="4400" b="1" dirty="0" smtClean="0">
                <a:solidFill>
                  <a:srgbClr val="FF0000"/>
                </a:solidFill>
              </a:rPr>
              <a:t>:</a:t>
            </a:r>
            <a:endParaRPr lang="en-US" sz="4400" b="1" dirty="0">
              <a:solidFill>
                <a:srgbClr val="FF0000"/>
              </a:solidFill>
            </a:endParaRPr>
          </a:p>
        </p:txBody>
      </p:sp>
      <p:cxnSp>
        <p:nvCxnSpPr>
          <p:cNvPr id="5" name="Straight Connector 4"/>
          <p:cNvCxnSpPr/>
          <p:nvPr/>
        </p:nvCxnSpPr>
        <p:spPr>
          <a:xfrm>
            <a:off x="3693071" y="4151555"/>
            <a:ext cx="2340260"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9165679" y="4135075"/>
            <a:ext cx="1584176"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557167" y="4984477"/>
            <a:ext cx="2520280"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7" name="Rounded Rectangle 6"/>
          <p:cNvSpPr/>
          <p:nvPr/>
        </p:nvSpPr>
        <p:spPr>
          <a:xfrm>
            <a:off x="1244799" y="808013"/>
            <a:ext cx="10513169" cy="55446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4400" b="1" dirty="0" smtClean="0"/>
              <a:t>1</a:t>
            </a:r>
            <a:endParaRPr lang="en-US" sz="34400" b="1" dirty="0"/>
          </a:p>
        </p:txBody>
      </p:sp>
    </p:spTree>
    <p:extLst>
      <p:ext uri="{BB962C8B-B14F-4D97-AF65-F5344CB8AC3E}">
        <p14:creationId xmlns:p14="http://schemas.microsoft.com/office/powerpoint/2010/main" val="30397001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0.70"/>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par>
                                <p:cTn id="10" presetID="55" presetClass="entr" presetSubtype="0"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44799" y="808013"/>
            <a:ext cx="10513169" cy="5544616"/>
            <a:chOff x="1244799" y="808013"/>
            <a:chExt cx="10513169" cy="5544616"/>
          </a:xfrm>
        </p:grpSpPr>
        <p:sp>
          <p:nvSpPr>
            <p:cNvPr id="8" name="Rounded Rectangle 7"/>
            <p:cNvSpPr/>
            <p:nvPr/>
          </p:nvSpPr>
          <p:spPr>
            <a:xfrm>
              <a:off x="1244799" y="808013"/>
              <a:ext cx="10513169" cy="5544616"/>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4400" b="1" dirty="0">
                <a:solidFill>
                  <a:prstClr val="black"/>
                </a:solidFill>
              </a:endParaRPr>
            </a:p>
          </p:txBody>
        </p:sp>
        <p:sp>
          <p:nvSpPr>
            <p:cNvPr id="2" name="Rectangle 1"/>
            <p:cNvSpPr/>
            <p:nvPr/>
          </p:nvSpPr>
          <p:spPr>
            <a:xfrm>
              <a:off x="1532832" y="1240061"/>
              <a:ext cx="9865096" cy="4144661"/>
            </a:xfrm>
            <a:prstGeom prst="rect">
              <a:avLst/>
            </a:prstGeom>
          </p:spPr>
          <p:txBody>
            <a:bodyPr wrap="square">
              <a:spAutoFit/>
            </a:bodyPr>
            <a:lstStyle/>
            <a:p>
              <a:pPr algn="ctr">
                <a:lnSpc>
                  <a:spcPct val="150000"/>
                </a:lnSpc>
              </a:pPr>
              <a:r>
                <a:rPr lang="en-US" sz="3600" b="1" dirty="0" err="1">
                  <a:solidFill>
                    <a:prstClr val="black"/>
                  </a:solidFill>
                </a:rPr>
                <a:t>Câu</a:t>
              </a:r>
              <a:r>
                <a:rPr lang="en-US" sz="3600" b="1" dirty="0">
                  <a:solidFill>
                    <a:prstClr val="black"/>
                  </a:solidFill>
                </a:rPr>
                <a:t> </a:t>
              </a:r>
              <a:r>
                <a:rPr lang="en-US" sz="3600" b="1" dirty="0" err="1">
                  <a:solidFill>
                    <a:prstClr val="black"/>
                  </a:solidFill>
                </a:rPr>
                <a:t>hỏi</a:t>
              </a:r>
              <a:r>
                <a:rPr lang="en-US" sz="3600" b="1" dirty="0">
                  <a:solidFill>
                    <a:prstClr val="black"/>
                  </a:solidFill>
                </a:rPr>
                <a:t> </a:t>
              </a:r>
              <a:r>
                <a:rPr lang="en-US" sz="3600" b="1" dirty="0" err="1">
                  <a:solidFill>
                    <a:prstClr val="black"/>
                  </a:solidFill>
                </a:rPr>
                <a:t>số</a:t>
              </a:r>
              <a:r>
                <a:rPr lang="en-US" sz="3600" b="1" dirty="0">
                  <a:solidFill>
                    <a:prstClr val="black"/>
                  </a:solidFill>
                </a:rPr>
                <a:t> 2:</a:t>
              </a:r>
            </a:p>
            <a:p>
              <a:pPr lvl="0" algn="ctr">
                <a:lnSpc>
                  <a:spcPct val="150000"/>
                </a:lnSpc>
              </a:pPr>
              <a:r>
                <a:rPr lang="en-US" sz="3600" b="1" dirty="0" err="1">
                  <a:latin typeface="Arial" charset="0"/>
                  <a:cs typeface="Arial" charset="0"/>
                </a:rPr>
                <a:t>Tìm</a:t>
              </a:r>
              <a:r>
                <a:rPr lang="en-US" sz="3600" b="1" dirty="0">
                  <a:latin typeface="Arial" charset="0"/>
                  <a:cs typeface="Arial" charset="0"/>
                </a:rPr>
                <a:t> </a:t>
              </a:r>
              <a:r>
                <a:rPr lang="en-US" sz="3600" b="1" dirty="0" err="1">
                  <a:latin typeface="Arial" charset="0"/>
                  <a:cs typeface="Arial" charset="0"/>
                </a:rPr>
                <a:t>những</a:t>
              </a:r>
              <a:r>
                <a:rPr lang="en-US" sz="3600" b="1" dirty="0">
                  <a:latin typeface="Arial" charset="0"/>
                  <a:cs typeface="Arial" charset="0"/>
                </a:rPr>
                <a:t> </a:t>
              </a:r>
              <a:r>
                <a:rPr lang="en-US" sz="3600" b="1" dirty="0" err="1">
                  <a:latin typeface="Arial" charset="0"/>
                  <a:cs typeface="Arial" charset="0"/>
                </a:rPr>
                <a:t>sự</a:t>
              </a:r>
              <a:r>
                <a:rPr lang="en-US" sz="3600" b="1" dirty="0">
                  <a:latin typeface="Arial" charset="0"/>
                  <a:cs typeface="Arial" charset="0"/>
                </a:rPr>
                <a:t> </a:t>
              </a:r>
              <a:r>
                <a:rPr lang="en-US" sz="3600" b="1" dirty="0" err="1">
                  <a:latin typeface="Arial" charset="0"/>
                  <a:cs typeface="Arial" charset="0"/>
                </a:rPr>
                <a:t>vật</a:t>
              </a:r>
              <a:r>
                <a:rPr lang="en-US" sz="3600" b="1" dirty="0">
                  <a:latin typeface="Arial" charset="0"/>
                  <a:cs typeface="Arial" charset="0"/>
                </a:rPr>
                <a:t> </a:t>
              </a:r>
              <a:r>
                <a:rPr lang="en-US" sz="3600" b="1" dirty="0" err="1">
                  <a:latin typeface="Arial" charset="0"/>
                  <a:cs typeface="Arial" charset="0"/>
                </a:rPr>
                <a:t>được</a:t>
              </a:r>
              <a:r>
                <a:rPr lang="en-US" sz="3600" b="1" dirty="0">
                  <a:latin typeface="Arial" charset="0"/>
                  <a:cs typeface="Arial" charset="0"/>
                </a:rPr>
                <a:t> so </a:t>
              </a:r>
              <a:r>
                <a:rPr lang="en-US" sz="3600" b="1" dirty="0" err="1">
                  <a:latin typeface="Arial" charset="0"/>
                  <a:cs typeface="Arial" charset="0"/>
                </a:rPr>
                <a:t>sánh</a:t>
              </a:r>
              <a:r>
                <a:rPr lang="en-US" sz="3600" b="1" dirty="0">
                  <a:latin typeface="Arial" charset="0"/>
                  <a:cs typeface="Arial" charset="0"/>
                </a:rPr>
                <a:t> </a:t>
              </a:r>
              <a:r>
                <a:rPr lang="en-US" sz="3600" b="1" dirty="0" err="1" smtClean="0">
                  <a:latin typeface="Arial" charset="0"/>
                  <a:cs typeface="Arial" charset="0"/>
                </a:rPr>
                <a:t>với</a:t>
              </a:r>
              <a:r>
                <a:rPr lang="en-US" sz="3600" b="1" dirty="0" smtClean="0">
                  <a:latin typeface="Arial" charset="0"/>
                  <a:cs typeface="Arial" charset="0"/>
                </a:rPr>
                <a:t> </a:t>
              </a:r>
              <a:r>
                <a:rPr lang="en-US" sz="3600" b="1" dirty="0" err="1" smtClean="0">
                  <a:latin typeface="Arial" charset="0"/>
                  <a:cs typeface="Arial" charset="0"/>
                </a:rPr>
                <a:t>nhau</a:t>
              </a:r>
              <a:r>
                <a:rPr lang="en-US" sz="3600" b="1" dirty="0" smtClean="0">
                  <a:latin typeface="Arial" charset="0"/>
                  <a:cs typeface="Arial" charset="0"/>
                </a:rPr>
                <a:t> </a:t>
              </a:r>
              <a:r>
                <a:rPr lang="en-US" sz="3600" b="1" dirty="0" err="1">
                  <a:latin typeface="Arial" charset="0"/>
                  <a:cs typeface="Arial" charset="0"/>
                </a:rPr>
                <a:t>trong</a:t>
              </a:r>
              <a:r>
                <a:rPr lang="en-US" sz="3600" b="1" dirty="0">
                  <a:latin typeface="Arial" charset="0"/>
                  <a:cs typeface="Arial" charset="0"/>
                </a:rPr>
                <a:t> </a:t>
              </a:r>
              <a:r>
                <a:rPr lang="en-US" sz="3600" b="1" dirty="0" err="1">
                  <a:latin typeface="Arial" charset="0"/>
                  <a:cs typeface="Arial" charset="0"/>
                </a:rPr>
                <a:t>các</a:t>
              </a:r>
              <a:r>
                <a:rPr lang="en-US" sz="3600" b="1" dirty="0">
                  <a:latin typeface="Arial" charset="0"/>
                  <a:cs typeface="Arial" charset="0"/>
                </a:rPr>
                <a:t> </a:t>
              </a:r>
              <a:r>
                <a:rPr lang="en-US" sz="3600" b="1" dirty="0" err="1">
                  <a:latin typeface="Arial" charset="0"/>
                  <a:cs typeface="Arial" charset="0"/>
                </a:rPr>
                <a:t>câu</a:t>
              </a:r>
              <a:r>
                <a:rPr lang="en-US" sz="3600" b="1" dirty="0">
                  <a:latin typeface="Arial" charset="0"/>
                  <a:cs typeface="Arial" charset="0"/>
                </a:rPr>
                <a:t> </a:t>
              </a:r>
              <a:r>
                <a:rPr lang="en-US" sz="3600" b="1" dirty="0" err="1">
                  <a:latin typeface="Arial" charset="0"/>
                  <a:cs typeface="Arial" charset="0"/>
                </a:rPr>
                <a:t>dưới</a:t>
              </a:r>
              <a:r>
                <a:rPr lang="en-US" sz="3600" b="1" dirty="0">
                  <a:latin typeface="Arial" charset="0"/>
                  <a:cs typeface="Arial" charset="0"/>
                </a:rPr>
                <a:t> </a:t>
              </a:r>
              <a:r>
                <a:rPr lang="en-US" sz="3600" b="1" dirty="0" err="1" smtClean="0">
                  <a:latin typeface="Arial" charset="0"/>
                  <a:cs typeface="Arial" charset="0"/>
                </a:rPr>
                <a:t>đây</a:t>
              </a:r>
              <a:r>
                <a:rPr lang="en-US" sz="3600" b="1" dirty="0" smtClean="0">
                  <a:latin typeface="Arial" charset="0"/>
                  <a:cs typeface="Arial" charset="0"/>
                </a:rPr>
                <a:t>:</a:t>
              </a:r>
            </a:p>
            <a:p>
              <a:pPr lvl="0">
                <a:lnSpc>
                  <a:spcPct val="150000"/>
                </a:lnSpc>
              </a:pPr>
              <a:r>
                <a:rPr lang="en-US" sz="3600" dirty="0" smtClean="0">
                  <a:latin typeface="Arial" charset="0"/>
                  <a:cs typeface="Arial" charset="0"/>
                </a:rPr>
                <a:t>			</a:t>
              </a:r>
              <a:r>
                <a:rPr lang="en-US" sz="3600" dirty="0" err="1" smtClean="0">
                  <a:latin typeface="Arial" charset="0"/>
                  <a:cs typeface="Arial" charset="0"/>
                </a:rPr>
                <a:t>Hai</a:t>
              </a:r>
              <a:r>
                <a:rPr lang="en-US" sz="3600" dirty="0" smtClean="0">
                  <a:latin typeface="Arial" charset="0"/>
                  <a:cs typeface="Arial" charset="0"/>
                </a:rPr>
                <a:t> </a:t>
              </a:r>
              <a:r>
                <a:rPr lang="en-US" sz="3600" dirty="0" err="1">
                  <a:latin typeface="Arial" charset="0"/>
                  <a:cs typeface="Arial" charset="0"/>
                </a:rPr>
                <a:t>bàn</a:t>
              </a:r>
              <a:r>
                <a:rPr lang="en-US" sz="3600" dirty="0">
                  <a:latin typeface="Arial" charset="0"/>
                  <a:cs typeface="Arial" charset="0"/>
                </a:rPr>
                <a:t> </a:t>
              </a:r>
              <a:r>
                <a:rPr lang="en-US" sz="3600" dirty="0" err="1">
                  <a:latin typeface="Arial" charset="0"/>
                  <a:cs typeface="Arial" charset="0"/>
                </a:rPr>
                <a:t>tay</a:t>
              </a:r>
              <a:r>
                <a:rPr lang="en-US" sz="3600" dirty="0">
                  <a:latin typeface="Arial" charset="0"/>
                  <a:cs typeface="Arial" charset="0"/>
                </a:rPr>
                <a:t> </a:t>
              </a:r>
              <a:r>
                <a:rPr lang="en-US" sz="3600" dirty="0" err="1">
                  <a:latin typeface="Arial" charset="0"/>
                  <a:cs typeface="Arial" charset="0"/>
                </a:rPr>
                <a:t>em</a:t>
              </a:r>
              <a:r>
                <a:rPr lang="en-US" sz="3600" dirty="0">
                  <a:latin typeface="Arial" charset="0"/>
                  <a:cs typeface="Arial" charset="0"/>
                </a:rPr>
                <a:t> </a:t>
              </a:r>
            </a:p>
            <a:p>
              <a:pPr lvl="0" eaLnBrk="0" hangingPunct="0">
                <a:lnSpc>
                  <a:spcPct val="150000"/>
                </a:lnSpc>
              </a:pPr>
              <a:r>
                <a:rPr lang="en-US" sz="3600" dirty="0" smtClean="0">
                  <a:latin typeface="Arial" charset="0"/>
                  <a:cs typeface="Arial" charset="0"/>
                </a:rPr>
                <a:t>			</a:t>
              </a:r>
              <a:r>
                <a:rPr lang="en-US" sz="3600" dirty="0" err="1" smtClean="0">
                  <a:latin typeface="Arial" charset="0"/>
                  <a:cs typeface="Arial" charset="0"/>
                </a:rPr>
                <a:t>Như</a:t>
              </a:r>
              <a:r>
                <a:rPr lang="en-US" sz="3600" dirty="0" smtClean="0">
                  <a:latin typeface="Arial" charset="0"/>
                  <a:cs typeface="Arial" charset="0"/>
                </a:rPr>
                <a:t> </a:t>
              </a:r>
              <a:r>
                <a:rPr lang="en-US" sz="3600" dirty="0" err="1">
                  <a:latin typeface="Arial" charset="0"/>
                  <a:cs typeface="Arial" charset="0"/>
                </a:rPr>
                <a:t>hoa</a:t>
              </a:r>
              <a:r>
                <a:rPr lang="en-US" sz="3600" dirty="0">
                  <a:latin typeface="Arial" charset="0"/>
                  <a:cs typeface="Arial" charset="0"/>
                </a:rPr>
                <a:t> </a:t>
              </a:r>
              <a:r>
                <a:rPr lang="en-US" sz="3600" dirty="0" err="1">
                  <a:latin typeface="Arial" charset="0"/>
                  <a:cs typeface="Arial" charset="0"/>
                </a:rPr>
                <a:t>đầu</a:t>
              </a:r>
              <a:r>
                <a:rPr lang="en-US" sz="3600" dirty="0">
                  <a:latin typeface="Arial" charset="0"/>
                  <a:cs typeface="Arial" charset="0"/>
                </a:rPr>
                <a:t> </a:t>
              </a:r>
              <a:r>
                <a:rPr lang="en-US" sz="3600" dirty="0" err="1">
                  <a:latin typeface="Arial" charset="0"/>
                  <a:cs typeface="Arial" charset="0"/>
                </a:rPr>
                <a:t>cành</a:t>
              </a:r>
              <a:r>
                <a:rPr lang="en-US" sz="3600" dirty="0">
                  <a:latin typeface="Arial" charset="0"/>
                  <a:cs typeface="Arial" charset="0"/>
                </a:rPr>
                <a:t>.</a:t>
              </a:r>
              <a:endParaRPr lang="en-US" sz="3600" dirty="0">
                <a:latin typeface="Arial" charset="0"/>
                <a:cs typeface="Arial" charset="0"/>
              </a:endParaRPr>
            </a:p>
          </p:txBody>
        </p:sp>
      </p:grpSp>
      <p:sp>
        <p:nvSpPr>
          <p:cNvPr id="3" name="7-Point Star 2"/>
          <p:cNvSpPr/>
          <p:nvPr/>
        </p:nvSpPr>
        <p:spPr>
          <a:xfrm>
            <a:off x="560723" y="303957"/>
            <a:ext cx="3744416" cy="1728192"/>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0000"/>
                </a:solidFill>
              </a:rPr>
              <a:t>Đáp</a:t>
            </a:r>
            <a:r>
              <a:rPr lang="en-US" sz="4400" b="1" dirty="0" smtClean="0">
                <a:solidFill>
                  <a:srgbClr val="FF0000"/>
                </a:solidFill>
              </a:rPr>
              <a:t> </a:t>
            </a:r>
            <a:r>
              <a:rPr lang="en-US" sz="4400" b="1" dirty="0" err="1" smtClean="0">
                <a:solidFill>
                  <a:srgbClr val="FF0000"/>
                </a:solidFill>
              </a:rPr>
              <a:t>án</a:t>
            </a:r>
            <a:r>
              <a:rPr lang="en-US" sz="4400" b="1" dirty="0" smtClean="0">
                <a:solidFill>
                  <a:srgbClr val="FF0000"/>
                </a:solidFill>
              </a:rPr>
              <a:t>:</a:t>
            </a:r>
            <a:endParaRPr lang="en-US" sz="4400" b="1" dirty="0">
              <a:solidFill>
                <a:srgbClr val="FF0000"/>
              </a:solidFill>
            </a:endParaRPr>
          </a:p>
        </p:txBody>
      </p:sp>
      <p:cxnSp>
        <p:nvCxnSpPr>
          <p:cNvPr id="5" name="Straight Connector 4"/>
          <p:cNvCxnSpPr/>
          <p:nvPr/>
        </p:nvCxnSpPr>
        <p:spPr>
          <a:xfrm>
            <a:off x="4413151" y="4480421"/>
            <a:ext cx="2088232"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421263" y="5272509"/>
            <a:ext cx="2736304"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7" name="Rounded Rectangle 6"/>
          <p:cNvSpPr/>
          <p:nvPr/>
        </p:nvSpPr>
        <p:spPr>
          <a:xfrm>
            <a:off x="1244799" y="808013"/>
            <a:ext cx="10513169" cy="55446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4400" b="1" dirty="0" smtClean="0">
                <a:solidFill>
                  <a:prstClr val="black"/>
                </a:solidFill>
              </a:rPr>
              <a:t>2</a:t>
            </a:r>
            <a:endParaRPr lang="en-US" sz="34400" b="1" dirty="0">
              <a:solidFill>
                <a:prstClr val="black"/>
              </a:solidFill>
            </a:endParaRPr>
          </a:p>
        </p:txBody>
      </p:sp>
    </p:spTree>
    <p:extLst>
      <p:ext uri="{BB962C8B-B14F-4D97-AF65-F5344CB8AC3E}">
        <p14:creationId xmlns:p14="http://schemas.microsoft.com/office/powerpoint/2010/main" val="26179131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0.70"/>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par>
                                <p:cTn id="10" presetID="55" presetClass="entr" presetSubtype="0"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44799" y="808013"/>
            <a:ext cx="10513169" cy="5544616"/>
            <a:chOff x="1244799" y="808013"/>
            <a:chExt cx="10513169" cy="5544616"/>
          </a:xfrm>
        </p:grpSpPr>
        <p:sp>
          <p:nvSpPr>
            <p:cNvPr id="8" name="Rounded Rectangle 7"/>
            <p:cNvSpPr/>
            <p:nvPr/>
          </p:nvSpPr>
          <p:spPr>
            <a:xfrm>
              <a:off x="1244799" y="808013"/>
              <a:ext cx="10513169" cy="5544616"/>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4400" b="1" dirty="0">
                <a:solidFill>
                  <a:prstClr val="black"/>
                </a:solidFill>
              </a:endParaRPr>
            </a:p>
          </p:txBody>
        </p:sp>
        <p:sp>
          <p:nvSpPr>
            <p:cNvPr id="2" name="Rectangle 1"/>
            <p:cNvSpPr/>
            <p:nvPr/>
          </p:nvSpPr>
          <p:spPr>
            <a:xfrm>
              <a:off x="1532832" y="1240061"/>
              <a:ext cx="9865096" cy="4247317"/>
            </a:xfrm>
            <a:prstGeom prst="rect">
              <a:avLst/>
            </a:prstGeom>
          </p:spPr>
          <p:txBody>
            <a:bodyPr wrap="square">
              <a:spAutoFit/>
            </a:bodyPr>
            <a:lstStyle/>
            <a:p>
              <a:pPr algn="ctr">
                <a:lnSpc>
                  <a:spcPct val="150000"/>
                </a:lnSpc>
              </a:pPr>
              <a:r>
                <a:rPr lang="en-US" sz="3600" b="1" dirty="0" err="1">
                  <a:solidFill>
                    <a:prstClr val="black"/>
                  </a:solidFill>
                </a:rPr>
                <a:t>Câu</a:t>
              </a:r>
              <a:r>
                <a:rPr lang="en-US" sz="3600" b="1" dirty="0">
                  <a:solidFill>
                    <a:prstClr val="black"/>
                  </a:solidFill>
                </a:rPr>
                <a:t> </a:t>
              </a:r>
              <a:r>
                <a:rPr lang="en-US" sz="3600" b="1" dirty="0" err="1">
                  <a:solidFill>
                    <a:prstClr val="black"/>
                  </a:solidFill>
                </a:rPr>
                <a:t>hỏi</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smtClean="0">
                  <a:solidFill>
                    <a:prstClr val="black"/>
                  </a:solidFill>
                </a:rPr>
                <a:t>3:</a:t>
              </a:r>
              <a:endParaRPr lang="en-US" sz="3600" b="1" dirty="0">
                <a:solidFill>
                  <a:prstClr val="black"/>
                </a:solidFill>
              </a:endParaRPr>
            </a:p>
            <a:p>
              <a:pPr algn="ctr">
                <a:lnSpc>
                  <a:spcPct val="150000"/>
                </a:lnSpc>
              </a:pPr>
              <a:r>
                <a:rPr lang="en-US" sz="3600" b="1" dirty="0" err="1">
                  <a:solidFill>
                    <a:prstClr val="black"/>
                  </a:solidFill>
                  <a:latin typeface="Arial" charset="0"/>
                  <a:cs typeface="Arial" charset="0"/>
                </a:rPr>
                <a:t>Tìm</a:t>
              </a:r>
              <a:r>
                <a:rPr lang="en-US" sz="3600" b="1" dirty="0">
                  <a:solidFill>
                    <a:prstClr val="black"/>
                  </a:solidFill>
                  <a:latin typeface="Arial" charset="0"/>
                  <a:cs typeface="Arial" charset="0"/>
                </a:rPr>
                <a:t> </a:t>
              </a:r>
              <a:r>
                <a:rPr lang="en-US" sz="3600" b="1" dirty="0" err="1">
                  <a:solidFill>
                    <a:prstClr val="black"/>
                  </a:solidFill>
                  <a:latin typeface="Arial" charset="0"/>
                  <a:cs typeface="Arial" charset="0"/>
                </a:rPr>
                <a:t>những</a:t>
              </a:r>
              <a:r>
                <a:rPr lang="en-US" sz="3600" b="1" dirty="0">
                  <a:solidFill>
                    <a:prstClr val="black"/>
                  </a:solidFill>
                  <a:latin typeface="Arial" charset="0"/>
                  <a:cs typeface="Arial" charset="0"/>
                </a:rPr>
                <a:t> </a:t>
              </a:r>
              <a:r>
                <a:rPr lang="en-US" sz="3600" b="1" dirty="0" err="1">
                  <a:solidFill>
                    <a:prstClr val="black"/>
                  </a:solidFill>
                  <a:latin typeface="Arial" charset="0"/>
                  <a:cs typeface="Arial" charset="0"/>
                </a:rPr>
                <a:t>sự</a:t>
              </a:r>
              <a:r>
                <a:rPr lang="en-US" sz="3600" b="1" dirty="0">
                  <a:solidFill>
                    <a:prstClr val="black"/>
                  </a:solidFill>
                  <a:latin typeface="Arial" charset="0"/>
                  <a:cs typeface="Arial" charset="0"/>
                </a:rPr>
                <a:t> </a:t>
              </a:r>
              <a:r>
                <a:rPr lang="en-US" sz="3600" b="1" dirty="0" err="1">
                  <a:solidFill>
                    <a:prstClr val="black"/>
                  </a:solidFill>
                  <a:latin typeface="Arial" charset="0"/>
                  <a:cs typeface="Arial" charset="0"/>
                </a:rPr>
                <a:t>vật</a:t>
              </a:r>
              <a:r>
                <a:rPr lang="en-US" sz="3600" b="1" dirty="0">
                  <a:solidFill>
                    <a:prstClr val="black"/>
                  </a:solidFill>
                  <a:latin typeface="Arial" charset="0"/>
                  <a:cs typeface="Arial" charset="0"/>
                </a:rPr>
                <a:t> </a:t>
              </a:r>
              <a:r>
                <a:rPr lang="en-US" sz="3600" b="1" dirty="0" err="1">
                  <a:solidFill>
                    <a:prstClr val="black"/>
                  </a:solidFill>
                  <a:latin typeface="Arial" charset="0"/>
                  <a:cs typeface="Arial" charset="0"/>
                </a:rPr>
                <a:t>được</a:t>
              </a:r>
              <a:r>
                <a:rPr lang="en-US" sz="3600" b="1" dirty="0">
                  <a:solidFill>
                    <a:prstClr val="black"/>
                  </a:solidFill>
                  <a:latin typeface="Arial" charset="0"/>
                  <a:cs typeface="Arial" charset="0"/>
                </a:rPr>
                <a:t> so </a:t>
              </a:r>
              <a:r>
                <a:rPr lang="en-US" sz="3600" b="1" dirty="0" err="1">
                  <a:solidFill>
                    <a:prstClr val="black"/>
                  </a:solidFill>
                  <a:latin typeface="Arial" charset="0"/>
                  <a:cs typeface="Arial" charset="0"/>
                </a:rPr>
                <a:t>sánh</a:t>
              </a:r>
              <a:r>
                <a:rPr lang="en-US" sz="3600" b="1" dirty="0">
                  <a:solidFill>
                    <a:prstClr val="black"/>
                  </a:solidFill>
                  <a:latin typeface="Arial" charset="0"/>
                  <a:cs typeface="Arial" charset="0"/>
                </a:rPr>
                <a:t> </a:t>
              </a:r>
              <a:r>
                <a:rPr lang="en-US" sz="3600" b="1" dirty="0" err="1" smtClean="0">
                  <a:solidFill>
                    <a:prstClr val="black"/>
                  </a:solidFill>
                  <a:latin typeface="Arial" charset="0"/>
                  <a:cs typeface="Arial" charset="0"/>
                </a:rPr>
                <a:t>với</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nhau</a:t>
              </a:r>
              <a:r>
                <a:rPr lang="en-US" sz="3600" b="1" dirty="0" smtClean="0">
                  <a:solidFill>
                    <a:prstClr val="black"/>
                  </a:solidFill>
                  <a:latin typeface="Arial" charset="0"/>
                  <a:cs typeface="Arial" charset="0"/>
                </a:rPr>
                <a:t> </a:t>
              </a:r>
              <a:r>
                <a:rPr lang="en-US" sz="3600" b="1" dirty="0" err="1">
                  <a:solidFill>
                    <a:prstClr val="black"/>
                  </a:solidFill>
                  <a:latin typeface="Arial" charset="0"/>
                  <a:cs typeface="Arial" charset="0"/>
                </a:rPr>
                <a:t>trong</a:t>
              </a:r>
              <a:r>
                <a:rPr lang="en-US" sz="3600" b="1" dirty="0">
                  <a:solidFill>
                    <a:prstClr val="black"/>
                  </a:solidFill>
                  <a:latin typeface="Arial" charset="0"/>
                  <a:cs typeface="Arial" charset="0"/>
                </a:rPr>
                <a:t> </a:t>
              </a:r>
              <a:r>
                <a:rPr lang="en-US" sz="3600" b="1" dirty="0" err="1" smtClean="0">
                  <a:solidFill>
                    <a:prstClr val="black"/>
                  </a:solidFill>
                  <a:latin typeface="Arial" charset="0"/>
                  <a:cs typeface="Arial" charset="0"/>
                </a:rPr>
                <a:t>câu</a:t>
              </a:r>
              <a:r>
                <a:rPr lang="en-US" sz="3600" b="1" dirty="0" smtClean="0">
                  <a:solidFill>
                    <a:prstClr val="black"/>
                  </a:solidFill>
                  <a:latin typeface="Arial" charset="0"/>
                  <a:cs typeface="Arial" charset="0"/>
                </a:rPr>
                <a:t> </a:t>
              </a:r>
              <a:r>
                <a:rPr lang="en-US" sz="3600" b="1" dirty="0" err="1">
                  <a:solidFill>
                    <a:prstClr val="black"/>
                  </a:solidFill>
                  <a:latin typeface="Arial" charset="0"/>
                  <a:cs typeface="Arial" charset="0"/>
                </a:rPr>
                <a:t>dưới</a:t>
              </a:r>
              <a:r>
                <a:rPr lang="en-US" sz="3600" b="1" dirty="0">
                  <a:solidFill>
                    <a:prstClr val="black"/>
                  </a:solidFill>
                  <a:latin typeface="Arial" charset="0"/>
                  <a:cs typeface="Arial" charset="0"/>
                </a:rPr>
                <a:t> </a:t>
              </a:r>
              <a:r>
                <a:rPr lang="en-US" sz="3600" b="1" dirty="0" err="1" smtClean="0">
                  <a:solidFill>
                    <a:prstClr val="black"/>
                  </a:solidFill>
                  <a:latin typeface="Arial" charset="0"/>
                  <a:cs typeface="Arial" charset="0"/>
                </a:rPr>
                <a:t>đây</a:t>
              </a:r>
              <a:r>
                <a:rPr lang="en-US" sz="3600" b="1" dirty="0" smtClean="0">
                  <a:solidFill>
                    <a:prstClr val="black"/>
                  </a:solidFill>
                  <a:latin typeface="Arial" charset="0"/>
                  <a:cs typeface="Arial" charset="0"/>
                </a:rPr>
                <a:t>:</a:t>
              </a:r>
            </a:p>
            <a:p>
              <a:pPr lvl="0" algn="just">
                <a:lnSpc>
                  <a:spcPct val="150000"/>
                </a:lnSpc>
              </a:pPr>
              <a:r>
                <a:rPr lang="en-US" sz="3600" dirty="0">
                  <a:latin typeface="Arial" charset="0"/>
                  <a:cs typeface="Arial" charset="0"/>
                </a:rPr>
                <a:t> </a:t>
              </a:r>
              <a:r>
                <a:rPr lang="en-US" sz="3600" dirty="0" smtClean="0">
                  <a:latin typeface="Arial" charset="0"/>
                  <a:cs typeface="Arial" charset="0"/>
                </a:rPr>
                <a:t>    </a:t>
              </a:r>
              <a:r>
                <a:rPr lang="en-US" sz="3600" dirty="0" err="1" smtClean="0">
                  <a:latin typeface="Arial" charset="0"/>
                  <a:cs typeface="Arial" charset="0"/>
                </a:rPr>
                <a:t>Mặt</a:t>
              </a:r>
              <a:r>
                <a:rPr lang="en-US" sz="3600" dirty="0" smtClean="0">
                  <a:latin typeface="Arial" charset="0"/>
                  <a:cs typeface="Arial" charset="0"/>
                </a:rPr>
                <a:t> </a:t>
              </a:r>
              <a:r>
                <a:rPr lang="en-US" sz="3600" dirty="0" err="1">
                  <a:latin typeface="Arial" charset="0"/>
                  <a:cs typeface="Arial" charset="0"/>
                </a:rPr>
                <a:t>biển</a:t>
              </a:r>
              <a:r>
                <a:rPr lang="en-US" sz="3600" dirty="0">
                  <a:latin typeface="Arial" charset="0"/>
                  <a:cs typeface="Arial" charset="0"/>
                </a:rPr>
                <a:t> </a:t>
              </a:r>
              <a:r>
                <a:rPr lang="en-US" sz="3600" dirty="0" err="1">
                  <a:latin typeface="Arial" charset="0"/>
                  <a:cs typeface="Arial" charset="0"/>
                </a:rPr>
                <a:t>sáng</a:t>
              </a:r>
              <a:r>
                <a:rPr lang="en-US" sz="3600" dirty="0">
                  <a:latin typeface="Arial" charset="0"/>
                  <a:cs typeface="Arial" charset="0"/>
                </a:rPr>
                <a:t> </a:t>
              </a:r>
              <a:r>
                <a:rPr lang="en-US" sz="3600" dirty="0" err="1">
                  <a:latin typeface="Arial" charset="0"/>
                  <a:cs typeface="Arial" charset="0"/>
                </a:rPr>
                <a:t>trong</a:t>
              </a:r>
              <a:r>
                <a:rPr lang="en-US" sz="3600" dirty="0">
                  <a:latin typeface="Arial" charset="0"/>
                  <a:cs typeface="Arial" charset="0"/>
                </a:rPr>
                <a:t> </a:t>
              </a:r>
              <a:r>
                <a:rPr lang="en-US" sz="3600" dirty="0" err="1">
                  <a:latin typeface="Arial" charset="0"/>
                  <a:cs typeface="Arial" charset="0"/>
                </a:rPr>
                <a:t>như</a:t>
              </a:r>
              <a:r>
                <a:rPr lang="en-US" sz="3600" dirty="0">
                  <a:latin typeface="Arial" charset="0"/>
                  <a:cs typeface="Arial" charset="0"/>
                </a:rPr>
                <a:t> </a:t>
              </a:r>
              <a:r>
                <a:rPr lang="en-US" sz="3600" dirty="0" err="1">
                  <a:latin typeface="Arial" charset="0"/>
                  <a:cs typeface="Arial" charset="0"/>
                </a:rPr>
                <a:t>tấm</a:t>
              </a:r>
              <a:r>
                <a:rPr lang="en-US" sz="3600" dirty="0">
                  <a:latin typeface="Arial" charset="0"/>
                  <a:cs typeface="Arial" charset="0"/>
                </a:rPr>
                <a:t> </a:t>
              </a:r>
              <a:r>
                <a:rPr lang="en-US" sz="3600" dirty="0" err="1">
                  <a:latin typeface="Arial" charset="0"/>
                  <a:cs typeface="Arial" charset="0"/>
                </a:rPr>
                <a:t>thảm</a:t>
              </a:r>
              <a:r>
                <a:rPr lang="en-US" sz="3600" dirty="0">
                  <a:latin typeface="Arial" charset="0"/>
                  <a:cs typeface="Arial" charset="0"/>
                </a:rPr>
                <a:t> </a:t>
              </a:r>
              <a:r>
                <a:rPr lang="en-US" sz="3600" dirty="0" err="1">
                  <a:latin typeface="Arial" charset="0"/>
                  <a:cs typeface="Arial" charset="0"/>
                </a:rPr>
                <a:t>khổng</a:t>
              </a:r>
              <a:r>
                <a:rPr lang="en-US" sz="3600" dirty="0">
                  <a:latin typeface="Arial" charset="0"/>
                  <a:cs typeface="Arial" charset="0"/>
                </a:rPr>
                <a:t> </a:t>
              </a:r>
              <a:r>
                <a:rPr lang="en-US" sz="3600" dirty="0" err="1">
                  <a:latin typeface="Arial" charset="0"/>
                  <a:cs typeface="Arial" charset="0"/>
                </a:rPr>
                <a:t>lồ</a:t>
              </a:r>
              <a:r>
                <a:rPr lang="en-US" sz="3600" dirty="0">
                  <a:latin typeface="Arial" charset="0"/>
                  <a:cs typeface="Arial" charset="0"/>
                </a:rPr>
                <a:t> </a:t>
              </a:r>
              <a:r>
                <a:rPr lang="en-US" sz="3600" dirty="0" err="1">
                  <a:latin typeface="Arial" charset="0"/>
                  <a:cs typeface="Arial" charset="0"/>
                </a:rPr>
                <a:t>bằng</a:t>
              </a:r>
              <a:r>
                <a:rPr lang="en-US" sz="3600" dirty="0">
                  <a:latin typeface="Arial" charset="0"/>
                  <a:cs typeface="Arial" charset="0"/>
                </a:rPr>
                <a:t> </a:t>
              </a:r>
              <a:r>
                <a:rPr lang="en-US" sz="3600" dirty="0" err="1">
                  <a:latin typeface="Arial" charset="0"/>
                  <a:cs typeface="Arial" charset="0"/>
                </a:rPr>
                <a:t>ngọc</a:t>
              </a:r>
              <a:r>
                <a:rPr lang="en-US" sz="3600" dirty="0">
                  <a:latin typeface="Arial" charset="0"/>
                  <a:cs typeface="Arial" charset="0"/>
                </a:rPr>
                <a:t> </a:t>
              </a:r>
              <a:r>
                <a:rPr lang="en-US" sz="3600" dirty="0" err="1">
                  <a:latin typeface="Arial" charset="0"/>
                  <a:cs typeface="Arial" charset="0"/>
                </a:rPr>
                <a:t>thạch</a:t>
              </a:r>
              <a:r>
                <a:rPr lang="en-US" sz="3600" dirty="0" smtClean="0">
                  <a:latin typeface="Arial" charset="0"/>
                  <a:cs typeface="Arial" charset="0"/>
                </a:rPr>
                <a:t>.</a:t>
              </a:r>
              <a:endParaRPr lang="en-US" sz="3600" dirty="0">
                <a:latin typeface="Arial" charset="0"/>
                <a:cs typeface="Arial" charset="0"/>
              </a:endParaRPr>
            </a:p>
          </p:txBody>
        </p:sp>
      </p:grpSp>
      <p:sp>
        <p:nvSpPr>
          <p:cNvPr id="3" name="7-Point Star 2"/>
          <p:cNvSpPr/>
          <p:nvPr/>
        </p:nvSpPr>
        <p:spPr>
          <a:xfrm>
            <a:off x="560723" y="303957"/>
            <a:ext cx="3744416" cy="1728192"/>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0000"/>
                </a:solidFill>
              </a:rPr>
              <a:t>Đáp</a:t>
            </a:r>
            <a:r>
              <a:rPr lang="en-US" sz="4400" b="1" dirty="0" smtClean="0">
                <a:solidFill>
                  <a:srgbClr val="FF0000"/>
                </a:solidFill>
              </a:rPr>
              <a:t> </a:t>
            </a:r>
            <a:r>
              <a:rPr lang="en-US" sz="4400" b="1" dirty="0" err="1" smtClean="0">
                <a:solidFill>
                  <a:srgbClr val="FF0000"/>
                </a:solidFill>
              </a:rPr>
              <a:t>án</a:t>
            </a:r>
            <a:r>
              <a:rPr lang="en-US" sz="4400" b="1" dirty="0" smtClean="0">
                <a:solidFill>
                  <a:srgbClr val="FF0000"/>
                </a:solidFill>
              </a:rPr>
              <a:t>:</a:t>
            </a:r>
            <a:endParaRPr lang="en-US" sz="4400" b="1" dirty="0">
              <a:solidFill>
                <a:srgbClr val="FF0000"/>
              </a:solidFill>
            </a:endParaRPr>
          </a:p>
        </p:txBody>
      </p:sp>
      <p:cxnSp>
        <p:nvCxnSpPr>
          <p:cNvPr id="5" name="Straight Connector 4"/>
          <p:cNvCxnSpPr/>
          <p:nvPr/>
        </p:nvCxnSpPr>
        <p:spPr>
          <a:xfrm>
            <a:off x="2324919" y="4552429"/>
            <a:ext cx="1692188"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437487" y="4552429"/>
            <a:ext cx="3816424"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7" name="Rounded Rectangle 6"/>
          <p:cNvSpPr/>
          <p:nvPr/>
        </p:nvSpPr>
        <p:spPr>
          <a:xfrm>
            <a:off x="1244799" y="808013"/>
            <a:ext cx="10513169" cy="55446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4400" b="1" dirty="0" smtClean="0">
                <a:solidFill>
                  <a:prstClr val="black"/>
                </a:solidFill>
              </a:rPr>
              <a:t>3</a:t>
            </a:r>
            <a:endParaRPr lang="en-US" sz="34400" b="1" dirty="0">
              <a:solidFill>
                <a:prstClr val="black"/>
              </a:solidFill>
            </a:endParaRPr>
          </a:p>
        </p:txBody>
      </p:sp>
    </p:spTree>
    <p:extLst>
      <p:ext uri="{BB962C8B-B14F-4D97-AF65-F5344CB8AC3E}">
        <p14:creationId xmlns:p14="http://schemas.microsoft.com/office/powerpoint/2010/main" val="17439895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0.70"/>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par>
                                <p:cTn id="10" presetID="55" presetClass="entr" presetSubtype="0"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44799" y="808013"/>
            <a:ext cx="10513169" cy="5544616"/>
            <a:chOff x="1244799" y="808013"/>
            <a:chExt cx="10513169" cy="5544616"/>
          </a:xfrm>
        </p:grpSpPr>
        <p:sp>
          <p:nvSpPr>
            <p:cNvPr id="8" name="Rounded Rectangle 7"/>
            <p:cNvSpPr/>
            <p:nvPr/>
          </p:nvSpPr>
          <p:spPr>
            <a:xfrm>
              <a:off x="1244799" y="808013"/>
              <a:ext cx="10513169" cy="5544616"/>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4400" b="1" dirty="0">
                <a:solidFill>
                  <a:prstClr val="black"/>
                </a:solidFill>
              </a:endParaRPr>
            </a:p>
          </p:txBody>
        </p:sp>
        <p:sp>
          <p:nvSpPr>
            <p:cNvPr id="2" name="Rectangle 1"/>
            <p:cNvSpPr/>
            <p:nvPr/>
          </p:nvSpPr>
          <p:spPr>
            <a:xfrm>
              <a:off x="1532832" y="1240061"/>
              <a:ext cx="9865096" cy="4247317"/>
            </a:xfrm>
            <a:prstGeom prst="rect">
              <a:avLst/>
            </a:prstGeom>
          </p:spPr>
          <p:txBody>
            <a:bodyPr wrap="square">
              <a:spAutoFit/>
            </a:bodyPr>
            <a:lstStyle/>
            <a:p>
              <a:pPr algn="ctr">
                <a:lnSpc>
                  <a:spcPct val="150000"/>
                </a:lnSpc>
              </a:pPr>
              <a:r>
                <a:rPr lang="en-US" sz="3600" b="1" dirty="0" err="1">
                  <a:solidFill>
                    <a:prstClr val="black"/>
                  </a:solidFill>
                </a:rPr>
                <a:t>Câu</a:t>
              </a:r>
              <a:r>
                <a:rPr lang="en-US" sz="3600" b="1" dirty="0">
                  <a:solidFill>
                    <a:prstClr val="black"/>
                  </a:solidFill>
                </a:rPr>
                <a:t> </a:t>
              </a:r>
              <a:r>
                <a:rPr lang="en-US" sz="3600" b="1" dirty="0" err="1">
                  <a:solidFill>
                    <a:prstClr val="black"/>
                  </a:solidFill>
                </a:rPr>
                <a:t>hỏi</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smtClean="0">
                  <a:solidFill>
                    <a:prstClr val="black"/>
                  </a:solidFill>
                </a:rPr>
                <a:t>3:</a:t>
              </a:r>
              <a:endParaRPr lang="en-US" sz="3600" b="1" dirty="0">
                <a:solidFill>
                  <a:prstClr val="black"/>
                </a:solidFill>
              </a:endParaRPr>
            </a:p>
            <a:p>
              <a:pPr algn="ctr">
                <a:lnSpc>
                  <a:spcPct val="150000"/>
                </a:lnSpc>
              </a:pPr>
              <a:r>
                <a:rPr lang="en-US" sz="3600" b="1" dirty="0" err="1">
                  <a:solidFill>
                    <a:prstClr val="black"/>
                  </a:solidFill>
                  <a:latin typeface="Arial" charset="0"/>
                  <a:cs typeface="Arial" charset="0"/>
                </a:rPr>
                <a:t>Tìm</a:t>
              </a:r>
              <a:r>
                <a:rPr lang="en-US" sz="3600" b="1" dirty="0">
                  <a:solidFill>
                    <a:prstClr val="black"/>
                  </a:solidFill>
                  <a:latin typeface="Arial" charset="0"/>
                  <a:cs typeface="Arial" charset="0"/>
                </a:rPr>
                <a:t> </a:t>
              </a:r>
              <a:r>
                <a:rPr lang="en-US" sz="3600" b="1" dirty="0" err="1" smtClean="0">
                  <a:solidFill>
                    <a:prstClr val="black"/>
                  </a:solidFill>
                  <a:latin typeface="Arial" charset="0"/>
                  <a:cs typeface="Arial" charset="0"/>
                </a:rPr>
                <a:t>đặc</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điểm</a:t>
              </a:r>
              <a:r>
                <a:rPr lang="en-US" sz="3600" b="1" dirty="0" smtClean="0">
                  <a:solidFill>
                    <a:prstClr val="black"/>
                  </a:solidFill>
                  <a:latin typeface="Arial" charset="0"/>
                  <a:cs typeface="Arial" charset="0"/>
                </a:rPr>
                <a:t> </a:t>
              </a:r>
              <a:r>
                <a:rPr lang="en-US" sz="3600" b="1" dirty="0" err="1">
                  <a:solidFill>
                    <a:prstClr val="black"/>
                  </a:solidFill>
                  <a:latin typeface="Arial" charset="0"/>
                  <a:cs typeface="Arial" charset="0"/>
                </a:rPr>
                <a:t>được</a:t>
              </a:r>
              <a:r>
                <a:rPr lang="en-US" sz="3600" b="1" dirty="0">
                  <a:solidFill>
                    <a:prstClr val="black"/>
                  </a:solidFill>
                  <a:latin typeface="Arial" charset="0"/>
                  <a:cs typeface="Arial" charset="0"/>
                </a:rPr>
                <a:t> so </a:t>
              </a:r>
              <a:r>
                <a:rPr lang="en-US" sz="3600" b="1" dirty="0" err="1">
                  <a:solidFill>
                    <a:prstClr val="black"/>
                  </a:solidFill>
                  <a:latin typeface="Arial" charset="0"/>
                  <a:cs typeface="Arial" charset="0"/>
                </a:rPr>
                <a:t>sánh</a:t>
              </a:r>
              <a:r>
                <a:rPr lang="en-US" sz="3600" b="1" dirty="0">
                  <a:solidFill>
                    <a:prstClr val="black"/>
                  </a:solidFill>
                  <a:latin typeface="Arial" charset="0"/>
                  <a:cs typeface="Arial" charset="0"/>
                </a:rPr>
                <a:t> </a:t>
              </a:r>
              <a:r>
                <a:rPr lang="en-US" sz="3600" b="1" dirty="0" err="1" smtClean="0">
                  <a:solidFill>
                    <a:prstClr val="black"/>
                  </a:solidFill>
                  <a:latin typeface="Arial" charset="0"/>
                  <a:cs typeface="Arial" charset="0"/>
                </a:rPr>
                <a:t>với</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nhau</a:t>
              </a:r>
              <a:r>
                <a:rPr lang="en-US" sz="3600" b="1" dirty="0" smtClean="0">
                  <a:solidFill>
                    <a:prstClr val="black"/>
                  </a:solidFill>
                  <a:latin typeface="Arial" charset="0"/>
                  <a:cs typeface="Arial" charset="0"/>
                </a:rPr>
                <a:t> </a:t>
              </a:r>
              <a:r>
                <a:rPr lang="en-US" sz="3600" b="1" dirty="0" err="1">
                  <a:solidFill>
                    <a:prstClr val="black"/>
                  </a:solidFill>
                  <a:latin typeface="Arial" charset="0"/>
                  <a:cs typeface="Arial" charset="0"/>
                </a:rPr>
                <a:t>trong</a:t>
              </a:r>
              <a:r>
                <a:rPr lang="en-US" sz="3600" b="1" dirty="0">
                  <a:solidFill>
                    <a:prstClr val="black"/>
                  </a:solidFill>
                  <a:latin typeface="Arial" charset="0"/>
                  <a:cs typeface="Arial" charset="0"/>
                </a:rPr>
                <a:t> </a:t>
              </a:r>
              <a:r>
                <a:rPr lang="en-US" sz="3600" b="1" dirty="0" err="1" smtClean="0">
                  <a:solidFill>
                    <a:prstClr val="black"/>
                  </a:solidFill>
                  <a:latin typeface="Arial" charset="0"/>
                  <a:cs typeface="Arial" charset="0"/>
                </a:rPr>
                <a:t>câu</a:t>
              </a:r>
              <a:r>
                <a:rPr lang="en-US" sz="3600" b="1" dirty="0" smtClean="0">
                  <a:solidFill>
                    <a:prstClr val="black"/>
                  </a:solidFill>
                  <a:latin typeface="Arial" charset="0"/>
                  <a:cs typeface="Arial" charset="0"/>
                </a:rPr>
                <a:t> </a:t>
              </a:r>
              <a:r>
                <a:rPr lang="en-US" sz="3600" b="1" dirty="0" err="1">
                  <a:solidFill>
                    <a:prstClr val="black"/>
                  </a:solidFill>
                  <a:latin typeface="Arial" charset="0"/>
                  <a:cs typeface="Arial" charset="0"/>
                </a:rPr>
                <a:t>dưới</a:t>
              </a:r>
              <a:r>
                <a:rPr lang="en-US" sz="3600" b="1" dirty="0">
                  <a:solidFill>
                    <a:prstClr val="black"/>
                  </a:solidFill>
                  <a:latin typeface="Arial" charset="0"/>
                  <a:cs typeface="Arial" charset="0"/>
                </a:rPr>
                <a:t> </a:t>
              </a:r>
              <a:r>
                <a:rPr lang="en-US" sz="3600" b="1" dirty="0" err="1" smtClean="0">
                  <a:solidFill>
                    <a:prstClr val="black"/>
                  </a:solidFill>
                  <a:latin typeface="Arial" charset="0"/>
                  <a:cs typeface="Arial" charset="0"/>
                </a:rPr>
                <a:t>đây</a:t>
              </a:r>
              <a:r>
                <a:rPr lang="en-US" sz="3600" b="1" dirty="0" smtClean="0">
                  <a:solidFill>
                    <a:prstClr val="black"/>
                  </a:solidFill>
                  <a:latin typeface="Arial" charset="0"/>
                  <a:cs typeface="Arial" charset="0"/>
                </a:rPr>
                <a:t>:</a:t>
              </a:r>
            </a:p>
            <a:p>
              <a:pPr algn="just">
                <a:lnSpc>
                  <a:spcPct val="150000"/>
                </a:lnSpc>
              </a:pPr>
              <a:r>
                <a:rPr lang="en-US" sz="3600" dirty="0">
                  <a:solidFill>
                    <a:prstClr val="black"/>
                  </a:solidFill>
                  <a:latin typeface="Arial" charset="0"/>
                  <a:cs typeface="Arial" charset="0"/>
                </a:rPr>
                <a:t> </a:t>
              </a:r>
              <a:r>
                <a:rPr lang="en-US" sz="3600" dirty="0" smtClean="0">
                  <a:solidFill>
                    <a:prstClr val="black"/>
                  </a:solidFill>
                  <a:latin typeface="Arial" charset="0"/>
                  <a:cs typeface="Arial" charset="0"/>
                </a:rPr>
                <a:t>    </a:t>
              </a:r>
              <a:r>
                <a:rPr lang="en-US" sz="3600" dirty="0"/>
                <a:t>C</a:t>
              </a:r>
              <a:r>
                <a:rPr lang="vi-VN" sz="3600" dirty="0"/>
                <a:t>ây </a:t>
              </a:r>
              <a:r>
                <a:rPr lang="en-US" sz="3600" dirty="0" err="1"/>
                <a:t>Cầ</a:t>
              </a:r>
              <a:r>
                <a:rPr lang="vi-VN" sz="3600" dirty="0"/>
                <a:t>u </a:t>
              </a:r>
              <a:r>
                <a:rPr lang="en-US" sz="3600" dirty="0"/>
                <a:t>T</a:t>
              </a:r>
              <a:r>
                <a:rPr lang="vi-VN" sz="3600" dirty="0"/>
                <a:t>hê </a:t>
              </a:r>
              <a:r>
                <a:rPr lang="en-US" sz="3600" dirty="0" err="1"/>
                <a:t>Hú</a:t>
              </a:r>
              <a:r>
                <a:rPr lang="vi-VN" sz="3600" dirty="0"/>
                <a:t>c cong cong như con tôm dẫn thẳng tới </a:t>
              </a:r>
              <a:r>
                <a:rPr lang="en-US" sz="3600" dirty="0"/>
                <a:t>Đ</a:t>
              </a:r>
              <a:r>
                <a:rPr lang="vi-VN" sz="3600" dirty="0"/>
                <a:t>ền </a:t>
              </a:r>
              <a:r>
                <a:rPr lang="en-US" sz="3600" dirty="0"/>
                <a:t>N</a:t>
              </a:r>
              <a:r>
                <a:rPr lang="vi-VN" sz="3600" dirty="0"/>
                <a:t>gọc </a:t>
              </a:r>
              <a:r>
                <a:rPr lang="en-US" sz="3600" dirty="0"/>
                <a:t>S</a:t>
              </a:r>
              <a:r>
                <a:rPr lang="vi-VN" sz="3600" dirty="0"/>
                <a:t>ơn</a:t>
              </a:r>
              <a:r>
                <a:rPr lang="vi-VN" sz="3600" dirty="0" smtClean="0"/>
                <a:t>.</a:t>
              </a:r>
              <a:endParaRPr lang="vi-VN" sz="3600" dirty="0"/>
            </a:p>
          </p:txBody>
        </p:sp>
      </p:grpSp>
      <p:sp>
        <p:nvSpPr>
          <p:cNvPr id="3" name="7-Point Star 2"/>
          <p:cNvSpPr/>
          <p:nvPr/>
        </p:nvSpPr>
        <p:spPr>
          <a:xfrm>
            <a:off x="560723" y="303957"/>
            <a:ext cx="3744416" cy="1728192"/>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0000"/>
                </a:solidFill>
              </a:rPr>
              <a:t>Đáp</a:t>
            </a:r>
            <a:r>
              <a:rPr lang="en-US" sz="4400" b="1" dirty="0" smtClean="0">
                <a:solidFill>
                  <a:srgbClr val="FF0000"/>
                </a:solidFill>
              </a:rPr>
              <a:t> </a:t>
            </a:r>
            <a:r>
              <a:rPr lang="en-US" sz="4400" b="1" dirty="0" err="1" smtClean="0">
                <a:solidFill>
                  <a:srgbClr val="FF0000"/>
                </a:solidFill>
              </a:rPr>
              <a:t>án</a:t>
            </a:r>
            <a:r>
              <a:rPr lang="en-US" sz="4400" b="1" dirty="0" smtClean="0">
                <a:solidFill>
                  <a:srgbClr val="FF0000"/>
                </a:solidFill>
              </a:rPr>
              <a:t>:</a:t>
            </a:r>
            <a:endParaRPr lang="en-US" sz="4400" b="1" dirty="0">
              <a:solidFill>
                <a:srgbClr val="FF0000"/>
              </a:solidFill>
            </a:endParaRPr>
          </a:p>
        </p:txBody>
      </p:sp>
      <p:cxnSp>
        <p:nvCxnSpPr>
          <p:cNvPr id="5" name="Straight Connector 4"/>
          <p:cNvCxnSpPr/>
          <p:nvPr/>
        </p:nvCxnSpPr>
        <p:spPr>
          <a:xfrm>
            <a:off x="5853311" y="4480421"/>
            <a:ext cx="1800200"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7" name="Rounded Rectangle 6"/>
          <p:cNvSpPr/>
          <p:nvPr/>
        </p:nvSpPr>
        <p:spPr>
          <a:xfrm>
            <a:off x="1244799" y="808013"/>
            <a:ext cx="10513169" cy="55446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4400" b="1" dirty="0">
                <a:solidFill>
                  <a:prstClr val="black"/>
                </a:solidFill>
              </a:rPr>
              <a:t>4</a:t>
            </a:r>
            <a:endParaRPr lang="en-US" sz="34400" b="1" dirty="0">
              <a:solidFill>
                <a:prstClr val="black"/>
              </a:solidFill>
            </a:endParaRPr>
          </a:p>
        </p:txBody>
      </p:sp>
    </p:spTree>
    <p:extLst>
      <p:ext uri="{BB962C8B-B14F-4D97-AF65-F5344CB8AC3E}">
        <p14:creationId xmlns:p14="http://schemas.microsoft.com/office/powerpoint/2010/main" val="33527532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0.70"/>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par>
                                <p:cTn id="10" presetID="55" presetClass="entr" presetSubtype="0"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 xmlns:a16="http://schemas.microsoft.com/office/drawing/2014/main" id="{E4045E8F-4702-FA05-A08F-AC8F30DB76A8}"/>
              </a:ext>
            </a:extLst>
          </p:cNvPr>
          <p:cNvSpPr/>
          <p:nvPr/>
        </p:nvSpPr>
        <p:spPr>
          <a:xfrm>
            <a:off x="2180903" y="882421"/>
            <a:ext cx="8496944" cy="5326191"/>
          </a:xfrm>
          <a:prstGeom prst="roundRect">
            <a:avLst/>
          </a:prstGeom>
          <a:noFill/>
          <a:ln w="3810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45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Trò</a:t>
            </a:r>
            <a:r>
              <a:rPr lang="en-US" sz="45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5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chơi</a:t>
            </a:r>
            <a:r>
              <a:rPr lang="en-US" sz="45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5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Đố</a:t>
            </a:r>
            <a:r>
              <a:rPr lang="en-US" sz="45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5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bạn</a:t>
            </a:r>
            <a:r>
              <a:rPr lang="en-US" sz="4500" b="1" dirty="0">
                <a:solidFill>
                  <a:srgbClr val="0070C0"/>
                </a:solidFill>
                <a:latin typeface="UTM Avo" panose="02040603050506020204" pitchFamily="18" charset="0"/>
                <a:ea typeface="AvantGarde" panose="00000400000000000000" pitchFamily="2" charset="0"/>
                <a:cs typeface="AvantGarde" panose="00000400000000000000" pitchFamily="2" charset="0"/>
              </a:rPr>
              <a:t>”</a:t>
            </a:r>
          </a:p>
          <a:p>
            <a:pPr algn="ctr"/>
            <a:r>
              <a:rPr lang="nl-NL" sz="3400" dirty="0">
                <a:solidFill>
                  <a:srgbClr val="0070C0"/>
                </a:solidFill>
                <a:latin typeface="UTM Avo" panose="02040603050506020204" pitchFamily="18" charset="0"/>
                <a:ea typeface="AvantGarde" panose="00000400000000000000" pitchFamily="2" charset="0"/>
                <a:cs typeface="AvantGarde" panose="00000400000000000000" pitchFamily="2" charset="0"/>
              </a:rPr>
              <a:t>Luật chơi: Có 2 đội chơi, mỗi đội 5 bạn. Mỗi đội lần lượt cử 1 thành viên tham gia thi với nhau. GV ngẫu nhiên đưa ra từ ngữ yêu cầu thành viên tham gia lượt chơi của 2 đội tìm 1 từ ngữ khác có nghĩa giống với từ ngữ đã nêu. Trong thời gian 3 phút, đội nào có nhiều lượt chơi thắng nhất thì giành chiến thắng.</a:t>
            </a:r>
            <a:endParaRPr lang="en-US" sz="3400"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2868019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44799" y="808013"/>
            <a:ext cx="10513169" cy="5544616"/>
            <a:chOff x="1244799" y="808013"/>
            <a:chExt cx="10513169" cy="5544616"/>
          </a:xfrm>
        </p:grpSpPr>
        <p:sp>
          <p:nvSpPr>
            <p:cNvPr id="8" name="Rounded Rectangle 7"/>
            <p:cNvSpPr/>
            <p:nvPr/>
          </p:nvSpPr>
          <p:spPr>
            <a:xfrm>
              <a:off x="1244799" y="808013"/>
              <a:ext cx="10513169" cy="5544616"/>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4400" b="1" dirty="0">
                <a:solidFill>
                  <a:prstClr val="black"/>
                </a:solidFill>
              </a:endParaRPr>
            </a:p>
          </p:txBody>
        </p:sp>
        <p:sp>
          <p:nvSpPr>
            <p:cNvPr id="2" name="Rectangle 1"/>
            <p:cNvSpPr/>
            <p:nvPr/>
          </p:nvSpPr>
          <p:spPr>
            <a:xfrm>
              <a:off x="2252911" y="1240061"/>
              <a:ext cx="8568952" cy="4247317"/>
            </a:xfrm>
            <a:prstGeom prst="rect">
              <a:avLst/>
            </a:prstGeom>
          </p:spPr>
          <p:txBody>
            <a:bodyPr wrap="square">
              <a:spAutoFit/>
            </a:bodyPr>
            <a:lstStyle/>
            <a:p>
              <a:pPr algn="ctr">
                <a:lnSpc>
                  <a:spcPct val="150000"/>
                </a:lnSpc>
              </a:pPr>
              <a:r>
                <a:rPr lang="en-US" sz="3600" b="1" dirty="0" err="1">
                  <a:solidFill>
                    <a:prstClr val="black"/>
                  </a:solidFill>
                </a:rPr>
                <a:t>Câu</a:t>
              </a:r>
              <a:r>
                <a:rPr lang="en-US" sz="3600" b="1" dirty="0">
                  <a:solidFill>
                    <a:prstClr val="black"/>
                  </a:solidFill>
                </a:rPr>
                <a:t> </a:t>
              </a:r>
              <a:r>
                <a:rPr lang="en-US" sz="3600" b="1" dirty="0" err="1">
                  <a:solidFill>
                    <a:prstClr val="black"/>
                  </a:solidFill>
                </a:rPr>
                <a:t>hỏi</a:t>
              </a:r>
              <a:r>
                <a:rPr lang="en-US" sz="3600" b="1" dirty="0">
                  <a:solidFill>
                    <a:prstClr val="black"/>
                  </a:solidFill>
                </a:rPr>
                <a:t> </a:t>
              </a:r>
              <a:r>
                <a:rPr lang="en-US" sz="3600" b="1" dirty="0" err="1">
                  <a:solidFill>
                    <a:prstClr val="black"/>
                  </a:solidFill>
                </a:rPr>
                <a:t>số</a:t>
              </a:r>
              <a:r>
                <a:rPr lang="en-US" sz="3600" b="1" dirty="0">
                  <a:solidFill>
                    <a:prstClr val="black"/>
                  </a:solidFill>
                </a:rPr>
                <a:t> 2:</a:t>
              </a:r>
            </a:p>
            <a:p>
              <a:pPr algn="ctr">
                <a:lnSpc>
                  <a:spcPct val="150000"/>
                </a:lnSpc>
              </a:pPr>
              <a:r>
                <a:rPr lang="en-US" sz="3600" b="1" dirty="0" err="1">
                  <a:solidFill>
                    <a:prstClr val="black"/>
                  </a:solidFill>
                  <a:latin typeface="Arial" charset="0"/>
                  <a:cs typeface="Arial" charset="0"/>
                </a:rPr>
                <a:t>Tìm</a:t>
              </a:r>
              <a:r>
                <a:rPr lang="en-US" sz="3600" b="1" dirty="0">
                  <a:solidFill>
                    <a:prstClr val="black"/>
                  </a:solidFill>
                  <a:latin typeface="Arial" charset="0"/>
                  <a:cs typeface="Arial" charset="0"/>
                </a:rPr>
                <a:t> </a:t>
              </a:r>
              <a:r>
                <a:rPr lang="en-US" sz="3600" b="1" dirty="0" err="1" smtClean="0">
                  <a:solidFill>
                    <a:prstClr val="black"/>
                  </a:solidFill>
                  <a:latin typeface="Arial" charset="0"/>
                  <a:cs typeface="Arial" charset="0"/>
                </a:rPr>
                <a:t>từ</a:t>
              </a:r>
              <a:r>
                <a:rPr lang="en-US" sz="3600" b="1" dirty="0" smtClean="0">
                  <a:solidFill>
                    <a:prstClr val="black"/>
                  </a:solidFill>
                  <a:latin typeface="Arial" charset="0"/>
                  <a:cs typeface="Arial" charset="0"/>
                </a:rPr>
                <a:t> so </a:t>
              </a:r>
              <a:r>
                <a:rPr lang="en-US" sz="3600" b="1" dirty="0" err="1">
                  <a:solidFill>
                    <a:prstClr val="black"/>
                  </a:solidFill>
                  <a:latin typeface="Arial" charset="0"/>
                  <a:cs typeface="Arial" charset="0"/>
                </a:rPr>
                <a:t>sánh</a:t>
              </a:r>
              <a:r>
                <a:rPr lang="en-US" sz="3600" b="1" dirty="0">
                  <a:solidFill>
                    <a:prstClr val="black"/>
                  </a:solidFill>
                  <a:latin typeface="Arial" charset="0"/>
                  <a:cs typeface="Arial" charset="0"/>
                </a:rPr>
                <a:t> </a:t>
              </a:r>
              <a:r>
                <a:rPr lang="en-US" sz="3600" b="1" dirty="0" err="1" smtClean="0">
                  <a:solidFill>
                    <a:prstClr val="black"/>
                  </a:solidFill>
                  <a:latin typeface="Arial" charset="0"/>
                  <a:cs typeface="Arial" charset="0"/>
                </a:rPr>
                <a:t>với</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nhau</a:t>
              </a:r>
              <a:r>
                <a:rPr lang="en-US" sz="3600" b="1" dirty="0" smtClean="0">
                  <a:solidFill>
                    <a:prstClr val="black"/>
                  </a:solidFill>
                  <a:latin typeface="Arial" charset="0"/>
                  <a:cs typeface="Arial" charset="0"/>
                </a:rPr>
                <a:t> </a:t>
              </a:r>
              <a:r>
                <a:rPr lang="en-US" sz="3600" b="1" dirty="0" err="1">
                  <a:solidFill>
                    <a:prstClr val="black"/>
                  </a:solidFill>
                  <a:latin typeface="Arial" charset="0"/>
                  <a:cs typeface="Arial" charset="0"/>
                </a:rPr>
                <a:t>trong</a:t>
              </a:r>
              <a:r>
                <a:rPr lang="en-US" sz="3600" b="1" dirty="0">
                  <a:solidFill>
                    <a:prstClr val="black"/>
                  </a:solidFill>
                  <a:latin typeface="Arial" charset="0"/>
                  <a:cs typeface="Arial" charset="0"/>
                </a:rPr>
                <a:t> </a:t>
              </a:r>
              <a:r>
                <a:rPr lang="en-US" sz="3600" b="1" dirty="0" err="1">
                  <a:solidFill>
                    <a:prstClr val="black"/>
                  </a:solidFill>
                  <a:latin typeface="Arial" charset="0"/>
                  <a:cs typeface="Arial" charset="0"/>
                </a:rPr>
                <a:t>các</a:t>
              </a:r>
              <a:r>
                <a:rPr lang="en-US" sz="3600" b="1" dirty="0">
                  <a:solidFill>
                    <a:prstClr val="black"/>
                  </a:solidFill>
                  <a:latin typeface="Arial" charset="0"/>
                  <a:cs typeface="Arial" charset="0"/>
                </a:rPr>
                <a:t> </a:t>
              </a:r>
              <a:r>
                <a:rPr lang="en-US" sz="3600" b="1" dirty="0" err="1">
                  <a:solidFill>
                    <a:prstClr val="black"/>
                  </a:solidFill>
                  <a:latin typeface="Arial" charset="0"/>
                  <a:cs typeface="Arial" charset="0"/>
                </a:rPr>
                <a:t>câu</a:t>
              </a:r>
              <a:r>
                <a:rPr lang="en-US" sz="3600" b="1" dirty="0">
                  <a:solidFill>
                    <a:prstClr val="black"/>
                  </a:solidFill>
                  <a:latin typeface="Arial" charset="0"/>
                  <a:cs typeface="Arial" charset="0"/>
                </a:rPr>
                <a:t> </a:t>
              </a:r>
              <a:r>
                <a:rPr lang="en-US" sz="3600" b="1" dirty="0" err="1">
                  <a:solidFill>
                    <a:prstClr val="black"/>
                  </a:solidFill>
                  <a:latin typeface="Arial" charset="0"/>
                  <a:cs typeface="Arial" charset="0"/>
                </a:rPr>
                <a:t>dưới</a:t>
              </a:r>
              <a:r>
                <a:rPr lang="en-US" sz="3600" b="1" dirty="0">
                  <a:solidFill>
                    <a:prstClr val="black"/>
                  </a:solidFill>
                  <a:latin typeface="Arial" charset="0"/>
                  <a:cs typeface="Arial" charset="0"/>
                </a:rPr>
                <a:t> </a:t>
              </a:r>
              <a:r>
                <a:rPr lang="en-US" sz="3600" b="1" dirty="0" err="1" smtClean="0">
                  <a:solidFill>
                    <a:prstClr val="black"/>
                  </a:solidFill>
                  <a:latin typeface="Arial" charset="0"/>
                  <a:cs typeface="Arial" charset="0"/>
                </a:rPr>
                <a:t>đây</a:t>
              </a:r>
              <a:r>
                <a:rPr lang="en-US" sz="3600" b="1" dirty="0" smtClean="0">
                  <a:solidFill>
                    <a:prstClr val="black"/>
                  </a:solidFill>
                  <a:latin typeface="Arial" charset="0"/>
                  <a:cs typeface="Arial" charset="0"/>
                </a:rPr>
                <a:t>:</a:t>
              </a:r>
            </a:p>
            <a:p>
              <a:pPr algn="just">
                <a:lnSpc>
                  <a:spcPct val="150000"/>
                </a:lnSpc>
              </a:pPr>
              <a:r>
                <a:rPr lang="en-US" sz="3600" dirty="0">
                  <a:solidFill>
                    <a:prstClr val="black"/>
                  </a:solidFill>
                  <a:latin typeface="Arial" charset="0"/>
                  <a:cs typeface="Arial" charset="0"/>
                </a:rPr>
                <a:t> </a:t>
              </a:r>
              <a:r>
                <a:rPr lang="en-US" sz="3600" dirty="0" smtClean="0">
                  <a:solidFill>
                    <a:prstClr val="black"/>
                  </a:solidFill>
                  <a:latin typeface="Arial" charset="0"/>
                  <a:cs typeface="Arial" charset="0"/>
                </a:rPr>
                <a:t>     </a:t>
              </a:r>
              <a:r>
                <a:rPr lang="en-US" sz="3600" dirty="0" err="1" smtClean="0">
                  <a:solidFill>
                    <a:prstClr val="black"/>
                  </a:solidFill>
                  <a:latin typeface="Arial" charset="0"/>
                  <a:cs typeface="Arial" charset="0"/>
                </a:rPr>
                <a:t>Mặt</a:t>
              </a:r>
              <a:r>
                <a:rPr lang="en-US" sz="3600" dirty="0" smtClean="0">
                  <a:solidFill>
                    <a:prstClr val="black"/>
                  </a:solidFill>
                  <a:latin typeface="Arial" charset="0"/>
                  <a:cs typeface="Arial" charset="0"/>
                </a:rPr>
                <a:t> </a:t>
              </a:r>
              <a:r>
                <a:rPr lang="en-US" sz="3600" dirty="0" err="1">
                  <a:solidFill>
                    <a:prstClr val="black"/>
                  </a:solidFill>
                  <a:latin typeface="Arial" charset="0"/>
                  <a:cs typeface="Arial" charset="0"/>
                </a:rPr>
                <a:t>biển</a:t>
              </a:r>
              <a:r>
                <a:rPr lang="en-US" sz="3600" dirty="0">
                  <a:solidFill>
                    <a:prstClr val="black"/>
                  </a:solidFill>
                  <a:latin typeface="Arial" charset="0"/>
                  <a:cs typeface="Arial" charset="0"/>
                </a:rPr>
                <a:t> </a:t>
              </a:r>
              <a:r>
                <a:rPr lang="en-US" sz="3600" dirty="0" err="1">
                  <a:solidFill>
                    <a:prstClr val="black"/>
                  </a:solidFill>
                  <a:latin typeface="Arial" charset="0"/>
                  <a:cs typeface="Arial" charset="0"/>
                </a:rPr>
                <a:t>sáng</a:t>
              </a:r>
              <a:r>
                <a:rPr lang="en-US" sz="3600" dirty="0">
                  <a:solidFill>
                    <a:prstClr val="black"/>
                  </a:solidFill>
                  <a:latin typeface="Arial" charset="0"/>
                  <a:cs typeface="Arial" charset="0"/>
                </a:rPr>
                <a:t> </a:t>
              </a:r>
              <a:r>
                <a:rPr lang="en-US" sz="3600" dirty="0" err="1">
                  <a:solidFill>
                    <a:prstClr val="black"/>
                  </a:solidFill>
                  <a:latin typeface="Arial" charset="0"/>
                  <a:cs typeface="Arial" charset="0"/>
                </a:rPr>
                <a:t>trong</a:t>
              </a:r>
              <a:r>
                <a:rPr lang="en-US" sz="3600" dirty="0">
                  <a:solidFill>
                    <a:prstClr val="black"/>
                  </a:solidFill>
                  <a:latin typeface="Arial" charset="0"/>
                  <a:cs typeface="Arial" charset="0"/>
                </a:rPr>
                <a:t> </a:t>
              </a:r>
              <a:r>
                <a:rPr lang="en-US" sz="3600" dirty="0" err="1">
                  <a:solidFill>
                    <a:prstClr val="black"/>
                  </a:solidFill>
                  <a:latin typeface="Arial" charset="0"/>
                  <a:cs typeface="Arial" charset="0"/>
                </a:rPr>
                <a:t>như</a:t>
              </a:r>
              <a:r>
                <a:rPr lang="en-US" sz="3600" dirty="0">
                  <a:solidFill>
                    <a:prstClr val="black"/>
                  </a:solidFill>
                  <a:latin typeface="Arial" charset="0"/>
                  <a:cs typeface="Arial" charset="0"/>
                </a:rPr>
                <a:t> </a:t>
              </a:r>
              <a:r>
                <a:rPr lang="en-US" sz="3600" dirty="0" err="1">
                  <a:solidFill>
                    <a:prstClr val="black"/>
                  </a:solidFill>
                  <a:latin typeface="Arial" charset="0"/>
                  <a:cs typeface="Arial" charset="0"/>
                </a:rPr>
                <a:t>tấm</a:t>
              </a:r>
              <a:r>
                <a:rPr lang="en-US" sz="3600" dirty="0">
                  <a:solidFill>
                    <a:prstClr val="black"/>
                  </a:solidFill>
                  <a:latin typeface="Arial" charset="0"/>
                  <a:cs typeface="Arial" charset="0"/>
                </a:rPr>
                <a:t> </a:t>
              </a:r>
              <a:r>
                <a:rPr lang="en-US" sz="3600" dirty="0" err="1">
                  <a:solidFill>
                    <a:prstClr val="black"/>
                  </a:solidFill>
                  <a:latin typeface="Arial" charset="0"/>
                  <a:cs typeface="Arial" charset="0"/>
                </a:rPr>
                <a:t>thảm</a:t>
              </a:r>
              <a:r>
                <a:rPr lang="en-US" sz="3600" dirty="0">
                  <a:solidFill>
                    <a:prstClr val="black"/>
                  </a:solidFill>
                  <a:latin typeface="Arial" charset="0"/>
                  <a:cs typeface="Arial" charset="0"/>
                </a:rPr>
                <a:t> </a:t>
              </a:r>
              <a:r>
                <a:rPr lang="en-US" sz="3600" dirty="0" err="1">
                  <a:solidFill>
                    <a:prstClr val="black"/>
                  </a:solidFill>
                  <a:latin typeface="Arial" charset="0"/>
                  <a:cs typeface="Arial" charset="0"/>
                </a:rPr>
                <a:t>khổng</a:t>
              </a:r>
              <a:r>
                <a:rPr lang="en-US" sz="3600" dirty="0">
                  <a:solidFill>
                    <a:prstClr val="black"/>
                  </a:solidFill>
                  <a:latin typeface="Arial" charset="0"/>
                  <a:cs typeface="Arial" charset="0"/>
                </a:rPr>
                <a:t> </a:t>
              </a:r>
              <a:r>
                <a:rPr lang="en-US" sz="3600" dirty="0" err="1">
                  <a:solidFill>
                    <a:prstClr val="black"/>
                  </a:solidFill>
                  <a:latin typeface="Arial" charset="0"/>
                  <a:cs typeface="Arial" charset="0"/>
                </a:rPr>
                <a:t>lồ</a:t>
              </a:r>
              <a:r>
                <a:rPr lang="en-US" sz="3600" dirty="0">
                  <a:solidFill>
                    <a:prstClr val="black"/>
                  </a:solidFill>
                  <a:latin typeface="Arial" charset="0"/>
                  <a:cs typeface="Arial" charset="0"/>
                </a:rPr>
                <a:t> </a:t>
              </a:r>
              <a:r>
                <a:rPr lang="en-US" sz="3600" dirty="0" err="1">
                  <a:solidFill>
                    <a:prstClr val="black"/>
                  </a:solidFill>
                  <a:latin typeface="Arial" charset="0"/>
                  <a:cs typeface="Arial" charset="0"/>
                </a:rPr>
                <a:t>bằng</a:t>
              </a:r>
              <a:r>
                <a:rPr lang="en-US" sz="3600" dirty="0">
                  <a:solidFill>
                    <a:prstClr val="black"/>
                  </a:solidFill>
                  <a:latin typeface="Arial" charset="0"/>
                  <a:cs typeface="Arial" charset="0"/>
                </a:rPr>
                <a:t> </a:t>
              </a:r>
              <a:r>
                <a:rPr lang="en-US" sz="3600" dirty="0" err="1">
                  <a:solidFill>
                    <a:prstClr val="black"/>
                  </a:solidFill>
                  <a:latin typeface="Arial" charset="0"/>
                  <a:cs typeface="Arial" charset="0"/>
                </a:rPr>
                <a:t>ngọc</a:t>
              </a:r>
              <a:r>
                <a:rPr lang="en-US" sz="3600" dirty="0">
                  <a:solidFill>
                    <a:prstClr val="black"/>
                  </a:solidFill>
                  <a:latin typeface="Arial" charset="0"/>
                  <a:cs typeface="Arial" charset="0"/>
                </a:rPr>
                <a:t> </a:t>
              </a:r>
              <a:r>
                <a:rPr lang="en-US" sz="3600" dirty="0" err="1">
                  <a:solidFill>
                    <a:prstClr val="black"/>
                  </a:solidFill>
                  <a:latin typeface="Arial" charset="0"/>
                  <a:cs typeface="Arial" charset="0"/>
                </a:rPr>
                <a:t>thạch</a:t>
              </a:r>
              <a:r>
                <a:rPr lang="en-US" sz="3600" dirty="0">
                  <a:solidFill>
                    <a:prstClr val="black"/>
                  </a:solidFill>
                  <a:latin typeface="Arial" charset="0"/>
                  <a:cs typeface="Arial" charset="0"/>
                </a:rPr>
                <a:t>.</a:t>
              </a:r>
              <a:endParaRPr lang="en-US" sz="3600" dirty="0">
                <a:solidFill>
                  <a:prstClr val="black"/>
                </a:solidFill>
                <a:latin typeface="Arial" charset="0"/>
                <a:cs typeface="Arial" charset="0"/>
              </a:endParaRPr>
            </a:p>
          </p:txBody>
        </p:sp>
      </p:grpSp>
      <p:sp>
        <p:nvSpPr>
          <p:cNvPr id="3" name="7-Point Star 2"/>
          <p:cNvSpPr/>
          <p:nvPr/>
        </p:nvSpPr>
        <p:spPr>
          <a:xfrm>
            <a:off x="560723" y="303957"/>
            <a:ext cx="3744416" cy="1728192"/>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0000"/>
                </a:solidFill>
              </a:rPr>
              <a:t>Đáp</a:t>
            </a:r>
            <a:r>
              <a:rPr lang="en-US" sz="4400" b="1" dirty="0" smtClean="0">
                <a:solidFill>
                  <a:srgbClr val="FF0000"/>
                </a:solidFill>
              </a:rPr>
              <a:t> </a:t>
            </a:r>
            <a:r>
              <a:rPr lang="en-US" sz="4400" b="1" dirty="0" err="1" smtClean="0">
                <a:solidFill>
                  <a:srgbClr val="FF0000"/>
                </a:solidFill>
              </a:rPr>
              <a:t>án</a:t>
            </a:r>
            <a:r>
              <a:rPr lang="en-US" sz="4400" b="1" dirty="0" smtClean="0">
                <a:solidFill>
                  <a:srgbClr val="FF0000"/>
                </a:solidFill>
              </a:rPr>
              <a:t>:</a:t>
            </a:r>
            <a:endParaRPr lang="en-US" sz="4400" b="1" dirty="0">
              <a:solidFill>
                <a:srgbClr val="FF0000"/>
              </a:solidFill>
            </a:endParaRPr>
          </a:p>
        </p:txBody>
      </p:sp>
      <p:cxnSp>
        <p:nvCxnSpPr>
          <p:cNvPr id="5" name="Straight Connector 4"/>
          <p:cNvCxnSpPr/>
          <p:nvPr/>
        </p:nvCxnSpPr>
        <p:spPr>
          <a:xfrm>
            <a:off x="7725519" y="4483435"/>
            <a:ext cx="720080"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7" name="Rounded Rectangle 6"/>
          <p:cNvSpPr/>
          <p:nvPr/>
        </p:nvSpPr>
        <p:spPr>
          <a:xfrm>
            <a:off x="1244799" y="808013"/>
            <a:ext cx="10513169" cy="55446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4400" b="1" dirty="0" smtClean="0">
                <a:solidFill>
                  <a:prstClr val="black"/>
                </a:solidFill>
              </a:rPr>
              <a:t>5</a:t>
            </a:r>
            <a:endParaRPr lang="en-US" sz="34400" b="1" dirty="0">
              <a:solidFill>
                <a:prstClr val="black"/>
              </a:solidFill>
            </a:endParaRPr>
          </a:p>
        </p:txBody>
      </p:sp>
    </p:spTree>
    <p:extLst>
      <p:ext uri="{BB962C8B-B14F-4D97-AF65-F5344CB8AC3E}">
        <p14:creationId xmlns:p14="http://schemas.microsoft.com/office/powerpoint/2010/main" val="558060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0.70"/>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par>
                                <p:cTn id="10" presetID="55" presetClass="entr" presetSubtype="0"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44799" y="808013"/>
            <a:ext cx="10513169" cy="5544616"/>
            <a:chOff x="1244799" y="808013"/>
            <a:chExt cx="10513169" cy="5544616"/>
          </a:xfrm>
        </p:grpSpPr>
        <p:sp>
          <p:nvSpPr>
            <p:cNvPr id="8" name="Rounded Rectangle 7"/>
            <p:cNvSpPr/>
            <p:nvPr/>
          </p:nvSpPr>
          <p:spPr>
            <a:xfrm>
              <a:off x="1244799" y="808013"/>
              <a:ext cx="10513169" cy="5544616"/>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4400" b="1" dirty="0">
                <a:solidFill>
                  <a:prstClr val="black"/>
                </a:solidFill>
              </a:endParaRPr>
            </a:p>
          </p:txBody>
        </p:sp>
        <p:sp>
          <p:nvSpPr>
            <p:cNvPr id="2" name="Rectangle 1"/>
            <p:cNvSpPr/>
            <p:nvPr/>
          </p:nvSpPr>
          <p:spPr>
            <a:xfrm>
              <a:off x="1820863" y="1024037"/>
              <a:ext cx="9433048" cy="3200876"/>
            </a:xfrm>
            <a:prstGeom prst="rect">
              <a:avLst/>
            </a:prstGeom>
          </p:spPr>
          <p:txBody>
            <a:bodyPr wrap="square">
              <a:spAutoFit/>
            </a:bodyPr>
            <a:lstStyle/>
            <a:p>
              <a:pPr algn="ctr">
                <a:lnSpc>
                  <a:spcPct val="150000"/>
                </a:lnSpc>
              </a:pPr>
              <a:r>
                <a:rPr lang="en-US" sz="3600" b="1" dirty="0" err="1" smtClean="0">
                  <a:solidFill>
                    <a:prstClr val="black"/>
                  </a:solidFill>
                </a:rPr>
                <a:t>Câu</a:t>
              </a:r>
              <a:r>
                <a:rPr lang="en-US" sz="3600" b="1" dirty="0" smtClean="0">
                  <a:solidFill>
                    <a:prstClr val="black"/>
                  </a:solidFill>
                </a:rPr>
                <a:t> </a:t>
              </a:r>
              <a:r>
                <a:rPr lang="en-US" sz="3600" b="1" dirty="0" err="1" smtClean="0">
                  <a:solidFill>
                    <a:prstClr val="black"/>
                  </a:solidFill>
                </a:rPr>
                <a:t>hỏi</a:t>
              </a:r>
              <a:r>
                <a:rPr lang="en-US" sz="3600" b="1" dirty="0" smtClean="0">
                  <a:solidFill>
                    <a:prstClr val="black"/>
                  </a:solidFill>
                </a:rPr>
                <a:t> </a:t>
              </a:r>
              <a:r>
                <a:rPr lang="en-US" sz="3600" b="1" dirty="0" err="1" smtClean="0">
                  <a:solidFill>
                    <a:prstClr val="black"/>
                  </a:solidFill>
                </a:rPr>
                <a:t>số</a:t>
              </a:r>
              <a:r>
                <a:rPr lang="en-US" sz="3600" b="1" dirty="0" smtClean="0">
                  <a:solidFill>
                    <a:prstClr val="black"/>
                  </a:solidFill>
                </a:rPr>
                <a:t> 2:</a:t>
              </a:r>
            </a:p>
            <a:p>
              <a:pPr algn="ctr">
                <a:lnSpc>
                  <a:spcPct val="150000"/>
                </a:lnSpc>
              </a:pPr>
              <a:r>
                <a:rPr lang="en-US" sz="3600" b="1" dirty="0" err="1" smtClean="0">
                  <a:solidFill>
                    <a:prstClr val="black"/>
                  </a:solidFill>
                  <a:latin typeface="Arial" charset="0"/>
                  <a:cs typeface="Arial" charset="0"/>
                </a:rPr>
                <a:t>Đặt</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câu</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hỏi</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và</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câu</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trả</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lời</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về</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địa</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điểm</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diễn</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ra</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sự</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việc</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trong</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các</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câu</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dưới</a:t>
              </a:r>
              <a:r>
                <a:rPr lang="en-US" sz="3600" b="1" dirty="0" smtClean="0">
                  <a:solidFill>
                    <a:prstClr val="black"/>
                  </a:solidFill>
                  <a:latin typeface="Arial" charset="0"/>
                  <a:cs typeface="Arial" charset="0"/>
                </a:rPr>
                <a:t> </a:t>
              </a:r>
              <a:r>
                <a:rPr lang="en-US" sz="3600" b="1" dirty="0" err="1" smtClean="0">
                  <a:solidFill>
                    <a:prstClr val="black"/>
                  </a:solidFill>
                  <a:latin typeface="Arial" charset="0"/>
                  <a:cs typeface="Arial" charset="0"/>
                </a:rPr>
                <a:t>đây</a:t>
              </a:r>
              <a:r>
                <a:rPr lang="en-US" sz="3600" b="1" dirty="0" smtClean="0">
                  <a:solidFill>
                    <a:prstClr val="black"/>
                  </a:solidFill>
                  <a:latin typeface="Arial" charset="0"/>
                  <a:cs typeface="Arial" charset="0"/>
                </a:rPr>
                <a:t>:</a:t>
              </a:r>
            </a:p>
            <a:p>
              <a:r>
                <a:rPr lang="vi-VN" sz="4000" dirty="0" smtClean="0"/>
                <a:t>Hai </a:t>
              </a:r>
              <a:r>
                <a:rPr lang="vi-VN" sz="4000" dirty="0"/>
                <a:t>bên bờ sông, hoa phượng vĩ nở đỏ </a:t>
              </a:r>
              <a:r>
                <a:rPr lang="vi-VN" sz="4000" dirty="0" smtClean="0"/>
                <a:t>rực</a:t>
              </a:r>
              <a:r>
                <a:rPr lang="en-US" sz="4000" dirty="0" smtClean="0"/>
                <a:t>.</a:t>
              </a:r>
              <a:endParaRPr lang="vi-VN" sz="4000" dirty="0"/>
            </a:p>
          </p:txBody>
        </p:sp>
      </p:grpSp>
      <p:grpSp>
        <p:nvGrpSpPr>
          <p:cNvPr id="11" name="Group 10"/>
          <p:cNvGrpSpPr/>
          <p:nvPr/>
        </p:nvGrpSpPr>
        <p:grpSpPr>
          <a:xfrm>
            <a:off x="164678" y="4216196"/>
            <a:ext cx="12240426" cy="2160240"/>
            <a:chOff x="164678" y="4216196"/>
            <a:chExt cx="12240426" cy="2160240"/>
          </a:xfrm>
        </p:grpSpPr>
        <p:sp>
          <p:nvSpPr>
            <p:cNvPr id="9" name="Rectangle 8"/>
            <p:cNvSpPr/>
            <p:nvPr/>
          </p:nvSpPr>
          <p:spPr>
            <a:xfrm>
              <a:off x="2828974" y="4648244"/>
              <a:ext cx="9390628" cy="1728192"/>
            </a:xfrm>
            <a:custGeom>
              <a:avLst/>
              <a:gdLst>
                <a:gd name="connsiteX0" fmla="*/ 0 w 9361041"/>
                <a:gd name="connsiteY0" fmla="*/ 0 h 1728192"/>
                <a:gd name="connsiteX1" fmla="*/ 9361041 w 9361041"/>
                <a:gd name="connsiteY1" fmla="*/ 0 h 1728192"/>
                <a:gd name="connsiteX2" fmla="*/ 9361041 w 9361041"/>
                <a:gd name="connsiteY2" fmla="*/ 1728192 h 1728192"/>
                <a:gd name="connsiteX3" fmla="*/ 0 w 9361041"/>
                <a:gd name="connsiteY3" fmla="*/ 1728192 h 1728192"/>
                <a:gd name="connsiteX4" fmla="*/ 0 w 9361041"/>
                <a:gd name="connsiteY4" fmla="*/ 0 h 1728192"/>
                <a:gd name="connsiteX0" fmla="*/ 0 w 9361041"/>
                <a:gd name="connsiteY0" fmla="*/ 0 h 1728192"/>
                <a:gd name="connsiteX1" fmla="*/ 9361041 w 9361041"/>
                <a:gd name="connsiteY1" fmla="*/ 141889 h 1728192"/>
                <a:gd name="connsiteX2" fmla="*/ 9361041 w 9361041"/>
                <a:gd name="connsiteY2" fmla="*/ 1728192 h 1728192"/>
                <a:gd name="connsiteX3" fmla="*/ 0 w 9361041"/>
                <a:gd name="connsiteY3" fmla="*/ 1728192 h 1728192"/>
                <a:gd name="connsiteX4" fmla="*/ 0 w 9361041"/>
                <a:gd name="connsiteY4" fmla="*/ 0 h 1728192"/>
                <a:gd name="connsiteX0" fmla="*/ 0 w 9361041"/>
                <a:gd name="connsiteY0" fmla="*/ 0 h 1728192"/>
                <a:gd name="connsiteX1" fmla="*/ 9361041 w 9361041"/>
                <a:gd name="connsiteY1" fmla="*/ 141889 h 1728192"/>
                <a:gd name="connsiteX2" fmla="*/ 9361041 w 9361041"/>
                <a:gd name="connsiteY2" fmla="*/ 1602068 h 1728192"/>
                <a:gd name="connsiteX3" fmla="*/ 0 w 9361041"/>
                <a:gd name="connsiteY3" fmla="*/ 1728192 h 1728192"/>
                <a:gd name="connsiteX4" fmla="*/ 0 w 9361041"/>
                <a:gd name="connsiteY4" fmla="*/ 0 h 1728192"/>
                <a:gd name="connsiteX0" fmla="*/ 0 w 9361041"/>
                <a:gd name="connsiteY0" fmla="*/ 0 h 1728192"/>
                <a:gd name="connsiteX1" fmla="*/ 9361041 w 9361041"/>
                <a:gd name="connsiteY1" fmla="*/ 141889 h 1728192"/>
                <a:gd name="connsiteX2" fmla="*/ 9361041 w 9361041"/>
                <a:gd name="connsiteY2" fmla="*/ 1602068 h 1728192"/>
                <a:gd name="connsiteX3" fmla="*/ 0 w 9361041"/>
                <a:gd name="connsiteY3" fmla="*/ 1728192 h 1728192"/>
                <a:gd name="connsiteX4" fmla="*/ 0 w 9361041"/>
                <a:gd name="connsiteY4" fmla="*/ 0 h 1728192"/>
                <a:gd name="connsiteX0" fmla="*/ 0 w 9390628"/>
                <a:gd name="connsiteY0" fmla="*/ 0 h 1728192"/>
                <a:gd name="connsiteX1" fmla="*/ 9361041 w 9390628"/>
                <a:gd name="connsiteY1" fmla="*/ 141889 h 1728192"/>
                <a:gd name="connsiteX2" fmla="*/ 9361041 w 9390628"/>
                <a:gd name="connsiteY2" fmla="*/ 1602068 h 1728192"/>
                <a:gd name="connsiteX3" fmla="*/ 0 w 9390628"/>
                <a:gd name="connsiteY3" fmla="*/ 1728192 h 1728192"/>
                <a:gd name="connsiteX4" fmla="*/ 0 w 9390628"/>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0628" h="1728192">
                  <a:moveTo>
                    <a:pt x="0" y="0"/>
                  </a:moveTo>
                  <a:lnTo>
                    <a:pt x="9361041" y="141889"/>
                  </a:lnTo>
                  <a:cubicBezTo>
                    <a:pt x="8746186" y="738974"/>
                    <a:pt x="9550227" y="1020749"/>
                    <a:pt x="9361041" y="1602068"/>
                  </a:cubicBezTo>
                  <a:lnTo>
                    <a:pt x="0" y="1728192"/>
                  </a:lnTo>
                  <a:lnTo>
                    <a:pt x="0" y="0"/>
                  </a:lnTo>
                  <a:close/>
                </a:path>
              </a:pathLst>
            </a:custGeom>
            <a:gradFill>
              <a:gsLst>
                <a:gs pos="0">
                  <a:schemeClr val="accent1">
                    <a:tint val="66000"/>
                    <a:satMod val="160000"/>
                  </a:schemeClr>
                </a:gs>
                <a:gs pos="0">
                  <a:srgbClr val="FFFF00"/>
                </a:gs>
                <a:gs pos="100000">
                  <a:schemeClr val="accent1">
                    <a:tint val="23500"/>
                    <a:satMod val="160000"/>
                    <a:lumMod val="34000"/>
                    <a:lumOff val="66000"/>
                  </a:schemeClr>
                </a:gs>
              </a:gsLst>
              <a:lin ang="5400000" scaled="0"/>
            </a:gradFill>
            <a:scene3d>
              <a:camera prst="orthographicFront"/>
              <a:lightRig rig="threePt" dir="t"/>
            </a:scene3d>
            <a:sp3d extrusionH="76200">
              <a:bevelT/>
              <a:extrusionClr>
                <a:srgbClr val="FFFF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7-Point Star 2"/>
            <p:cNvSpPr/>
            <p:nvPr/>
          </p:nvSpPr>
          <p:spPr>
            <a:xfrm>
              <a:off x="164678" y="4216196"/>
              <a:ext cx="3744416" cy="2160240"/>
            </a:xfrm>
            <a:prstGeom prst="star7">
              <a:avLst/>
            </a:prstGeom>
            <a:solidFill>
              <a:srgbClr val="FFFF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0000"/>
                  </a:solidFill>
                </a:rPr>
                <a:t>Đáp</a:t>
              </a:r>
              <a:r>
                <a:rPr lang="en-US" sz="4400" b="1" dirty="0" smtClean="0">
                  <a:solidFill>
                    <a:srgbClr val="FF0000"/>
                  </a:solidFill>
                </a:rPr>
                <a:t> </a:t>
              </a:r>
              <a:r>
                <a:rPr lang="en-US" sz="4400" b="1" dirty="0" err="1" smtClean="0">
                  <a:solidFill>
                    <a:srgbClr val="FF0000"/>
                  </a:solidFill>
                </a:rPr>
                <a:t>án</a:t>
              </a:r>
              <a:r>
                <a:rPr lang="en-US" sz="4400" b="1" dirty="0" smtClean="0">
                  <a:solidFill>
                    <a:srgbClr val="FF0000"/>
                  </a:solidFill>
                </a:rPr>
                <a:t>:</a:t>
              </a:r>
              <a:endParaRPr lang="en-US" sz="4400" b="1" dirty="0">
                <a:solidFill>
                  <a:srgbClr val="FF0000"/>
                </a:solidFill>
              </a:endParaRPr>
            </a:p>
          </p:txBody>
        </p:sp>
        <p:sp>
          <p:nvSpPr>
            <p:cNvPr id="10" name="TextBox 9"/>
            <p:cNvSpPr txBox="1"/>
            <p:nvPr/>
          </p:nvSpPr>
          <p:spPr>
            <a:xfrm>
              <a:off x="3837086" y="4867169"/>
              <a:ext cx="8568018" cy="1200329"/>
            </a:xfrm>
            <a:prstGeom prst="rect">
              <a:avLst/>
            </a:prstGeom>
            <a:noFill/>
          </p:spPr>
          <p:txBody>
            <a:bodyPr wrap="square" rtlCol="0">
              <a:spAutoFit/>
            </a:bodyPr>
            <a:lstStyle/>
            <a:p>
              <a:pPr marL="285750" indent="-285750">
                <a:buFontTx/>
                <a:buChar char="-"/>
              </a:pPr>
              <a:r>
                <a:rPr lang="en-US" sz="3600" dirty="0" err="1" smtClean="0"/>
                <a:t>Hoa</a:t>
              </a:r>
              <a:r>
                <a:rPr lang="en-US" sz="3600" dirty="0" smtClean="0"/>
                <a:t> </a:t>
              </a:r>
              <a:r>
                <a:rPr lang="en-US" sz="3600" dirty="0" err="1" smtClean="0"/>
                <a:t>phượng</a:t>
              </a:r>
              <a:r>
                <a:rPr lang="en-US" sz="3600" dirty="0" smtClean="0"/>
                <a:t> </a:t>
              </a:r>
              <a:r>
                <a:rPr lang="en-US" sz="3600" dirty="0" err="1" smtClean="0"/>
                <a:t>vĩ</a:t>
              </a:r>
              <a:r>
                <a:rPr lang="en-US" sz="3600" dirty="0" smtClean="0"/>
                <a:t> </a:t>
              </a:r>
              <a:r>
                <a:rPr lang="en-US" sz="3600" dirty="0" err="1" smtClean="0"/>
                <a:t>nở</a:t>
              </a:r>
              <a:r>
                <a:rPr lang="en-US" sz="3600" dirty="0" smtClean="0"/>
                <a:t> </a:t>
              </a:r>
              <a:r>
                <a:rPr lang="en-US" sz="3600" dirty="0" err="1" smtClean="0"/>
                <a:t>đỏ</a:t>
              </a:r>
              <a:r>
                <a:rPr lang="en-US" sz="3600" dirty="0" smtClean="0"/>
                <a:t> </a:t>
              </a:r>
              <a:r>
                <a:rPr lang="en-US" sz="3600" dirty="0" err="1" smtClean="0"/>
                <a:t>rực</a:t>
              </a:r>
              <a:r>
                <a:rPr lang="en-US" sz="3600" dirty="0" smtClean="0"/>
                <a:t> ở </a:t>
              </a:r>
              <a:r>
                <a:rPr lang="en-US" sz="3600" dirty="0" err="1" smtClean="0"/>
                <a:t>đâu</a:t>
              </a:r>
              <a:r>
                <a:rPr lang="en-US" sz="3600" dirty="0" smtClean="0"/>
                <a:t>?</a:t>
              </a:r>
            </a:p>
            <a:p>
              <a:pPr marL="285750" indent="-285750">
                <a:buFontTx/>
                <a:buChar char="-"/>
              </a:pPr>
              <a:r>
                <a:rPr lang="en-US" sz="3600" dirty="0" err="1" smtClean="0"/>
                <a:t>Hai</a:t>
              </a:r>
              <a:r>
                <a:rPr lang="en-US" sz="3600" dirty="0" smtClean="0"/>
                <a:t> </a:t>
              </a:r>
              <a:r>
                <a:rPr lang="en-US" sz="3600" dirty="0" err="1" smtClean="0"/>
                <a:t>bên</a:t>
              </a:r>
              <a:r>
                <a:rPr lang="en-US" sz="3600" dirty="0" smtClean="0"/>
                <a:t> </a:t>
              </a:r>
              <a:r>
                <a:rPr lang="en-US" sz="3600" dirty="0" err="1" smtClean="0"/>
                <a:t>bờ</a:t>
              </a:r>
              <a:r>
                <a:rPr lang="en-US" sz="3600" dirty="0" smtClean="0"/>
                <a:t> </a:t>
              </a:r>
              <a:r>
                <a:rPr lang="en-US" sz="3600" dirty="0" err="1" smtClean="0"/>
                <a:t>sông</a:t>
              </a:r>
              <a:r>
                <a:rPr lang="en-US" sz="3600" dirty="0" smtClean="0"/>
                <a:t>, </a:t>
              </a:r>
              <a:r>
                <a:rPr lang="en-US" sz="3600" dirty="0" err="1" smtClean="0"/>
                <a:t>hoa</a:t>
              </a:r>
              <a:r>
                <a:rPr lang="en-US" sz="3600" dirty="0" smtClean="0"/>
                <a:t> </a:t>
              </a:r>
              <a:r>
                <a:rPr lang="en-US" sz="3600" dirty="0" err="1" smtClean="0"/>
                <a:t>phượng</a:t>
              </a:r>
              <a:r>
                <a:rPr lang="en-US" sz="3600" dirty="0" smtClean="0"/>
                <a:t> </a:t>
              </a:r>
              <a:r>
                <a:rPr lang="en-US" sz="3600" dirty="0" err="1" smtClean="0"/>
                <a:t>vĩ</a:t>
              </a:r>
              <a:r>
                <a:rPr lang="en-US" sz="3600" dirty="0" smtClean="0"/>
                <a:t> </a:t>
              </a:r>
              <a:r>
                <a:rPr lang="en-US" sz="3600" dirty="0" err="1" smtClean="0"/>
                <a:t>nở</a:t>
              </a:r>
              <a:r>
                <a:rPr lang="en-US" sz="3600" dirty="0" smtClean="0"/>
                <a:t> </a:t>
              </a:r>
              <a:r>
                <a:rPr lang="en-US" sz="3600" dirty="0" err="1" smtClean="0"/>
                <a:t>đỏ</a:t>
              </a:r>
              <a:r>
                <a:rPr lang="en-US" sz="3600" dirty="0" smtClean="0"/>
                <a:t> </a:t>
              </a:r>
              <a:r>
                <a:rPr lang="en-US" sz="3600" dirty="0" err="1" smtClean="0"/>
                <a:t>rực</a:t>
              </a:r>
              <a:r>
                <a:rPr lang="en-US" sz="3600" dirty="0" smtClean="0"/>
                <a:t>.</a:t>
              </a:r>
              <a:endParaRPr lang="en-US" sz="3600" dirty="0"/>
            </a:p>
          </p:txBody>
        </p:sp>
      </p:grpSp>
      <p:sp>
        <p:nvSpPr>
          <p:cNvPr id="7" name="Rounded Rectangle 6"/>
          <p:cNvSpPr/>
          <p:nvPr/>
        </p:nvSpPr>
        <p:spPr>
          <a:xfrm>
            <a:off x="1244799" y="808013"/>
            <a:ext cx="10513169" cy="55446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4400" b="1" dirty="0">
                <a:solidFill>
                  <a:prstClr val="black"/>
                </a:solidFill>
              </a:rPr>
              <a:t>6</a:t>
            </a:r>
            <a:endParaRPr lang="en-US" sz="34400" b="1" dirty="0">
              <a:solidFill>
                <a:prstClr val="black"/>
              </a:solidFill>
            </a:endParaRPr>
          </a:p>
        </p:txBody>
      </p:sp>
    </p:spTree>
    <p:extLst>
      <p:ext uri="{BB962C8B-B14F-4D97-AF65-F5344CB8AC3E}">
        <p14:creationId xmlns:p14="http://schemas.microsoft.com/office/powerpoint/2010/main" val="2162912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0.70"/>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par>
                                <p:cTn id="10" presetID="55" presetClass="entr" presetSubtype="0"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sp>
        <p:nvSpPr>
          <p:cNvPr id="8" name="TextBox 7">
            <a:extLst>
              <a:ext uri="{FF2B5EF4-FFF2-40B4-BE49-F238E27FC236}">
                <a16:creationId xmlns="" xmlns:a16="http://schemas.microsoft.com/office/drawing/2014/main" id="{77B0E660-BA51-6D51-3CFA-4B96AB362084}"/>
              </a:ext>
            </a:extLst>
          </p:cNvPr>
          <p:cNvSpPr txBox="1"/>
          <p:nvPr/>
        </p:nvSpPr>
        <p:spPr>
          <a:xfrm>
            <a:off x="1568835" y="1894979"/>
            <a:ext cx="9790185" cy="1484055"/>
          </a:xfrm>
          <a:prstGeom prst="rect">
            <a:avLst/>
          </a:prstGeom>
          <a:noFill/>
        </p:spPr>
        <p:txBody>
          <a:bodyPr wrap="square" lIns="128583" tIns="64291" rIns="128583" bIns="64291" rtlCol="0">
            <a:spAutoFit/>
          </a:bodyPr>
          <a:lstStyle/>
          <a:p>
            <a:pPr algn="ctr"/>
            <a:r>
              <a:rPr lang="en-US" sz="8800" b="1" dirty="0" smtClean="0">
                <a:solidFill>
                  <a:srgbClr val="00B050"/>
                </a:solidFill>
                <a:latin typeface="UTM Cookies" panose="02040603050506020204" pitchFamily="18" charset="0"/>
              </a:rPr>
              <a:t>TẠM BIỆT!</a:t>
            </a:r>
            <a:endParaRPr lang="en-US" sz="8800" b="1" dirty="0">
              <a:solidFill>
                <a:srgbClr val="00B050"/>
              </a:solidFill>
              <a:latin typeface="UTM Cookies" panose="02040603050506020204" pitchFamily="18" charset="0"/>
            </a:endParaRPr>
          </a:p>
        </p:txBody>
      </p:sp>
    </p:spTree>
    <p:extLst>
      <p:ext uri="{BB962C8B-B14F-4D97-AF65-F5344CB8AC3E}">
        <p14:creationId xmlns:p14="http://schemas.microsoft.com/office/powerpoint/2010/main" val="35515504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 xmlns:a16="http://schemas.microsoft.com/office/drawing/2014/main" id="{E4045E8F-4702-FA05-A08F-AC8F30DB76A8}"/>
              </a:ext>
            </a:extLst>
          </p:cNvPr>
          <p:cNvSpPr/>
          <p:nvPr/>
        </p:nvSpPr>
        <p:spPr>
          <a:xfrm>
            <a:off x="3117007" y="375965"/>
            <a:ext cx="6624736" cy="1080120"/>
          </a:xfrm>
          <a:prstGeom prst="roundRect">
            <a:avLst/>
          </a:prstGeom>
          <a:solidFill>
            <a:srgbClr val="FFFF00"/>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5400" b="1" dirty="0" err="1">
                <a:solidFill>
                  <a:srgbClr val="FF0000"/>
                </a:solidFill>
                <a:latin typeface="UTM Avo" panose="02040603050506020204" pitchFamily="18" charset="0"/>
                <a:ea typeface="AvantGarde" panose="00000400000000000000" pitchFamily="2" charset="0"/>
                <a:cs typeface="AvantGarde" panose="00000400000000000000" pitchFamily="2" charset="0"/>
              </a:rPr>
              <a:t>Trò</a:t>
            </a:r>
            <a:r>
              <a:rPr lang="en-US" sz="5400" b="1" dirty="0">
                <a:solidFill>
                  <a:srgbClr val="FF0000"/>
                </a:solidFill>
                <a:latin typeface="UTM Avo" panose="02040603050506020204" pitchFamily="18" charset="0"/>
                <a:ea typeface="AvantGarde" panose="00000400000000000000" pitchFamily="2" charset="0"/>
                <a:cs typeface="AvantGarde" panose="00000400000000000000" pitchFamily="2" charset="0"/>
              </a:rPr>
              <a:t> </a:t>
            </a:r>
            <a:r>
              <a:rPr lang="en-US" sz="5400" b="1" dirty="0" err="1">
                <a:solidFill>
                  <a:srgbClr val="FF0000"/>
                </a:solidFill>
                <a:latin typeface="UTM Avo" panose="02040603050506020204" pitchFamily="18" charset="0"/>
                <a:ea typeface="AvantGarde" panose="00000400000000000000" pitchFamily="2" charset="0"/>
                <a:cs typeface="AvantGarde" panose="00000400000000000000" pitchFamily="2" charset="0"/>
              </a:rPr>
              <a:t>chơi</a:t>
            </a:r>
            <a:r>
              <a:rPr lang="en-US" sz="5400" b="1" dirty="0">
                <a:solidFill>
                  <a:srgbClr val="FF0000"/>
                </a:solidFill>
                <a:latin typeface="UTM Avo" panose="02040603050506020204" pitchFamily="18" charset="0"/>
                <a:ea typeface="AvantGarde" panose="00000400000000000000" pitchFamily="2" charset="0"/>
                <a:cs typeface="AvantGarde" panose="00000400000000000000" pitchFamily="2" charset="0"/>
              </a:rPr>
              <a:t>: “</a:t>
            </a:r>
            <a:r>
              <a:rPr lang="en-US" sz="5400" b="1" dirty="0" err="1">
                <a:solidFill>
                  <a:srgbClr val="FF0000"/>
                </a:solidFill>
                <a:latin typeface="UTM Avo" panose="02040603050506020204" pitchFamily="18" charset="0"/>
                <a:ea typeface="AvantGarde" panose="00000400000000000000" pitchFamily="2" charset="0"/>
                <a:cs typeface="AvantGarde" panose="00000400000000000000" pitchFamily="2" charset="0"/>
              </a:rPr>
              <a:t>Đố</a:t>
            </a:r>
            <a:r>
              <a:rPr lang="en-US" sz="5400" b="1" dirty="0">
                <a:solidFill>
                  <a:srgbClr val="FF0000"/>
                </a:solidFill>
                <a:latin typeface="UTM Avo" panose="02040603050506020204" pitchFamily="18" charset="0"/>
                <a:ea typeface="AvantGarde" panose="00000400000000000000" pitchFamily="2" charset="0"/>
                <a:cs typeface="AvantGarde" panose="00000400000000000000" pitchFamily="2" charset="0"/>
              </a:rPr>
              <a:t> </a:t>
            </a:r>
            <a:r>
              <a:rPr lang="en-US" sz="5400" b="1" dirty="0" err="1">
                <a:solidFill>
                  <a:srgbClr val="FF0000"/>
                </a:solidFill>
                <a:latin typeface="UTM Avo" panose="02040603050506020204" pitchFamily="18" charset="0"/>
                <a:ea typeface="AvantGarde" panose="00000400000000000000" pitchFamily="2" charset="0"/>
                <a:cs typeface="AvantGarde" panose="00000400000000000000" pitchFamily="2" charset="0"/>
              </a:rPr>
              <a:t>bạn</a:t>
            </a:r>
            <a:r>
              <a:rPr lang="en-US" sz="5400" b="1" dirty="0">
                <a:solidFill>
                  <a:srgbClr val="FF0000"/>
                </a:solidFill>
                <a:latin typeface="UTM Avo" panose="02040603050506020204" pitchFamily="18" charset="0"/>
                <a:ea typeface="AvantGarde" panose="00000400000000000000" pitchFamily="2" charset="0"/>
                <a:cs typeface="AvantGarde" panose="00000400000000000000" pitchFamily="2" charset="0"/>
              </a:rPr>
              <a:t>”</a:t>
            </a:r>
          </a:p>
        </p:txBody>
      </p:sp>
      <p:sp>
        <p:nvSpPr>
          <p:cNvPr id="3" name="Rectangle: Rounded Corners 33">
            <a:extLst>
              <a:ext uri="{FF2B5EF4-FFF2-40B4-BE49-F238E27FC236}">
                <a16:creationId xmlns="" xmlns:a16="http://schemas.microsoft.com/office/drawing/2014/main" id="{E4045E8F-4702-FA05-A08F-AC8F30DB76A8}"/>
              </a:ext>
            </a:extLst>
          </p:cNvPr>
          <p:cNvSpPr/>
          <p:nvPr/>
        </p:nvSpPr>
        <p:spPr>
          <a:xfrm>
            <a:off x="2684959" y="2536205"/>
            <a:ext cx="7272808" cy="2952328"/>
          </a:xfrm>
          <a:prstGeom prst="roundRect">
            <a:avLst/>
          </a:prstGeom>
          <a:solidFill>
            <a:schemeClr val="accent6">
              <a:lumMod val="60000"/>
              <a:lumOff val="40000"/>
            </a:schemeClr>
          </a:solidFill>
          <a:ln w="38100">
            <a:solidFill>
              <a:srgbClr val="31ADB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11500" dirty="0" err="1">
                <a:solidFill>
                  <a:srgbClr val="002060"/>
                </a:solidFill>
                <a:latin typeface="UTM Avo" panose="02040603050506020204" pitchFamily="18" charset="0"/>
                <a:ea typeface="AvantGarde" panose="00000400000000000000" pitchFamily="2" charset="0"/>
                <a:cs typeface="AvantGarde" panose="00000400000000000000" pitchFamily="2" charset="0"/>
              </a:rPr>
              <a:t>xanh</a:t>
            </a:r>
            <a:r>
              <a:rPr lang="en-US" sz="11500" dirty="0">
                <a:solidFill>
                  <a:srgbClr val="002060"/>
                </a:solidFill>
                <a:latin typeface="UTM Avo" panose="02040603050506020204" pitchFamily="18" charset="0"/>
                <a:ea typeface="AvantGarde" panose="00000400000000000000" pitchFamily="2" charset="0"/>
                <a:cs typeface="AvantGarde" panose="00000400000000000000" pitchFamily="2" charset="0"/>
              </a:rPr>
              <a:t> </a:t>
            </a:r>
            <a:r>
              <a:rPr lang="en-US" sz="11500" dirty="0" err="1">
                <a:solidFill>
                  <a:srgbClr val="002060"/>
                </a:solidFill>
                <a:latin typeface="UTM Avo" panose="02040603050506020204" pitchFamily="18" charset="0"/>
                <a:ea typeface="AvantGarde" panose="00000400000000000000" pitchFamily="2" charset="0"/>
                <a:cs typeface="AvantGarde" panose="00000400000000000000" pitchFamily="2" charset="0"/>
              </a:rPr>
              <a:t>biếc</a:t>
            </a:r>
            <a:endParaRPr lang="en-US" sz="11500" dirty="0">
              <a:solidFill>
                <a:srgbClr val="002060"/>
              </a:solidFill>
              <a:latin typeface="UTM Avo" panose="02040603050506020204" pitchFamily="18" charset="0"/>
              <a:ea typeface="AvantGarde" panose="00000400000000000000" pitchFamily="2" charset="0"/>
              <a:cs typeface="AvantGarde" panose="00000400000000000000" pitchFamily="2" charset="0"/>
            </a:endParaRPr>
          </a:p>
        </p:txBody>
      </p:sp>
      <p:sp>
        <p:nvSpPr>
          <p:cNvPr id="4" name="Rectangle: Rounded Corners 33">
            <a:extLst>
              <a:ext uri="{FF2B5EF4-FFF2-40B4-BE49-F238E27FC236}">
                <a16:creationId xmlns="" xmlns:a16="http://schemas.microsoft.com/office/drawing/2014/main" id="{E4045E8F-4702-FA05-A08F-AC8F30DB76A8}"/>
              </a:ext>
            </a:extLst>
          </p:cNvPr>
          <p:cNvSpPr/>
          <p:nvPr/>
        </p:nvSpPr>
        <p:spPr>
          <a:xfrm>
            <a:off x="2684959" y="2536205"/>
            <a:ext cx="7272808" cy="2952328"/>
          </a:xfrm>
          <a:prstGeom prst="roundRect">
            <a:avLst/>
          </a:prstGeom>
          <a:solidFill>
            <a:schemeClr val="accent6">
              <a:lumMod val="60000"/>
              <a:lumOff val="40000"/>
            </a:schemeClr>
          </a:solidFill>
          <a:ln w="38100">
            <a:solidFill>
              <a:srgbClr val="31ADB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11500" dirty="0" err="1">
                <a:solidFill>
                  <a:srgbClr val="002060"/>
                </a:solidFill>
                <a:latin typeface="UTM Avo" panose="02040603050506020204" pitchFamily="18" charset="0"/>
                <a:ea typeface="AvantGarde" panose="00000400000000000000" pitchFamily="2" charset="0"/>
                <a:cs typeface="AvantGarde" panose="00000400000000000000" pitchFamily="2" charset="0"/>
              </a:rPr>
              <a:t>lạ</a:t>
            </a:r>
            <a:r>
              <a:rPr lang="en-US" sz="11500" dirty="0">
                <a:solidFill>
                  <a:srgbClr val="002060"/>
                </a:solidFill>
                <a:latin typeface="UTM Avo" panose="02040603050506020204" pitchFamily="18" charset="0"/>
                <a:ea typeface="AvantGarde" panose="00000400000000000000" pitchFamily="2" charset="0"/>
                <a:cs typeface="AvantGarde" panose="00000400000000000000" pitchFamily="2" charset="0"/>
              </a:rPr>
              <a:t> </a:t>
            </a:r>
            <a:r>
              <a:rPr lang="en-US" sz="11500" dirty="0" err="1">
                <a:solidFill>
                  <a:srgbClr val="002060"/>
                </a:solidFill>
                <a:latin typeface="UTM Avo" panose="02040603050506020204" pitchFamily="18" charset="0"/>
                <a:ea typeface="AvantGarde" panose="00000400000000000000" pitchFamily="2" charset="0"/>
                <a:cs typeface="AvantGarde" panose="00000400000000000000" pitchFamily="2" charset="0"/>
              </a:rPr>
              <a:t>kì</a:t>
            </a:r>
            <a:endParaRPr lang="en-US" sz="11500" dirty="0">
              <a:solidFill>
                <a:srgbClr val="002060"/>
              </a:solidFill>
              <a:latin typeface="UTM Avo" panose="02040603050506020204" pitchFamily="18" charset="0"/>
              <a:ea typeface="AvantGarde" panose="00000400000000000000" pitchFamily="2" charset="0"/>
              <a:cs typeface="AvantGarde" panose="00000400000000000000" pitchFamily="2" charset="0"/>
            </a:endParaRPr>
          </a:p>
        </p:txBody>
      </p:sp>
      <p:sp>
        <p:nvSpPr>
          <p:cNvPr id="5" name="Rectangle: Rounded Corners 33">
            <a:extLst>
              <a:ext uri="{FF2B5EF4-FFF2-40B4-BE49-F238E27FC236}">
                <a16:creationId xmlns="" xmlns:a16="http://schemas.microsoft.com/office/drawing/2014/main" id="{E4045E8F-4702-FA05-A08F-AC8F30DB76A8}"/>
              </a:ext>
            </a:extLst>
          </p:cNvPr>
          <p:cNvSpPr/>
          <p:nvPr/>
        </p:nvSpPr>
        <p:spPr>
          <a:xfrm>
            <a:off x="2684959" y="2536205"/>
            <a:ext cx="7272808" cy="2952328"/>
          </a:xfrm>
          <a:prstGeom prst="roundRect">
            <a:avLst/>
          </a:prstGeom>
          <a:solidFill>
            <a:schemeClr val="accent6">
              <a:lumMod val="60000"/>
              <a:lumOff val="40000"/>
            </a:schemeClr>
          </a:solidFill>
          <a:ln w="38100">
            <a:solidFill>
              <a:srgbClr val="31ADB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11500" dirty="0" err="1">
                <a:solidFill>
                  <a:srgbClr val="002060"/>
                </a:solidFill>
                <a:latin typeface="UTM Avo" panose="02040603050506020204" pitchFamily="18" charset="0"/>
                <a:ea typeface="AvantGarde" panose="00000400000000000000" pitchFamily="2" charset="0"/>
                <a:cs typeface="AvantGarde" panose="00000400000000000000" pitchFamily="2" charset="0"/>
              </a:rPr>
              <a:t>Siêng</a:t>
            </a:r>
            <a:r>
              <a:rPr lang="en-US" sz="11500" dirty="0">
                <a:solidFill>
                  <a:srgbClr val="002060"/>
                </a:solidFill>
                <a:latin typeface="UTM Avo" panose="02040603050506020204" pitchFamily="18" charset="0"/>
                <a:ea typeface="AvantGarde" panose="00000400000000000000" pitchFamily="2" charset="0"/>
                <a:cs typeface="AvantGarde" panose="00000400000000000000" pitchFamily="2" charset="0"/>
              </a:rPr>
              <a:t> </a:t>
            </a:r>
            <a:r>
              <a:rPr lang="en-US" sz="11500" dirty="0" err="1">
                <a:solidFill>
                  <a:srgbClr val="002060"/>
                </a:solidFill>
                <a:latin typeface="UTM Avo" panose="02040603050506020204" pitchFamily="18" charset="0"/>
                <a:ea typeface="AvantGarde" panose="00000400000000000000" pitchFamily="2" charset="0"/>
                <a:cs typeface="AvantGarde" panose="00000400000000000000" pitchFamily="2" charset="0"/>
              </a:rPr>
              <a:t>năng</a:t>
            </a:r>
            <a:endParaRPr lang="en-US" sz="11500" dirty="0">
              <a:solidFill>
                <a:srgbClr val="002060"/>
              </a:solidFill>
              <a:latin typeface="UTM Avo" panose="02040603050506020204" pitchFamily="18" charset="0"/>
              <a:ea typeface="AvantGarde" panose="00000400000000000000" pitchFamily="2" charset="0"/>
              <a:cs typeface="AvantGarde" panose="00000400000000000000" pitchFamily="2" charset="0"/>
            </a:endParaRPr>
          </a:p>
        </p:txBody>
      </p:sp>
      <p:sp>
        <p:nvSpPr>
          <p:cNvPr id="6" name="Rectangle: Rounded Corners 33">
            <a:extLst>
              <a:ext uri="{FF2B5EF4-FFF2-40B4-BE49-F238E27FC236}">
                <a16:creationId xmlns="" xmlns:a16="http://schemas.microsoft.com/office/drawing/2014/main" id="{E4045E8F-4702-FA05-A08F-AC8F30DB76A8}"/>
              </a:ext>
            </a:extLst>
          </p:cNvPr>
          <p:cNvSpPr/>
          <p:nvPr/>
        </p:nvSpPr>
        <p:spPr>
          <a:xfrm>
            <a:off x="2684959" y="2536205"/>
            <a:ext cx="7272808" cy="2952328"/>
          </a:xfrm>
          <a:prstGeom prst="roundRect">
            <a:avLst/>
          </a:prstGeom>
          <a:solidFill>
            <a:schemeClr val="accent6">
              <a:lumMod val="60000"/>
              <a:lumOff val="40000"/>
            </a:schemeClr>
          </a:solidFill>
          <a:ln w="38100">
            <a:solidFill>
              <a:srgbClr val="31ADB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11500" dirty="0" err="1">
                <a:solidFill>
                  <a:srgbClr val="002060"/>
                </a:solidFill>
                <a:latin typeface="UTM Avo" panose="02040603050506020204" pitchFamily="18" charset="0"/>
                <a:ea typeface="AvantGarde" panose="00000400000000000000" pitchFamily="2" charset="0"/>
                <a:cs typeface="AvantGarde" panose="00000400000000000000" pitchFamily="2" charset="0"/>
              </a:rPr>
              <a:t>yêu</a:t>
            </a:r>
            <a:r>
              <a:rPr lang="en-US" sz="11500" dirty="0">
                <a:solidFill>
                  <a:srgbClr val="002060"/>
                </a:solidFill>
                <a:latin typeface="UTM Avo" panose="02040603050506020204" pitchFamily="18" charset="0"/>
                <a:ea typeface="AvantGarde" panose="00000400000000000000" pitchFamily="2" charset="0"/>
                <a:cs typeface="AvantGarde" panose="00000400000000000000" pitchFamily="2" charset="0"/>
              </a:rPr>
              <a:t> </a:t>
            </a:r>
            <a:r>
              <a:rPr lang="en-US" sz="11500" dirty="0" err="1">
                <a:solidFill>
                  <a:srgbClr val="002060"/>
                </a:solidFill>
                <a:latin typeface="UTM Avo" panose="02040603050506020204" pitchFamily="18" charset="0"/>
                <a:ea typeface="AvantGarde" panose="00000400000000000000" pitchFamily="2" charset="0"/>
                <a:cs typeface="AvantGarde" panose="00000400000000000000" pitchFamily="2" charset="0"/>
              </a:rPr>
              <a:t>mến</a:t>
            </a:r>
            <a:endParaRPr lang="en-US" sz="11500" dirty="0">
              <a:solidFill>
                <a:srgbClr val="002060"/>
              </a:solidFill>
              <a:latin typeface="UTM Avo" panose="02040603050506020204" pitchFamily="18" charset="0"/>
              <a:ea typeface="AvantGarde" panose="00000400000000000000" pitchFamily="2" charset="0"/>
              <a:cs typeface="AvantGarde" panose="00000400000000000000" pitchFamily="2" charset="0"/>
            </a:endParaRPr>
          </a:p>
        </p:txBody>
      </p:sp>
      <p:sp>
        <p:nvSpPr>
          <p:cNvPr id="7" name="Rectangle: Rounded Corners 33">
            <a:extLst>
              <a:ext uri="{FF2B5EF4-FFF2-40B4-BE49-F238E27FC236}">
                <a16:creationId xmlns="" xmlns:a16="http://schemas.microsoft.com/office/drawing/2014/main" id="{E4045E8F-4702-FA05-A08F-AC8F30DB76A8}"/>
              </a:ext>
            </a:extLst>
          </p:cNvPr>
          <p:cNvSpPr/>
          <p:nvPr/>
        </p:nvSpPr>
        <p:spPr>
          <a:xfrm>
            <a:off x="2684959" y="2536205"/>
            <a:ext cx="7272808" cy="2952328"/>
          </a:xfrm>
          <a:prstGeom prst="roundRect">
            <a:avLst/>
          </a:prstGeom>
          <a:solidFill>
            <a:schemeClr val="accent6">
              <a:lumMod val="60000"/>
              <a:lumOff val="40000"/>
            </a:schemeClr>
          </a:solidFill>
          <a:ln w="38100">
            <a:solidFill>
              <a:srgbClr val="31ADB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11500" dirty="0" err="1">
                <a:solidFill>
                  <a:srgbClr val="002060"/>
                </a:solidFill>
                <a:latin typeface="UTM Avo" panose="02040603050506020204" pitchFamily="18" charset="0"/>
                <a:ea typeface="AvantGarde" panose="00000400000000000000" pitchFamily="2" charset="0"/>
                <a:cs typeface="AvantGarde" panose="00000400000000000000" pitchFamily="2" charset="0"/>
              </a:rPr>
              <a:t>yên</a:t>
            </a:r>
            <a:r>
              <a:rPr lang="en-US" sz="11500" dirty="0">
                <a:solidFill>
                  <a:srgbClr val="002060"/>
                </a:solidFill>
                <a:latin typeface="UTM Avo" panose="02040603050506020204" pitchFamily="18" charset="0"/>
                <a:ea typeface="AvantGarde" panose="00000400000000000000" pitchFamily="2" charset="0"/>
                <a:cs typeface="AvantGarde" panose="00000400000000000000" pitchFamily="2" charset="0"/>
              </a:rPr>
              <a:t> </a:t>
            </a:r>
            <a:r>
              <a:rPr lang="en-US" sz="11500" dirty="0" err="1">
                <a:solidFill>
                  <a:srgbClr val="002060"/>
                </a:solidFill>
                <a:latin typeface="UTM Avo" panose="02040603050506020204" pitchFamily="18" charset="0"/>
                <a:ea typeface="AvantGarde" panose="00000400000000000000" pitchFamily="2" charset="0"/>
                <a:cs typeface="AvantGarde" panose="00000400000000000000" pitchFamily="2" charset="0"/>
              </a:rPr>
              <a:t>tĩnh</a:t>
            </a:r>
            <a:endParaRPr lang="en-US" sz="11500" dirty="0">
              <a:solidFill>
                <a:srgbClr val="002060"/>
              </a:solidFill>
              <a:latin typeface="UTM Avo" panose="02040603050506020204" pitchFamily="18"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6745976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out" filter="fade">
                                      <p:cBhvr>
                                        <p:cTn id="16" dur="1000"/>
                                        <p:tgtEl>
                                          <p:spTgt spid="3"/>
                                        </p:tgtEl>
                                      </p:cBhvr>
                                    </p:animEffect>
                                    <p:anim calcmode="lin" valueType="num">
                                      <p:cBhvr>
                                        <p:cTn id="17" dur="1000"/>
                                        <p:tgtEl>
                                          <p:spTgt spid="3"/>
                                        </p:tgtEl>
                                        <p:attrNameLst>
                                          <p:attrName>ppt_x</p:attrName>
                                        </p:attrNameLst>
                                      </p:cBhvr>
                                      <p:tavLst>
                                        <p:tav tm="0">
                                          <p:val>
                                            <p:strVal val="ppt_x"/>
                                          </p:val>
                                        </p:tav>
                                        <p:tav tm="100000">
                                          <p:val>
                                            <p:strVal val="ppt_x"/>
                                          </p:val>
                                        </p:tav>
                                      </p:tavLst>
                                    </p:anim>
                                    <p:anim calcmode="lin" valueType="num">
                                      <p:cBhvr>
                                        <p:cTn id="18" dur="1000"/>
                                        <p:tgtEl>
                                          <p:spTgt spid="3"/>
                                        </p:tgtEl>
                                        <p:attrNameLst>
                                          <p:attrName>ppt_y</p:attrName>
                                        </p:attrNameLst>
                                      </p:cBhvr>
                                      <p:tavLst>
                                        <p:tav tm="0">
                                          <p:val>
                                            <p:strVal val="ppt_y"/>
                                          </p:val>
                                        </p:tav>
                                        <p:tav tm="100000">
                                          <p:val>
                                            <p:strVal val="ppt_y+.1"/>
                                          </p:val>
                                        </p:tav>
                                      </p:tavLst>
                                    </p:anim>
                                    <p:set>
                                      <p:cBhvr>
                                        <p:cTn id="19" dur="1" fill="hold">
                                          <p:stCondLst>
                                            <p:cond delay="9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4"/>
                                        </p:tgtEl>
                                      </p:cBhvr>
                                    </p:animEffect>
                                    <p:anim calcmode="lin" valueType="num">
                                      <p:cBhvr>
                                        <p:cTn id="29" dur="1000"/>
                                        <p:tgtEl>
                                          <p:spTgt spid="4"/>
                                        </p:tgtEl>
                                        <p:attrNameLst>
                                          <p:attrName>ppt_x</p:attrName>
                                        </p:attrNameLst>
                                      </p:cBhvr>
                                      <p:tavLst>
                                        <p:tav tm="0">
                                          <p:val>
                                            <p:strVal val="ppt_x"/>
                                          </p:val>
                                        </p:tav>
                                        <p:tav tm="100000">
                                          <p:val>
                                            <p:strVal val="ppt_x"/>
                                          </p:val>
                                        </p:tav>
                                      </p:tavLst>
                                    </p:anim>
                                    <p:anim calcmode="lin" valueType="num">
                                      <p:cBhvr>
                                        <p:cTn id="30" dur="1000"/>
                                        <p:tgtEl>
                                          <p:spTgt spid="4"/>
                                        </p:tgtEl>
                                        <p:attrNameLst>
                                          <p:attrName>ppt_y</p:attrName>
                                        </p:attrNameLst>
                                      </p:cBhvr>
                                      <p:tavLst>
                                        <p:tav tm="0">
                                          <p:val>
                                            <p:strVal val="ppt_y"/>
                                          </p:val>
                                        </p:tav>
                                        <p:tav tm="100000">
                                          <p:val>
                                            <p:strVal val="ppt_y+.1"/>
                                          </p:val>
                                        </p:tav>
                                      </p:tavLst>
                                    </p:anim>
                                    <p:set>
                                      <p:cBhvr>
                                        <p:cTn id="31" dur="1" fill="hold">
                                          <p:stCondLst>
                                            <p:cond delay="9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5"/>
                                        </p:tgtEl>
                                      </p:cBhvr>
                                    </p:animEffect>
                                    <p:anim calcmode="lin" valueType="num">
                                      <p:cBhvr>
                                        <p:cTn id="41" dur="1000"/>
                                        <p:tgtEl>
                                          <p:spTgt spid="5"/>
                                        </p:tgtEl>
                                        <p:attrNameLst>
                                          <p:attrName>ppt_x</p:attrName>
                                        </p:attrNameLst>
                                      </p:cBhvr>
                                      <p:tavLst>
                                        <p:tav tm="0">
                                          <p:val>
                                            <p:strVal val="ppt_x"/>
                                          </p:val>
                                        </p:tav>
                                        <p:tav tm="100000">
                                          <p:val>
                                            <p:strVal val="ppt_x"/>
                                          </p:val>
                                        </p:tav>
                                      </p:tavLst>
                                    </p:anim>
                                    <p:anim calcmode="lin" valueType="num">
                                      <p:cBhvr>
                                        <p:cTn id="42" dur="1000"/>
                                        <p:tgtEl>
                                          <p:spTgt spid="5"/>
                                        </p:tgtEl>
                                        <p:attrNameLst>
                                          <p:attrName>ppt_y</p:attrName>
                                        </p:attrNameLst>
                                      </p:cBhvr>
                                      <p:tavLst>
                                        <p:tav tm="0">
                                          <p:val>
                                            <p:strVal val="ppt_y"/>
                                          </p:val>
                                        </p:tav>
                                        <p:tav tm="100000">
                                          <p:val>
                                            <p:strVal val="ppt_y+.1"/>
                                          </p:val>
                                        </p:tav>
                                      </p:tavLst>
                                    </p:anim>
                                    <p:set>
                                      <p:cBhvr>
                                        <p:cTn id="43" dur="1" fill="hold">
                                          <p:stCondLst>
                                            <p:cond delay="999"/>
                                          </p:stCondLst>
                                        </p:cTn>
                                        <p:tgtEl>
                                          <p:spTgt spid="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horizont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6"/>
                                        </p:tgtEl>
                                      </p:cBhvr>
                                    </p:animEffect>
                                    <p:anim calcmode="lin" valueType="num">
                                      <p:cBhvr>
                                        <p:cTn id="53" dur="1000"/>
                                        <p:tgtEl>
                                          <p:spTgt spid="6"/>
                                        </p:tgtEl>
                                        <p:attrNameLst>
                                          <p:attrName>ppt_x</p:attrName>
                                        </p:attrNameLst>
                                      </p:cBhvr>
                                      <p:tavLst>
                                        <p:tav tm="0">
                                          <p:val>
                                            <p:strVal val="ppt_x"/>
                                          </p:val>
                                        </p:tav>
                                        <p:tav tm="100000">
                                          <p:val>
                                            <p:strVal val="ppt_x"/>
                                          </p:val>
                                        </p:tav>
                                      </p:tavLst>
                                    </p:anim>
                                    <p:anim calcmode="lin" valueType="num">
                                      <p:cBhvr>
                                        <p:cTn id="54" dur="1000"/>
                                        <p:tgtEl>
                                          <p:spTgt spid="6"/>
                                        </p:tgtEl>
                                        <p:attrNameLst>
                                          <p:attrName>ppt_y</p:attrName>
                                        </p:attrNameLst>
                                      </p:cBhvr>
                                      <p:tavLst>
                                        <p:tav tm="0">
                                          <p:val>
                                            <p:strVal val="ppt_y"/>
                                          </p:val>
                                        </p:tav>
                                        <p:tav tm="100000">
                                          <p:val>
                                            <p:strVal val="ppt_y+.1"/>
                                          </p:val>
                                        </p:tav>
                                      </p:tavLst>
                                    </p:anim>
                                    <p:set>
                                      <p:cBhvr>
                                        <p:cTn id="55" dur="1" fill="hold">
                                          <p:stCondLst>
                                            <p:cond delay="9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randombar(horizontal)">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animBg="1"/>
      <p:bldP spid="3" grpId="1" animBg="1"/>
      <p:bldP spid="4" grpId="0" animBg="1"/>
      <p:bldP spid="4" grpId="1" animBg="1"/>
      <p:bldP spid="5" grpId="0" animBg="1"/>
      <p:bldP spid="5" grpId="1" animBg="1"/>
      <p:bldP spid="6" grpId="0"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Chart&#10;&#10;Description automatically generated">
            <a:extLst>
              <a:ext uri="{FF2B5EF4-FFF2-40B4-BE49-F238E27FC236}">
                <a16:creationId xmlns="" xmlns:a16="http://schemas.microsoft.com/office/drawing/2014/main" id="{11FD2300-BEBC-D0D9-732D-E4792C489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7057"/>
            <a:ext cx="12858750" cy="7569708"/>
          </a:xfrm>
          <a:prstGeom prst="rect">
            <a:avLst/>
          </a:prstGeom>
        </p:spPr>
      </p:pic>
      <p:sp>
        <p:nvSpPr>
          <p:cNvPr id="43" name="TextBox 42">
            <a:extLst>
              <a:ext uri="{FF2B5EF4-FFF2-40B4-BE49-F238E27FC236}">
                <a16:creationId xmlns="" xmlns:a16="http://schemas.microsoft.com/office/drawing/2014/main" id="{43D4BC7E-2A04-4770-F69D-BCC09556189E}"/>
              </a:ext>
            </a:extLst>
          </p:cNvPr>
          <p:cNvSpPr txBox="1"/>
          <p:nvPr/>
        </p:nvSpPr>
        <p:spPr>
          <a:xfrm>
            <a:off x="1062529" y="479847"/>
            <a:ext cx="11608169" cy="908853"/>
          </a:xfrm>
          <a:prstGeom prst="rect">
            <a:avLst/>
          </a:prstGeom>
          <a:noFill/>
        </p:spPr>
        <p:txBody>
          <a:bodyPr wrap="square" lIns="128583" tIns="64291" rIns="128583" bIns="64291" rtlCol="0">
            <a:spAutoFit/>
          </a:bodyPr>
          <a:lstStyle/>
          <a:p>
            <a:r>
              <a:rPr lang="en-US" sz="5100" b="1" dirty="0" err="1">
                <a:solidFill>
                  <a:schemeClr val="bg1"/>
                </a:solidFill>
                <a:latin typeface="HP001 4 hàng" panose="020B0603050302020204" pitchFamily="34" charset="0"/>
              </a:rPr>
              <a:t>Thứ</a:t>
            </a:r>
            <a:r>
              <a:rPr lang="en-US" sz="5100" b="1" dirty="0">
                <a:solidFill>
                  <a:schemeClr val="bg1"/>
                </a:solidFill>
                <a:latin typeface="HP001 4 hàng" panose="020B0603050302020204" pitchFamily="34" charset="0"/>
              </a:rPr>
              <a:t> 	</a:t>
            </a:r>
            <a:r>
              <a:rPr lang="en-US" sz="5100" b="1" dirty="0" err="1">
                <a:solidFill>
                  <a:schemeClr val="bg1"/>
                </a:solidFill>
                <a:latin typeface="HP001 4 hàng" panose="020B0603050302020204" pitchFamily="34" charset="0"/>
              </a:rPr>
              <a:t>ngày</a:t>
            </a:r>
            <a:r>
              <a:rPr lang="en-US" sz="5100" b="1" dirty="0">
                <a:solidFill>
                  <a:schemeClr val="bg1"/>
                </a:solidFill>
                <a:latin typeface="HP001 4 hàng" panose="020B0603050302020204" pitchFamily="34" charset="0"/>
              </a:rPr>
              <a:t>	</a:t>
            </a:r>
            <a:r>
              <a:rPr lang="el-GR" sz="5100" b="1" dirty="0">
                <a:solidFill>
                  <a:schemeClr val="bg1"/>
                </a:solidFill>
                <a:latin typeface="HP001 4 hàng" panose="020B0603050302020204" pitchFamily="34" charset="0"/>
              </a:rPr>
              <a:t>κ</a:t>
            </a:r>
            <a:r>
              <a:rPr lang="en-US" sz="5100" b="1" dirty="0" err="1">
                <a:solidFill>
                  <a:schemeClr val="bg1"/>
                </a:solidFill>
                <a:latin typeface="HP001 4 hàng" panose="020B0603050302020204" pitchFamily="34" charset="0"/>
              </a:rPr>
              <a:t>áng</a:t>
            </a:r>
            <a:r>
              <a:rPr lang="en-US" sz="5100" b="1" dirty="0">
                <a:solidFill>
                  <a:schemeClr val="bg1"/>
                </a:solidFill>
                <a:latin typeface="HP001 4 hàng" panose="020B0603050302020204" pitchFamily="34" charset="0"/>
              </a:rPr>
              <a:t>	</a:t>
            </a:r>
            <a:r>
              <a:rPr lang="en-US" sz="5100" b="1" dirty="0" err="1">
                <a:solidFill>
                  <a:schemeClr val="bg1"/>
                </a:solidFill>
                <a:latin typeface="HP001 4 hàng" panose="020B0603050302020204" pitchFamily="34" charset="0"/>
              </a:rPr>
              <a:t>năm</a:t>
            </a:r>
            <a:r>
              <a:rPr lang="en-US" sz="5100" b="1" dirty="0">
                <a:solidFill>
                  <a:schemeClr val="bg1"/>
                </a:solidFill>
                <a:latin typeface="HP001 4 hàng" panose="020B0603050302020204" pitchFamily="34" charset="0"/>
              </a:rPr>
              <a:t> 202…</a:t>
            </a:r>
          </a:p>
        </p:txBody>
      </p:sp>
      <p:sp>
        <p:nvSpPr>
          <p:cNvPr id="44" name="TextBox 43">
            <a:extLst>
              <a:ext uri="{FF2B5EF4-FFF2-40B4-BE49-F238E27FC236}">
                <a16:creationId xmlns="" xmlns:a16="http://schemas.microsoft.com/office/drawing/2014/main" id="{2C16FBC0-0DFA-405E-27F6-AEA0C1274735}"/>
              </a:ext>
            </a:extLst>
          </p:cNvPr>
          <p:cNvSpPr txBox="1"/>
          <p:nvPr/>
        </p:nvSpPr>
        <p:spPr>
          <a:xfrm>
            <a:off x="4404151" y="1456085"/>
            <a:ext cx="3643485" cy="908853"/>
          </a:xfrm>
          <a:prstGeom prst="rect">
            <a:avLst/>
          </a:prstGeom>
          <a:noFill/>
        </p:spPr>
        <p:txBody>
          <a:bodyPr wrap="square" lIns="128583" tIns="64291" rIns="128583" bIns="64291" rtlCol="0">
            <a:spAutoFit/>
          </a:bodyPr>
          <a:lstStyle/>
          <a:p>
            <a:r>
              <a:rPr lang="en-US" sz="5100" b="1" dirty="0">
                <a:solidFill>
                  <a:schemeClr val="bg1"/>
                </a:solidFill>
                <a:latin typeface="HP001 4 hàng" panose="020B0603050302020204" pitchFamily="34" charset="0"/>
              </a:rPr>
              <a:t>T</a:t>
            </a:r>
            <a:r>
              <a:rPr lang="el-GR" sz="5100" b="1" dirty="0">
                <a:solidFill>
                  <a:schemeClr val="bg1"/>
                </a:solidFill>
                <a:latin typeface="HP001 4 hàng" panose="020B0603050302020204" pitchFamily="34" charset="0"/>
              </a:rPr>
              <a:t>Η</a:t>
            </a:r>
            <a:r>
              <a:rPr lang="en-US" sz="5100" b="1" dirty="0" err="1">
                <a:solidFill>
                  <a:schemeClr val="bg1"/>
                </a:solidFill>
                <a:latin typeface="HP001 4 hàng" panose="020B0603050302020204" pitchFamily="34" charset="0"/>
              </a:rPr>
              <a:t>Ğng</a:t>
            </a:r>
            <a:r>
              <a:rPr lang="en-US" sz="5100" b="1" dirty="0">
                <a:solidFill>
                  <a:schemeClr val="bg1"/>
                </a:solidFill>
                <a:latin typeface="HP001 4 hàng" panose="020B0603050302020204" pitchFamily="34" charset="0"/>
              </a:rPr>
              <a:t> V</a:t>
            </a:r>
            <a:r>
              <a:rPr lang="el-GR" sz="5100" b="1" dirty="0">
                <a:solidFill>
                  <a:schemeClr val="bg1"/>
                </a:solidFill>
                <a:latin typeface="HP001 4 hàng" panose="020B0603050302020204" pitchFamily="34" charset="0"/>
              </a:rPr>
              <a:t>Η</a:t>
            </a:r>
            <a:r>
              <a:rPr lang="en-US" sz="5100" b="1" dirty="0">
                <a:solidFill>
                  <a:schemeClr val="bg1"/>
                </a:solidFill>
                <a:latin typeface="HP001 4 hàng" panose="020B0603050302020204" pitchFamily="34" charset="0"/>
              </a:rPr>
              <a:t>İ</a:t>
            </a:r>
            <a:r>
              <a:rPr lang="el-GR" sz="5100" b="1" dirty="0">
                <a:solidFill>
                  <a:schemeClr val="bg1"/>
                </a:solidFill>
                <a:latin typeface="HP001 4 hàng" panose="020B0603050302020204" pitchFamily="34" charset="0"/>
              </a:rPr>
              <a:t>Ι</a:t>
            </a:r>
            <a:endParaRPr lang="en-US" sz="5100" b="1" dirty="0">
              <a:solidFill>
                <a:schemeClr val="bg1"/>
              </a:solidFill>
              <a:latin typeface="HP001 4 hàng" panose="020B0603050302020204" pitchFamily="34" charset="0"/>
            </a:endParaRPr>
          </a:p>
        </p:txBody>
      </p:sp>
      <p:sp>
        <p:nvSpPr>
          <p:cNvPr id="45" name="TextBox 44">
            <a:extLst>
              <a:ext uri="{FF2B5EF4-FFF2-40B4-BE49-F238E27FC236}">
                <a16:creationId xmlns="" xmlns:a16="http://schemas.microsoft.com/office/drawing/2014/main" id="{0C3AFE64-B622-5090-3569-96CCBCE47581}"/>
              </a:ext>
            </a:extLst>
          </p:cNvPr>
          <p:cNvSpPr txBox="1"/>
          <p:nvPr/>
        </p:nvSpPr>
        <p:spPr>
          <a:xfrm>
            <a:off x="3290276" y="2439546"/>
            <a:ext cx="5569369" cy="908853"/>
          </a:xfrm>
          <a:prstGeom prst="rect">
            <a:avLst/>
          </a:prstGeom>
          <a:noFill/>
        </p:spPr>
        <p:txBody>
          <a:bodyPr wrap="square" lIns="128583" tIns="64291" rIns="128583" bIns="64291" rtlCol="0">
            <a:spAutoFit/>
          </a:bodyPr>
          <a:lstStyle/>
          <a:p>
            <a:pPr algn="ctr"/>
            <a:r>
              <a:rPr lang="en-US" sz="5100" b="1" dirty="0" err="1">
                <a:solidFill>
                  <a:schemeClr val="bg1"/>
                </a:solidFill>
                <a:latin typeface="HP001 4 hàng" panose="020B0603050302020204" pitchFamily="34" charset="0"/>
              </a:rPr>
              <a:t>Luyện</a:t>
            </a:r>
            <a:r>
              <a:rPr lang="en-US" sz="5100" b="1" dirty="0">
                <a:solidFill>
                  <a:schemeClr val="bg1"/>
                </a:solidFill>
                <a:latin typeface="HP001 4 hàng" panose="020B0603050302020204" pitchFamily="34" charset="0"/>
              </a:rPr>
              <a:t> </a:t>
            </a:r>
            <a:r>
              <a:rPr lang="en-US" sz="5100" b="1" dirty="0" err="1">
                <a:solidFill>
                  <a:schemeClr val="bg1"/>
                </a:solidFill>
                <a:latin typeface="HP001 4 hàng" panose="020B0603050302020204" pitchFamily="34" charset="0"/>
              </a:rPr>
              <a:t>tập</a:t>
            </a:r>
            <a:endParaRPr lang="en-US" sz="5100" b="1" dirty="0">
              <a:solidFill>
                <a:schemeClr val="bg1"/>
              </a:solidFill>
              <a:latin typeface="HP001 4 hàng" panose="020B0603050302020204" pitchFamily="34" charset="0"/>
            </a:endParaRPr>
          </a:p>
        </p:txBody>
      </p:sp>
      <p:sp>
        <p:nvSpPr>
          <p:cNvPr id="46" name="TextBox 45">
            <a:extLst>
              <a:ext uri="{FF2B5EF4-FFF2-40B4-BE49-F238E27FC236}">
                <a16:creationId xmlns="" xmlns:a16="http://schemas.microsoft.com/office/drawing/2014/main" id="{9B13955B-14B7-C246-13AC-F2588575B6B7}"/>
              </a:ext>
            </a:extLst>
          </p:cNvPr>
          <p:cNvSpPr txBox="1"/>
          <p:nvPr/>
        </p:nvSpPr>
        <p:spPr>
          <a:xfrm>
            <a:off x="1062529" y="3400301"/>
            <a:ext cx="10531170" cy="908853"/>
          </a:xfrm>
          <a:prstGeom prst="rect">
            <a:avLst/>
          </a:prstGeom>
          <a:noFill/>
        </p:spPr>
        <p:txBody>
          <a:bodyPr wrap="square" lIns="128583" tIns="64291" rIns="128583" bIns="64291" rtlCol="0">
            <a:spAutoFit/>
          </a:bodyPr>
          <a:lstStyle/>
          <a:p>
            <a:pPr algn="ctr"/>
            <a:r>
              <a:rPr lang="en-US" sz="5100" b="1" dirty="0" err="1">
                <a:solidFill>
                  <a:srgbClr val="FFFF00"/>
                </a:solidFill>
                <a:latin typeface="HP001 4 hàng" panose="020B0603050302020204" pitchFamily="34" charset="0"/>
              </a:rPr>
              <a:t>Biện</a:t>
            </a:r>
            <a:r>
              <a:rPr lang="en-US" sz="5100" b="1" dirty="0">
                <a:solidFill>
                  <a:srgbClr val="FFFF00"/>
                </a:solidFill>
                <a:latin typeface="HP001 4 hàng" panose="020B0603050302020204" pitchFamily="34" charset="0"/>
              </a:rPr>
              <a:t> </a:t>
            </a:r>
            <a:r>
              <a:rPr lang="en-US" sz="5100" b="1" dirty="0" err="1">
                <a:solidFill>
                  <a:srgbClr val="FFFF00"/>
                </a:solidFill>
                <a:latin typeface="HP001 4 hàng" panose="020B0603050302020204" pitchFamily="34" charset="0"/>
              </a:rPr>
              <a:t>pháp</a:t>
            </a:r>
            <a:r>
              <a:rPr lang="en-US" sz="5100" b="1" dirty="0">
                <a:solidFill>
                  <a:srgbClr val="FFFF00"/>
                </a:solidFill>
                <a:latin typeface="HP001 4 hàng" panose="020B0603050302020204" pitchFamily="34" charset="0"/>
              </a:rPr>
              <a:t> so </a:t>
            </a:r>
            <a:r>
              <a:rPr lang="en-US" sz="5100" b="1" dirty="0" err="1">
                <a:solidFill>
                  <a:srgbClr val="FFFF00"/>
                </a:solidFill>
                <a:latin typeface="HP001 4 hàng" panose="020B0603050302020204" pitchFamily="34" charset="0"/>
              </a:rPr>
              <a:t>sánh</a:t>
            </a:r>
            <a:r>
              <a:rPr lang="en-US" sz="5100" b="1" dirty="0">
                <a:solidFill>
                  <a:srgbClr val="FFFF00"/>
                </a:solidFill>
                <a:latin typeface="HP001 4 hàng" panose="020B0603050302020204" pitchFamily="34" charset="0"/>
              </a:rPr>
              <a:t>;</a:t>
            </a:r>
          </a:p>
        </p:txBody>
      </p:sp>
      <p:sp>
        <p:nvSpPr>
          <p:cNvPr id="47" name="TextBox 46">
            <a:extLst>
              <a:ext uri="{FF2B5EF4-FFF2-40B4-BE49-F238E27FC236}">
                <a16:creationId xmlns="" xmlns:a16="http://schemas.microsoft.com/office/drawing/2014/main" id="{B62B3C9D-583C-2934-7708-52FE4FEC2BE8}"/>
              </a:ext>
            </a:extLst>
          </p:cNvPr>
          <p:cNvSpPr txBox="1"/>
          <p:nvPr/>
        </p:nvSpPr>
        <p:spPr>
          <a:xfrm>
            <a:off x="8095623" y="5340942"/>
            <a:ext cx="2282941" cy="908853"/>
          </a:xfrm>
          <a:prstGeom prst="rect">
            <a:avLst/>
          </a:prstGeom>
          <a:noFill/>
        </p:spPr>
        <p:txBody>
          <a:bodyPr wrap="square" lIns="128583" tIns="64291" rIns="128583" bIns="64291" rtlCol="0">
            <a:spAutoFit/>
          </a:bodyPr>
          <a:lstStyle/>
          <a:p>
            <a:r>
              <a:rPr lang="en-US" sz="5100" b="1" dirty="0">
                <a:solidFill>
                  <a:srgbClr val="FFFF00"/>
                </a:solidFill>
                <a:latin typeface="HP001 4 hàng" panose="020B0603050302020204" pitchFamily="34" charset="0"/>
              </a:rPr>
              <a:t>S/29</a:t>
            </a:r>
          </a:p>
        </p:txBody>
      </p:sp>
      <p:sp>
        <p:nvSpPr>
          <p:cNvPr id="8" name="TextBox 7">
            <a:extLst>
              <a:ext uri="{FF2B5EF4-FFF2-40B4-BE49-F238E27FC236}">
                <a16:creationId xmlns="" xmlns:a16="http://schemas.microsoft.com/office/drawing/2014/main" id="{9B13955B-14B7-C246-13AC-F2588575B6B7}"/>
              </a:ext>
            </a:extLst>
          </p:cNvPr>
          <p:cNvSpPr txBox="1"/>
          <p:nvPr/>
        </p:nvSpPr>
        <p:spPr>
          <a:xfrm>
            <a:off x="1092622" y="4363656"/>
            <a:ext cx="10531170" cy="908853"/>
          </a:xfrm>
          <a:prstGeom prst="rect">
            <a:avLst/>
          </a:prstGeom>
          <a:noFill/>
        </p:spPr>
        <p:txBody>
          <a:bodyPr wrap="square" lIns="128583" tIns="64291" rIns="128583" bIns="64291" rtlCol="0">
            <a:spAutoFit/>
          </a:bodyPr>
          <a:lstStyle/>
          <a:p>
            <a:pPr algn="ctr"/>
            <a:r>
              <a:rPr lang="en-US" sz="5100" b="1" dirty="0" err="1">
                <a:solidFill>
                  <a:srgbClr val="FFFF00"/>
                </a:solidFill>
                <a:latin typeface="HP001 4 hàng" panose="020B0603050302020204" pitchFamily="34" charset="0"/>
              </a:rPr>
              <a:t>Đặt</a:t>
            </a:r>
            <a:r>
              <a:rPr lang="en-US" sz="5100" b="1" dirty="0">
                <a:solidFill>
                  <a:srgbClr val="FFFF00"/>
                </a:solidFill>
                <a:latin typeface="HP001 4 hàng" panose="020B0603050302020204" pitchFamily="34" charset="0"/>
              </a:rPr>
              <a:t> </a:t>
            </a:r>
            <a:r>
              <a:rPr lang="en-US" sz="5100" b="1" dirty="0" err="1">
                <a:solidFill>
                  <a:srgbClr val="FFFF00"/>
                </a:solidFill>
                <a:latin typeface="HP001 4 hàng" panose="020B0603050302020204" pitchFamily="34" charset="0"/>
              </a:rPr>
              <a:t>và</a:t>
            </a:r>
            <a:r>
              <a:rPr lang="en-US" sz="5100" b="1" dirty="0">
                <a:solidFill>
                  <a:srgbClr val="FFFF00"/>
                </a:solidFill>
                <a:latin typeface="HP001 4 hàng" panose="020B0603050302020204" pitchFamily="34" charset="0"/>
              </a:rPr>
              <a:t> </a:t>
            </a:r>
            <a:r>
              <a:rPr lang="en-US" sz="5100" b="1" dirty="0" err="1">
                <a:solidFill>
                  <a:srgbClr val="FFFF00"/>
                </a:solidFill>
                <a:latin typeface="HP001 4 hàng" panose="020B0603050302020204" pitchFamily="34" charset="0"/>
              </a:rPr>
              <a:t>trả</a:t>
            </a:r>
            <a:r>
              <a:rPr lang="en-US" sz="5100" b="1" dirty="0">
                <a:solidFill>
                  <a:srgbClr val="FFFF00"/>
                </a:solidFill>
                <a:latin typeface="HP001 4 hàng" panose="020B0603050302020204" pitchFamily="34" charset="0"/>
              </a:rPr>
              <a:t> </a:t>
            </a:r>
            <a:r>
              <a:rPr lang="en-US" sz="5100" b="1" dirty="0" err="1">
                <a:solidFill>
                  <a:srgbClr val="FFFF00"/>
                </a:solidFill>
                <a:latin typeface="HP001 4 hàng" panose="020B0603050302020204" pitchFamily="34" charset="0"/>
              </a:rPr>
              <a:t>lời</a:t>
            </a:r>
            <a:r>
              <a:rPr lang="en-US" sz="5100" b="1" dirty="0">
                <a:solidFill>
                  <a:srgbClr val="FFFF00"/>
                </a:solidFill>
                <a:latin typeface="HP001 4 hàng" panose="020B0603050302020204" pitchFamily="34" charset="0"/>
              </a:rPr>
              <a:t> </a:t>
            </a:r>
            <a:r>
              <a:rPr lang="en-US" sz="5100" b="1" dirty="0" err="1">
                <a:solidFill>
                  <a:srgbClr val="FFFF00"/>
                </a:solidFill>
                <a:latin typeface="HP001 4 hàng" panose="020B0603050302020204" pitchFamily="34" charset="0"/>
              </a:rPr>
              <a:t>câu</a:t>
            </a:r>
            <a:r>
              <a:rPr lang="en-US" sz="5100" b="1" dirty="0">
                <a:solidFill>
                  <a:srgbClr val="FFFF00"/>
                </a:solidFill>
                <a:latin typeface="HP001 4 hàng" panose="020B0603050302020204" pitchFamily="34" charset="0"/>
              </a:rPr>
              <a:t> </a:t>
            </a:r>
            <a:r>
              <a:rPr lang="en-US" sz="5100" b="1" dirty="0" err="1">
                <a:solidFill>
                  <a:srgbClr val="FFFF00"/>
                </a:solidFill>
                <a:latin typeface="HP001 4 hàng" panose="020B0603050302020204" pitchFamily="34" charset="0"/>
              </a:rPr>
              <a:t>hỏi</a:t>
            </a:r>
            <a:r>
              <a:rPr lang="en-US" sz="5100" b="1" dirty="0">
                <a:solidFill>
                  <a:srgbClr val="FFFF00"/>
                </a:solidFill>
                <a:latin typeface="HP001 4 hàng" panose="020B0603050302020204" pitchFamily="34" charset="0"/>
              </a:rPr>
              <a:t> Ở </a:t>
            </a:r>
            <a:r>
              <a:rPr lang="en-US" sz="5100" b="1" dirty="0" err="1">
                <a:solidFill>
                  <a:srgbClr val="FFFF00"/>
                </a:solidFill>
                <a:latin typeface="HP001 4 hàng" panose="020B0603050302020204" pitchFamily="34" charset="0"/>
              </a:rPr>
              <a:t>đâu</a:t>
            </a:r>
            <a:r>
              <a:rPr lang="en-US" sz="5100" b="1" dirty="0">
                <a:solidFill>
                  <a:srgbClr val="FFFF00"/>
                </a:solidFill>
                <a:latin typeface="HP001 4 hàng" panose="020B0603050302020204" pitchFamily="34" charset="0"/>
              </a:rPr>
              <a:t>?</a:t>
            </a:r>
          </a:p>
        </p:txBody>
      </p:sp>
    </p:spTree>
    <p:extLst>
      <p:ext uri="{BB962C8B-B14F-4D97-AF65-F5344CB8AC3E}">
        <p14:creationId xmlns:p14="http://schemas.microsoft.com/office/powerpoint/2010/main" val="35436364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D0F18E5-03C3-6C0F-030F-FAF241425691}"/>
              </a:ext>
            </a:extLst>
          </p:cNvPr>
          <p:cNvGrpSpPr/>
          <p:nvPr/>
        </p:nvGrpSpPr>
        <p:grpSpPr>
          <a:xfrm>
            <a:off x="1713180" y="173632"/>
            <a:ext cx="9936831" cy="1089072"/>
            <a:chOff x="1889996" y="378898"/>
            <a:chExt cx="9272078" cy="774494"/>
          </a:xfrm>
        </p:grpSpPr>
        <p:sp>
          <p:nvSpPr>
            <p:cNvPr id="4" name="TextBox 3">
              <a:extLst>
                <a:ext uri="{FF2B5EF4-FFF2-40B4-BE49-F238E27FC236}">
                  <a16:creationId xmlns="" xmlns:a16="http://schemas.microsoft.com/office/drawing/2014/main" id="{209A76B6-AA05-66A8-672A-3AFD14ED0D27}"/>
                </a:ext>
              </a:extLst>
            </p:cNvPr>
            <p:cNvSpPr txBox="1"/>
            <p:nvPr/>
          </p:nvSpPr>
          <p:spPr>
            <a:xfrm>
              <a:off x="2611466" y="420199"/>
              <a:ext cx="8550608" cy="671218"/>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642882" lvl="1" indent="0" defTabSz="1285763" fontAlgn="auto">
                <a:spcBef>
                  <a:spcPts val="844"/>
                </a:spcBef>
                <a:spcAft>
                  <a:spcPts val="844"/>
                </a:spcAft>
              </a:pPr>
              <a:endParaRPr lang="en-US" sz="4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a:p>
              <a:pPr marL="642882" lvl="1" indent="0" defTabSz="1285763" fontAlgn="auto">
                <a:spcBef>
                  <a:spcPts val="0"/>
                </a:spcBef>
                <a:spcAft>
                  <a:spcPts val="0"/>
                </a:spcAft>
              </a:pP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Đọc</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đoạn</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văn</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dưới</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đây</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và</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trả</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lời</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câu</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hỏi</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a:t>
              </a:r>
            </a:p>
            <a:p>
              <a:pPr marL="642882" lvl="1" indent="0" defTabSz="1285763" fontAlgn="auto">
                <a:spcBef>
                  <a:spcPts val="844"/>
                </a:spcBef>
                <a:spcAft>
                  <a:spcPts val="844"/>
                </a:spcAft>
              </a:pPr>
              <a:endParaRPr lang="en-US" sz="4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 xmlns:a16="http://schemas.microsoft.com/office/drawing/2014/main" id="{22DC0C44-5C2B-C585-EADE-AC7C2244D2B1}"/>
                </a:ext>
              </a:extLst>
            </p:cNvPr>
            <p:cNvGrpSpPr/>
            <p:nvPr/>
          </p:nvGrpSpPr>
          <p:grpSpPr>
            <a:xfrm>
              <a:off x="1889996" y="378898"/>
              <a:ext cx="953784" cy="774494"/>
              <a:chOff x="4292117" y="769678"/>
              <a:chExt cx="644279" cy="523169"/>
            </a:xfrm>
          </p:grpSpPr>
          <p:sp>
            <p:nvSpPr>
              <p:cNvPr id="6" name="Oval 5">
                <a:extLst>
                  <a:ext uri="{FF2B5EF4-FFF2-40B4-BE49-F238E27FC236}">
                    <a16:creationId xmlns="" xmlns:a16="http://schemas.microsoft.com/office/drawing/2014/main" id="{F1D70973-92BB-710B-39C2-4B52960DCD0B}"/>
                  </a:ext>
                </a:extLst>
              </p:cNvPr>
              <p:cNvSpPr/>
              <p:nvPr/>
            </p:nvSpPr>
            <p:spPr>
              <a:xfrm>
                <a:off x="4292117" y="769678"/>
                <a:ext cx="644279" cy="523169"/>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endParaRPr lang="en-US" sz="3400">
                  <a:solidFill>
                    <a:prstClr val="white"/>
                  </a:solidFill>
                  <a:latin typeface="UTM Avo" panose="02040603050506020204" pitchFamily="18" charset="0"/>
                </a:endParaRPr>
              </a:p>
            </p:txBody>
          </p:sp>
          <p:sp>
            <p:nvSpPr>
              <p:cNvPr id="7" name="Oval 6">
                <a:extLst>
                  <a:ext uri="{FF2B5EF4-FFF2-40B4-BE49-F238E27FC236}">
                    <a16:creationId xmlns="" xmlns:a16="http://schemas.microsoft.com/office/drawing/2014/main" id="{4DFF00E3-5DB1-E897-E16C-7097BE401BC6}"/>
                  </a:ext>
                </a:extLst>
              </p:cNvPr>
              <p:cNvSpPr/>
              <p:nvPr/>
            </p:nvSpPr>
            <p:spPr>
              <a:xfrm>
                <a:off x="4328788" y="833916"/>
                <a:ext cx="580690" cy="41028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r>
                  <a:rPr lang="en-US" sz="3400" b="1" dirty="0">
                    <a:solidFill>
                      <a:srgbClr val="FFFF00"/>
                    </a:solidFill>
                    <a:latin typeface="UTM Avo" panose="02040603050506020204" pitchFamily="18" charset="0"/>
                    <a:ea typeface="AvantGarde" panose="00000400000000000000" pitchFamily="2" charset="0"/>
                    <a:cs typeface="AvantGarde" panose="00000400000000000000" pitchFamily="2" charset="0"/>
                  </a:rPr>
                  <a:t>1</a:t>
                </a:r>
              </a:p>
            </p:txBody>
          </p:sp>
        </p:grpSp>
      </p:grpSp>
      <p:sp>
        <p:nvSpPr>
          <p:cNvPr id="10" name="TextBox 9">
            <a:extLst>
              <a:ext uri="{FF2B5EF4-FFF2-40B4-BE49-F238E27FC236}">
                <a16:creationId xmlns="" xmlns:a16="http://schemas.microsoft.com/office/drawing/2014/main" id="{A2DEF114-CD87-581F-F5A3-B0326E3A7000}"/>
              </a:ext>
            </a:extLst>
          </p:cNvPr>
          <p:cNvSpPr txBox="1"/>
          <p:nvPr/>
        </p:nvSpPr>
        <p:spPr>
          <a:xfrm>
            <a:off x="961267" y="3211302"/>
            <a:ext cx="9113513"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a.</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Những sự vật nào được so sánh với nhau?</a:t>
            </a:r>
          </a:p>
        </p:txBody>
      </p:sp>
      <p:sp>
        <p:nvSpPr>
          <p:cNvPr id="11" name="TextBox 10">
            <a:extLst>
              <a:ext uri="{FF2B5EF4-FFF2-40B4-BE49-F238E27FC236}">
                <a16:creationId xmlns="" xmlns:a16="http://schemas.microsoft.com/office/drawing/2014/main" id="{A2DEF114-CD87-581F-F5A3-B0326E3A7000}"/>
              </a:ext>
            </a:extLst>
          </p:cNvPr>
          <p:cNvSpPr txBox="1"/>
          <p:nvPr/>
        </p:nvSpPr>
        <p:spPr>
          <a:xfrm>
            <a:off x="961269" y="3920092"/>
            <a:ext cx="9822341"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b.</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Chúng được so sánh với nhau ở đặc điểm gì?</a:t>
            </a:r>
          </a:p>
        </p:txBody>
      </p:sp>
      <p:sp>
        <p:nvSpPr>
          <p:cNvPr id="12" name="TextBox 11">
            <a:extLst>
              <a:ext uri="{FF2B5EF4-FFF2-40B4-BE49-F238E27FC236}">
                <a16:creationId xmlns="" xmlns:a16="http://schemas.microsoft.com/office/drawing/2014/main" id="{A2DEF114-CD87-581F-F5A3-B0326E3A7000}"/>
              </a:ext>
            </a:extLst>
          </p:cNvPr>
          <p:cNvSpPr txBox="1"/>
          <p:nvPr/>
        </p:nvSpPr>
        <p:spPr>
          <a:xfrm>
            <a:off x="961267" y="4628882"/>
            <a:ext cx="11138738"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c.</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Theo em, câu văn chứa hình ảnh so sánh có gì hay?</a:t>
            </a:r>
          </a:p>
        </p:txBody>
      </p:sp>
      <p:sp>
        <p:nvSpPr>
          <p:cNvPr id="8" name="TextBox 7">
            <a:extLst>
              <a:ext uri="{FF2B5EF4-FFF2-40B4-BE49-F238E27FC236}">
                <a16:creationId xmlns="" xmlns:a16="http://schemas.microsoft.com/office/drawing/2014/main" id="{A2DEF114-CD87-581F-F5A3-B0326E3A7000}"/>
              </a:ext>
            </a:extLst>
          </p:cNvPr>
          <p:cNvSpPr txBox="1"/>
          <p:nvPr/>
        </p:nvSpPr>
        <p:spPr>
          <a:xfrm>
            <a:off x="353700" y="1262704"/>
            <a:ext cx="12151350" cy="1892826"/>
          </a:xfrm>
          <a:prstGeom prst="rect">
            <a:avLst/>
          </a:prstGeom>
          <a:noFill/>
        </p:spPr>
        <p:txBody>
          <a:bodyPr wrap="square" rtlCol="0">
            <a:spAutoFit/>
          </a:bodyPr>
          <a:lstStyle/>
          <a:p>
            <a:pPr defTabSz="1285763" fontAlgn="auto">
              <a:spcBef>
                <a:spcPts val="0"/>
              </a:spcBef>
              <a:spcAft>
                <a:spcPts val="0"/>
              </a:spcAft>
            </a:pP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vi-VN" sz="3900" dirty="0">
                <a:solidFill>
                  <a:srgbClr val="FF0000"/>
                </a:solidFill>
                <a:latin typeface="UTM Avo" panose="02040603050506020204" pitchFamily="18" charset="0"/>
                <a:ea typeface="AvantGarde" panose="00000400000000000000" charset="0"/>
                <a:cs typeface="AvantGarde" panose="00000400000000000000" charset="0"/>
              </a:rPr>
              <a:t>Từ xa nhìn lại, </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smtClean="0">
                <a:solidFill>
                  <a:srgbClr val="FF0000"/>
                </a:solidFill>
                <a:latin typeface="UTM Avo" panose="02040603050506020204" pitchFamily="18" charset="0"/>
                <a:ea typeface="AvantGarde" panose="00000400000000000000" charset="0"/>
                <a:cs typeface="AvantGarde" panose="00000400000000000000" charset="0"/>
              </a:rPr>
              <a:t> </a:t>
            </a:r>
            <a:r>
              <a:rPr lang="vi-VN" sz="3900" dirty="0" smtClean="0">
                <a:solidFill>
                  <a:srgbClr val="FF0000"/>
                </a:solidFill>
                <a:latin typeface="UTM Avo" panose="02040603050506020204" pitchFamily="18" charset="0"/>
                <a:ea typeface="AvantGarde" panose="00000400000000000000" charset="0"/>
                <a:cs typeface="AvantGarde" panose="00000400000000000000" charset="0"/>
              </a:rPr>
              <a:t>sừng </a:t>
            </a:r>
            <a:r>
              <a:rPr lang="vi-VN" sz="3900" dirty="0">
                <a:solidFill>
                  <a:srgbClr val="FF0000"/>
                </a:solidFill>
                <a:latin typeface="UTM Avo" panose="02040603050506020204" pitchFamily="18" charset="0"/>
                <a:ea typeface="AvantGarde" panose="00000400000000000000" charset="0"/>
                <a:cs typeface="AvantGarde" panose="00000400000000000000" charset="0"/>
              </a:rPr>
              <a:t>sững như một </a:t>
            </a:r>
            <a:r>
              <a:rPr lang="en-US" sz="3900" dirty="0" smtClean="0">
                <a:solidFill>
                  <a:srgbClr val="FF0000"/>
                </a:solidFill>
                <a:latin typeface="UTM Avo" panose="02040603050506020204" pitchFamily="18" charset="0"/>
                <a:ea typeface="AvantGarde" panose="00000400000000000000" charset="0"/>
                <a:cs typeface="AvantGarde" panose="00000400000000000000" charset="0"/>
              </a:rPr>
              <a:t>            </a:t>
            </a:r>
            <a:r>
              <a:rPr lang="vi-VN" sz="3900" dirty="0">
                <a:solidFill>
                  <a:srgbClr val="FF0000"/>
                </a:solidFill>
                <a:latin typeface="UTM Avo" panose="02040603050506020204" pitchFamily="18" charset="0"/>
                <a:ea typeface="AvantGarde" panose="00000400000000000000" charset="0"/>
                <a:cs typeface="AvantGarde" panose="00000400000000000000" charset="0"/>
              </a:rPr>
              <a:t>khổng lồ. Hàng ngàn </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smtClean="0">
                <a:solidFill>
                  <a:srgbClr val="FF0000"/>
                </a:solidFill>
                <a:latin typeface="UTM Avo" panose="02040603050506020204" pitchFamily="18" charset="0"/>
                <a:ea typeface="AvantGarde" panose="00000400000000000000" charset="0"/>
                <a:cs typeface="AvantGarde" panose="00000400000000000000" charset="0"/>
              </a:rPr>
              <a:t> </a:t>
            </a:r>
            <a:r>
              <a:rPr lang="vi-VN" sz="3900" dirty="0" smtClean="0">
                <a:solidFill>
                  <a:srgbClr val="FF0000"/>
                </a:solidFill>
                <a:latin typeface="UTM Avo" panose="02040603050506020204" pitchFamily="18" charset="0"/>
                <a:ea typeface="AvantGarde" panose="00000400000000000000" charset="0"/>
                <a:cs typeface="AvantGarde" panose="00000400000000000000" charset="0"/>
              </a:rPr>
              <a:t>là </a:t>
            </a:r>
            <a:r>
              <a:rPr lang="vi-VN" sz="3900" dirty="0">
                <a:solidFill>
                  <a:srgbClr val="FF0000"/>
                </a:solidFill>
                <a:latin typeface="UTM Avo" panose="02040603050506020204" pitchFamily="18" charset="0"/>
                <a:ea typeface="AvantGarde" panose="00000400000000000000" charset="0"/>
                <a:cs typeface="AvantGarde" panose="00000400000000000000" charset="0"/>
              </a:rPr>
              <a:t>hàng ngàn </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vi-VN" sz="3900" dirty="0">
                <a:solidFill>
                  <a:srgbClr val="FF0000"/>
                </a:solidFill>
                <a:latin typeface="UTM Avo" panose="02040603050506020204" pitchFamily="18" charset="0"/>
                <a:ea typeface="AvantGarde" panose="00000400000000000000" charset="0"/>
                <a:cs typeface="AvantGarde" panose="00000400000000000000" charset="0"/>
              </a:rPr>
              <a:t>hồng tươi. Hàng ngàn </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smtClean="0">
                <a:solidFill>
                  <a:srgbClr val="FF0000"/>
                </a:solidFill>
                <a:latin typeface="UTM Avo" panose="02040603050506020204" pitchFamily="18" charset="0"/>
                <a:ea typeface="AvantGarde" panose="00000400000000000000" charset="0"/>
                <a:cs typeface="AvantGarde" panose="00000400000000000000" charset="0"/>
              </a:rPr>
              <a:t> </a:t>
            </a:r>
            <a:r>
              <a:rPr lang="vi-VN" sz="3900" dirty="0" smtClean="0">
                <a:solidFill>
                  <a:srgbClr val="FF0000"/>
                </a:solidFill>
                <a:latin typeface="UTM Avo" panose="02040603050506020204" pitchFamily="18" charset="0"/>
                <a:ea typeface="AvantGarde" panose="00000400000000000000" charset="0"/>
                <a:cs typeface="AvantGarde" panose="00000400000000000000" charset="0"/>
              </a:rPr>
              <a:t>là </a:t>
            </a:r>
            <a:r>
              <a:rPr lang="vi-VN" sz="3900" dirty="0">
                <a:solidFill>
                  <a:srgbClr val="FF0000"/>
                </a:solidFill>
                <a:latin typeface="UTM Avo" panose="02040603050506020204" pitchFamily="18" charset="0"/>
                <a:ea typeface="AvantGarde" panose="00000400000000000000" charset="0"/>
                <a:cs typeface="AvantGarde" panose="00000400000000000000" charset="0"/>
              </a:rPr>
              <a:t>hàng ngàn </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vi-VN" sz="3900" dirty="0">
                <a:solidFill>
                  <a:srgbClr val="FF0000"/>
                </a:solidFill>
                <a:latin typeface="UTM Avo" panose="02040603050506020204" pitchFamily="18" charset="0"/>
                <a:ea typeface="AvantGarde" panose="00000400000000000000" charset="0"/>
                <a:cs typeface="AvantGarde" panose="00000400000000000000" charset="0"/>
              </a:rPr>
              <a:t>trong xanh.</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3" name="TextBox 12">
            <a:extLst>
              <a:ext uri="{FF2B5EF4-FFF2-40B4-BE49-F238E27FC236}">
                <a16:creationId xmlns="" xmlns:a16="http://schemas.microsoft.com/office/drawing/2014/main" id="{A2DEF114-CD87-581F-F5A3-B0326E3A7000}"/>
              </a:ext>
            </a:extLst>
          </p:cNvPr>
          <p:cNvSpPr txBox="1"/>
          <p:nvPr/>
        </p:nvSpPr>
        <p:spPr>
          <a:xfrm>
            <a:off x="4145237" y="1262704"/>
            <a:ext cx="2184666" cy="692496"/>
          </a:xfrm>
          <a:prstGeom prst="rect">
            <a:avLst/>
          </a:prstGeom>
          <a:noFill/>
        </p:spPr>
        <p:txBody>
          <a:bodyPr wrap="square" rtlCol="0">
            <a:spAutoFit/>
          </a:bodyPr>
          <a:lstStyle/>
          <a:p>
            <a:pPr algn="just" defTabSz="1285763" fontAlgn="auto">
              <a:spcBef>
                <a:spcPts val="0"/>
              </a:spcBef>
              <a:spcAft>
                <a:spcPts val="0"/>
              </a:spcAft>
            </a:pPr>
            <a:r>
              <a:rPr lang="vi-VN" sz="3900" dirty="0">
                <a:solidFill>
                  <a:srgbClr val="FF0000"/>
                </a:solidFill>
                <a:latin typeface="UTM Avo" panose="02040603050506020204" pitchFamily="18" charset="0"/>
                <a:ea typeface="AvantGarde" panose="00000400000000000000" charset="0"/>
                <a:cs typeface="AvantGarde" panose="00000400000000000000" charset="0"/>
              </a:rPr>
              <a:t>cây gạo</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4" name="TextBox 13">
            <a:extLst>
              <a:ext uri="{FF2B5EF4-FFF2-40B4-BE49-F238E27FC236}">
                <a16:creationId xmlns="" xmlns:a16="http://schemas.microsoft.com/office/drawing/2014/main" id="{A2DEF114-CD87-581F-F5A3-B0326E3A7000}"/>
              </a:ext>
            </a:extLst>
          </p:cNvPr>
          <p:cNvSpPr txBox="1"/>
          <p:nvPr/>
        </p:nvSpPr>
        <p:spPr>
          <a:xfrm>
            <a:off x="9770996" y="1262704"/>
            <a:ext cx="2184666" cy="692496"/>
          </a:xfrm>
          <a:prstGeom prst="rect">
            <a:avLst/>
          </a:prstGeom>
          <a:noFill/>
        </p:spPr>
        <p:txBody>
          <a:bodyPr wrap="square" rtlCol="0">
            <a:spAutoFit/>
          </a:bodyPr>
          <a:lstStyle/>
          <a:p>
            <a:pPr algn="just" defTabSz="1285763" fontAlgn="auto">
              <a:spcBef>
                <a:spcPts val="0"/>
              </a:spcBef>
              <a:spcAft>
                <a:spcPts val="0"/>
              </a:spcAft>
            </a:pPr>
            <a:r>
              <a:rPr lang="en-US" sz="3900" dirty="0" err="1">
                <a:solidFill>
                  <a:srgbClr val="FF0000"/>
                </a:solidFill>
                <a:latin typeface="UTM Avo" panose="02040603050506020204" pitchFamily="18" charset="0"/>
                <a:ea typeface="AvantGarde" panose="00000400000000000000" charset="0"/>
                <a:cs typeface="AvantGarde" panose="00000400000000000000" charset="0"/>
              </a:rPr>
              <a:t>tháp</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err="1">
                <a:solidFill>
                  <a:srgbClr val="FF0000"/>
                </a:solidFill>
                <a:latin typeface="UTM Avo" panose="02040603050506020204" pitchFamily="18" charset="0"/>
                <a:ea typeface="AvantGarde" panose="00000400000000000000" charset="0"/>
                <a:cs typeface="AvantGarde" panose="00000400000000000000" charset="0"/>
              </a:rPr>
              <a:t>đèn</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5" name="TextBox 14">
            <a:extLst>
              <a:ext uri="{FF2B5EF4-FFF2-40B4-BE49-F238E27FC236}">
                <a16:creationId xmlns="" xmlns:a16="http://schemas.microsoft.com/office/drawing/2014/main" id="{A2DEF114-CD87-581F-F5A3-B0326E3A7000}"/>
              </a:ext>
            </a:extLst>
          </p:cNvPr>
          <p:cNvSpPr txBox="1"/>
          <p:nvPr/>
        </p:nvSpPr>
        <p:spPr>
          <a:xfrm>
            <a:off x="4707934" y="1866164"/>
            <a:ext cx="2184666" cy="692496"/>
          </a:xfrm>
          <a:prstGeom prst="rect">
            <a:avLst/>
          </a:prstGeom>
          <a:noFill/>
        </p:spPr>
        <p:txBody>
          <a:bodyPr wrap="square" rtlCol="0">
            <a:spAutoFit/>
          </a:bodyPr>
          <a:lstStyle/>
          <a:p>
            <a:pPr algn="just" defTabSz="1285763" fontAlgn="auto">
              <a:spcBef>
                <a:spcPts val="0"/>
              </a:spcBef>
              <a:spcAft>
                <a:spcPts val="0"/>
              </a:spcAft>
            </a:pPr>
            <a:r>
              <a:rPr lang="en-US" sz="3900" dirty="0" err="1">
                <a:solidFill>
                  <a:srgbClr val="FF0000"/>
                </a:solidFill>
                <a:latin typeface="UTM Avo" panose="02040603050506020204" pitchFamily="18" charset="0"/>
                <a:ea typeface="AvantGarde" panose="00000400000000000000" charset="0"/>
                <a:cs typeface="AvantGarde" panose="00000400000000000000" charset="0"/>
              </a:rPr>
              <a:t>bông</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err="1">
                <a:solidFill>
                  <a:srgbClr val="FF0000"/>
                </a:solidFill>
                <a:latin typeface="UTM Avo" panose="02040603050506020204" pitchFamily="18" charset="0"/>
                <a:ea typeface="AvantGarde" panose="00000400000000000000" charset="0"/>
                <a:cs typeface="AvantGarde" panose="00000400000000000000" charset="0"/>
              </a:rPr>
              <a:t>hoa</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6" name="TextBox 15">
            <a:extLst>
              <a:ext uri="{FF2B5EF4-FFF2-40B4-BE49-F238E27FC236}">
                <a16:creationId xmlns="" xmlns:a16="http://schemas.microsoft.com/office/drawing/2014/main" id="{A2DEF114-CD87-581F-F5A3-B0326E3A7000}"/>
              </a:ext>
            </a:extLst>
          </p:cNvPr>
          <p:cNvSpPr txBox="1"/>
          <p:nvPr/>
        </p:nvSpPr>
        <p:spPr>
          <a:xfrm>
            <a:off x="9311103" y="1870452"/>
            <a:ext cx="2184666" cy="692496"/>
          </a:xfrm>
          <a:prstGeom prst="rect">
            <a:avLst/>
          </a:prstGeom>
          <a:noFill/>
        </p:spPr>
        <p:txBody>
          <a:bodyPr wrap="square" rtlCol="0">
            <a:spAutoFit/>
          </a:bodyPr>
          <a:lstStyle/>
          <a:p>
            <a:pPr algn="just" defTabSz="1285763" fontAlgn="auto">
              <a:spcBef>
                <a:spcPts val="0"/>
              </a:spcBef>
              <a:spcAft>
                <a:spcPts val="0"/>
              </a:spcAft>
            </a:pPr>
            <a:r>
              <a:rPr lang="en-US" sz="3900" dirty="0" err="1">
                <a:solidFill>
                  <a:srgbClr val="FF0000"/>
                </a:solidFill>
                <a:latin typeface="UTM Avo" panose="02040603050506020204" pitchFamily="18" charset="0"/>
                <a:ea typeface="AvantGarde" panose="00000400000000000000" charset="0"/>
                <a:cs typeface="AvantGarde" panose="00000400000000000000" charset="0"/>
              </a:rPr>
              <a:t>ngọn</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err="1">
                <a:solidFill>
                  <a:srgbClr val="FF0000"/>
                </a:solidFill>
                <a:latin typeface="UTM Avo" panose="02040603050506020204" pitchFamily="18" charset="0"/>
                <a:ea typeface="AvantGarde" panose="00000400000000000000" charset="0"/>
                <a:cs typeface="AvantGarde" panose="00000400000000000000" charset="0"/>
              </a:rPr>
              <a:t>lửa</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7" name="TextBox 16">
            <a:extLst>
              <a:ext uri="{FF2B5EF4-FFF2-40B4-BE49-F238E27FC236}">
                <a16:creationId xmlns="" xmlns:a16="http://schemas.microsoft.com/office/drawing/2014/main" id="{A2DEF114-CD87-581F-F5A3-B0326E3A7000}"/>
              </a:ext>
            </a:extLst>
          </p:cNvPr>
          <p:cNvSpPr txBox="1"/>
          <p:nvPr/>
        </p:nvSpPr>
        <p:spPr>
          <a:xfrm>
            <a:off x="3695321" y="2464197"/>
            <a:ext cx="2184666" cy="692496"/>
          </a:xfrm>
          <a:prstGeom prst="rect">
            <a:avLst/>
          </a:prstGeom>
          <a:noFill/>
        </p:spPr>
        <p:txBody>
          <a:bodyPr wrap="square" rtlCol="0">
            <a:spAutoFit/>
          </a:bodyPr>
          <a:lstStyle/>
          <a:p>
            <a:pPr algn="just" defTabSz="1285763" fontAlgn="auto">
              <a:spcBef>
                <a:spcPts val="0"/>
              </a:spcBef>
              <a:spcAft>
                <a:spcPts val="0"/>
              </a:spcAft>
            </a:pPr>
            <a:r>
              <a:rPr lang="en-US" sz="3900" dirty="0" err="1">
                <a:solidFill>
                  <a:srgbClr val="FF0000"/>
                </a:solidFill>
                <a:latin typeface="UTM Avo" panose="02040603050506020204" pitchFamily="18" charset="0"/>
                <a:ea typeface="AvantGarde" panose="00000400000000000000" charset="0"/>
                <a:cs typeface="AvantGarde" panose="00000400000000000000" charset="0"/>
              </a:rPr>
              <a:t>búp</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err="1">
                <a:solidFill>
                  <a:srgbClr val="FF0000"/>
                </a:solidFill>
                <a:latin typeface="UTM Avo" panose="02040603050506020204" pitchFamily="18" charset="0"/>
                <a:ea typeface="AvantGarde" panose="00000400000000000000" charset="0"/>
                <a:cs typeface="AvantGarde" panose="00000400000000000000" charset="0"/>
              </a:rPr>
              <a:t>nõn</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18" name="TextBox 17">
            <a:extLst>
              <a:ext uri="{FF2B5EF4-FFF2-40B4-BE49-F238E27FC236}">
                <a16:creationId xmlns="" xmlns:a16="http://schemas.microsoft.com/office/drawing/2014/main" id="{A2DEF114-CD87-581F-F5A3-B0326E3A7000}"/>
              </a:ext>
            </a:extLst>
          </p:cNvPr>
          <p:cNvSpPr txBox="1"/>
          <p:nvPr/>
        </p:nvSpPr>
        <p:spPr>
          <a:xfrm>
            <a:off x="8150816" y="2446751"/>
            <a:ext cx="2184666" cy="692496"/>
          </a:xfrm>
          <a:prstGeom prst="rect">
            <a:avLst/>
          </a:prstGeom>
          <a:noFill/>
        </p:spPr>
        <p:txBody>
          <a:bodyPr wrap="square" rtlCol="0">
            <a:spAutoFit/>
          </a:bodyPr>
          <a:lstStyle/>
          <a:p>
            <a:pPr algn="just" defTabSz="1285763" fontAlgn="auto">
              <a:spcBef>
                <a:spcPts val="0"/>
              </a:spcBef>
              <a:spcAft>
                <a:spcPts val="0"/>
              </a:spcAft>
            </a:pPr>
            <a:r>
              <a:rPr lang="en-US" sz="3900" dirty="0" err="1">
                <a:solidFill>
                  <a:srgbClr val="FF0000"/>
                </a:solidFill>
                <a:latin typeface="UTM Avo" panose="02040603050506020204" pitchFamily="18" charset="0"/>
                <a:ea typeface="AvantGarde" panose="00000400000000000000" charset="0"/>
                <a:cs typeface="AvantGarde" panose="00000400000000000000" charset="0"/>
              </a:rPr>
              <a:t>ánh</a:t>
            </a:r>
            <a:r>
              <a:rPr lang="en-US" sz="3900" dirty="0">
                <a:solidFill>
                  <a:srgbClr val="FF0000"/>
                </a:solidFill>
                <a:latin typeface="UTM Avo" panose="02040603050506020204" pitchFamily="18" charset="0"/>
                <a:ea typeface="AvantGarde" panose="00000400000000000000" charset="0"/>
                <a:cs typeface="AvantGarde" panose="00000400000000000000" charset="0"/>
              </a:rPr>
              <a:t> </a:t>
            </a:r>
            <a:r>
              <a:rPr lang="en-US" sz="3900" dirty="0" err="1">
                <a:solidFill>
                  <a:srgbClr val="FF0000"/>
                </a:solidFill>
                <a:latin typeface="UTM Avo" panose="02040603050506020204" pitchFamily="18" charset="0"/>
                <a:ea typeface="AvantGarde" panose="00000400000000000000" charset="0"/>
                <a:cs typeface="AvantGarde" panose="00000400000000000000" charset="0"/>
              </a:rPr>
              <a:t>nến</a:t>
            </a:r>
            <a:endParaRPr lang="en-US" sz="3900" b="1" dirty="0">
              <a:solidFill>
                <a:srgbClr val="FF0000"/>
              </a:solidFill>
              <a:latin typeface="UTM Avo" panose="02040603050506020204" pitchFamily="18" charset="0"/>
              <a:ea typeface="AvantGarde" panose="00000400000000000000" charset="0"/>
              <a:cs typeface="AvantGarde" panose="00000400000000000000" charset="0"/>
            </a:endParaRPr>
          </a:p>
        </p:txBody>
      </p:sp>
    </p:spTree>
    <p:extLst>
      <p:ext uri="{BB962C8B-B14F-4D97-AF65-F5344CB8AC3E}">
        <p14:creationId xmlns:p14="http://schemas.microsoft.com/office/powerpoint/2010/main" val="3419367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1" nodeType="withEffect">
                                  <p:stCondLst>
                                    <p:cond delay="25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1" nodeType="clickEffect">
                                  <p:stCondLst>
                                    <p:cond delay="0"/>
                                  </p:stCondLst>
                                  <p:iterate type="lt">
                                    <p:tmAbs val="25"/>
                                  </p:iterate>
                                  <p:childTnLst>
                                    <p:set>
                                      <p:cBhvr override="childStyle">
                                        <p:cTn id="14" dur="indefinite"/>
                                        <p:tgtEl>
                                          <p:spTgt spid="13"/>
                                        </p:tgtEl>
                                        <p:attrNameLst>
                                          <p:attrName>style.fontWeight</p:attrName>
                                        </p:attrNameLst>
                                      </p:cBhvr>
                                      <p:to>
                                        <p:strVal val="bold"/>
                                      </p:to>
                                    </p:set>
                                  </p:childTnLst>
                                </p:cTn>
                              </p:par>
                              <p:par>
                                <p:cTn id="15" presetID="3" presetClass="emph" presetSubtype="2" fill="hold" grpId="2" nodeType="withEffect">
                                  <p:stCondLst>
                                    <p:cond delay="0"/>
                                  </p:stCondLst>
                                  <p:iterate type="lt">
                                    <p:tmPct val="0"/>
                                  </p:iterate>
                                  <p:childTnLst>
                                    <p:animClr clrSpc="rgb" dir="cw">
                                      <p:cBhvr override="childStyle">
                                        <p:cTn id="16" dur="2000" fill="hold"/>
                                        <p:tgtEl>
                                          <p:spTgt spid="13"/>
                                        </p:tgtEl>
                                        <p:attrNameLst>
                                          <p:attrName>style.color</p:attrName>
                                        </p:attrNameLst>
                                      </p:cBhvr>
                                      <p:to>
                                        <a:srgbClr val="4EC945"/>
                                      </p:to>
                                    </p:animClr>
                                  </p:childTnLst>
                                </p:cTn>
                              </p:par>
                              <p:par>
                                <p:cTn id="17" presetID="15" presetClass="emph" presetSubtype="0" grpId="1" nodeType="withEffect">
                                  <p:stCondLst>
                                    <p:cond delay="0"/>
                                  </p:stCondLst>
                                  <p:iterate type="lt">
                                    <p:tmAbs val="25"/>
                                  </p:iterate>
                                  <p:childTnLst>
                                    <p:set>
                                      <p:cBhvr override="childStyle">
                                        <p:cTn id="18" dur="indefinite"/>
                                        <p:tgtEl>
                                          <p:spTgt spid="14"/>
                                        </p:tgtEl>
                                        <p:attrNameLst>
                                          <p:attrName>style.fontWeight</p:attrName>
                                        </p:attrNameLst>
                                      </p:cBhvr>
                                      <p:to>
                                        <p:strVal val="bold"/>
                                      </p:to>
                                    </p:set>
                                  </p:childTnLst>
                                </p:cTn>
                              </p:par>
                              <p:par>
                                <p:cTn id="19" presetID="3" presetClass="emph" presetSubtype="2" fill="hold" grpId="2" nodeType="withEffect">
                                  <p:stCondLst>
                                    <p:cond delay="0"/>
                                  </p:stCondLst>
                                  <p:iterate type="lt">
                                    <p:tmPct val="0"/>
                                  </p:iterate>
                                  <p:childTnLst>
                                    <p:animClr clrSpc="rgb" dir="cw">
                                      <p:cBhvr override="childStyle">
                                        <p:cTn id="20" dur="2000" fill="hold"/>
                                        <p:tgtEl>
                                          <p:spTgt spid="14"/>
                                        </p:tgtEl>
                                        <p:attrNameLst>
                                          <p:attrName>style.color</p:attrName>
                                        </p:attrNameLst>
                                      </p:cBhvr>
                                      <p:to>
                                        <a:srgbClr val="4EC945"/>
                                      </p:to>
                                    </p:animClr>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1" nodeType="clickEffect">
                                  <p:stCondLst>
                                    <p:cond delay="0"/>
                                  </p:stCondLst>
                                  <p:iterate type="lt">
                                    <p:tmAbs val="25"/>
                                  </p:iterate>
                                  <p:childTnLst>
                                    <p:set>
                                      <p:cBhvr override="childStyle">
                                        <p:cTn id="24" dur="indefinite"/>
                                        <p:tgtEl>
                                          <p:spTgt spid="15"/>
                                        </p:tgtEl>
                                        <p:attrNameLst>
                                          <p:attrName>style.fontWeight</p:attrName>
                                        </p:attrNameLst>
                                      </p:cBhvr>
                                      <p:to>
                                        <p:strVal val="bold"/>
                                      </p:to>
                                    </p:set>
                                  </p:childTnLst>
                                </p:cTn>
                              </p:par>
                              <p:par>
                                <p:cTn id="25" presetID="3" presetClass="emph" presetSubtype="2" fill="hold" grpId="2" nodeType="withEffect">
                                  <p:stCondLst>
                                    <p:cond delay="0"/>
                                  </p:stCondLst>
                                  <p:iterate type="lt">
                                    <p:tmPct val="0"/>
                                  </p:iterate>
                                  <p:childTnLst>
                                    <p:animClr clrSpc="rgb" dir="cw">
                                      <p:cBhvr override="childStyle">
                                        <p:cTn id="26" dur="2000" fill="hold"/>
                                        <p:tgtEl>
                                          <p:spTgt spid="15"/>
                                        </p:tgtEl>
                                        <p:attrNameLst>
                                          <p:attrName>style.color</p:attrName>
                                        </p:attrNameLst>
                                      </p:cBhvr>
                                      <p:to>
                                        <a:srgbClr val="D054B5"/>
                                      </p:to>
                                    </p:animClr>
                                  </p:childTnLst>
                                </p:cTn>
                              </p:par>
                              <p:par>
                                <p:cTn id="27" presetID="15" presetClass="emph" presetSubtype="0" grpId="1" nodeType="withEffect">
                                  <p:stCondLst>
                                    <p:cond delay="0"/>
                                  </p:stCondLst>
                                  <p:iterate type="lt">
                                    <p:tmAbs val="25"/>
                                  </p:iterate>
                                  <p:childTnLst>
                                    <p:set>
                                      <p:cBhvr override="childStyle">
                                        <p:cTn id="28" dur="indefinite"/>
                                        <p:tgtEl>
                                          <p:spTgt spid="16"/>
                                        </p:tgtEl>
                                        <p:attrNameLst>
                                          <p:attrName>style.fontWeight</p:attrName>
                                        </p:attrNameLst>
                                      </p:cBhvr>
                                      <p:to>
                                        <p:strVal val="bold"/>
                                      </p:to>
                                    </p:set>
                                  </p:childTnLst>
                                </p:cTn>
                              </p:par>
                              <p:par>
                                <p:cTn id="29" presetID="3" presetClass="emph" presetSubtype="2" fill="hold" grpId="2" nodeType="withEffect">
                                  <p:stCondLst>
                                    <p:cond delay="0"/>
                                  </p:stCondLst>
                                  <p:iterate type="lt">
                                    <p:tmPct val="0"/>
                                  </p:iterate>
                                  <p:childTnLst>
                                    <p:animClr clrSpc="rgb" dir="cw">
                                      <p:cBhvr override="childStyle">
                                        <p:cTn id="30" dur="2000" fill="hold"/>
                                        <p:tgtEl>
                                          <p:spTgt spid="16"/>
                                        </p:tgtEl>
                                        <p:attrNameLst>
                                          <p:attrName>style.color</p:attrName>
                                        </p:attrNameLst>
                                      </p:cBhvr>
                                      <p:to>
                                        <a:srgbClr val="D054B5"/>
                                      </p:to>
                                    </p:animClr>
                                  </p:childTnLst>
                                </p:cTn>
                              </p:par>
                            </p:childTnLst>
                          </p:cTn>
                        </p:par>
                      </p:childTnLst>
                    </p:cTn>
                  </p:par>
                  <p:par>
                    <p:cTn id="31" fill="hold">
                      <p:stCondLst>
                        <p:cond delay="indefinite"/>
                      </p:stCondLst>
                      <p:childTnLst>
                        <p:par>
                          <p:cTn id="32" fill="hold">
                            <p:stCondLst>
                              <p:cond delay="0"/>
                            </p:stCondLst>
                            <p:childTnLst>
                              <p:par>
                                <p:cTn id="33" presetID="15" presetClass="emph" presetSubtype="0" grpId="1" nodeType="clickEffect">
                                  <p:stCondLst>
                                    <p:cond delay="0"/>
                                  </p:stCondLst>
                                  <p:iterate type="lt">
                                    <p:tmAbs val="25"/>
                                  </p:iterate>
                                  <p:childTnLst>
                                    <p:set>
                                      <p:cBhvr override="childStyle">
                                        <p:cTn id="34" dur="indefinite"/>
                                        <p:tgtEl>
                                          <p:spTgt spid="17"/>
                                        </p:tgtEl>
                                        <p:attrNameLst>
                                          <p:attrName>style.fontWeight</p:attrName>
                                        </p:attrNameLst>
                                      </p:cBhvr>
                                      <p:to>
                                        <p:strVal val="bold"/>
                                      </p:to>
                                    </p:set>
                                  </p:childTnLst>
                                </p:cTn>
                              </p:par>
                              <p:par>
                                <p:cTn id="35" presetID="3" presetClass="emph" presetSubtype="2" fill="hold" grpId="2" nodeType="withEffect">
                                  <p:stCondLst>
                                    <p:cond delay="0"/>
                                  </p:stCondLst>
                                  <p:iterate type="lt">
                                    <p:tmPct val="0"/>
                                  </p:iterate>
                                  <p:childTnLst>
                                    <p:animClr clrSpc="rgb" dir="cw">
                                      <p:cBhvr override="childStyle">
                                        <p:cTn id="36" dur="2000" fill="hold"/>
                                        <p:tgtEl>
                                          <p:spTgt spid="17"/>
                                        </p:tgtEl>
                                        <p:attrNameLst>
                                          <p:attrName>style.color</p:attrName>
                                        </p:attrNameLst>
                                      </p:cBhvr>
                                      <p:to>
                                        <a:srgbClr val="4514FA"/>
                                      </p:to>
                                    </p:animClr>
                                  </p:childTnLst>
                                </p:cTn>
                              </p:par>
                              <p:par>
                                <p:cTn id="37" presetID="15" presetClass="emph" presetSubtype="0" grpId="1" nodeType="withEffect">
                                  <p:stCondLst>
                                    <p:cond delay="0"/>
                                  </p:stCondLst>
                                  <p:iterate type="lt">
                                    <p:tmAbs val="25"/>
                                  </p:iterate>
                                  <p:childTnLst>
                                    <p:set>
                                      <p:cBhvr override="childStyle">
                                        <p:cTn id="38" dur="indefinite"/>
                                        <p:tgtEl>
                                          <p:spTgt spid="18"/>
                                        </p:tgtEl>
                                        <p:attrNameLst>
                                          <p:attrName>style.fontWeight</p:attrName>
                                        </p:attrNameLst>
                                      </p:cBhvr>
                                      <p:to>
                                        <p:strVal val="bold"/>
                                      </p:to>
                                    </p:set>
                                  </p:childTnLst>
                                </p:cTn>
                              </p:par>
                              <p:par>
                                <p:cTn id="39" presetID="3" presetClass="emph" presetSubtype="2" fill="hold" grpId="2" nodeType="withEffect">
                                  <p:stCondLst>
                                    <p:cond delay="0"/>
                                  </p:stCondLst>
                                  <p:iterate type="lt">
                                    <p:tmPct val="0"/>
                                  </p:iterate>
                                  <p:childTnLst>
                                    <p:animClr clrSpc="rgb" dir="cw">
                                      <p:cBhvr override="childStyle">
                                        <p:cTn id="40" dur="2000" fill="hold"/>
                                        <p:tgtEl>
                                          <p:spTgt spid="18"/>
                                        </p:tgtEl>
                                        <p:attrNameLst>
                                          <p:attrName>style.color</p:attrName>
                                        </p:attrNameLst>
                                      </p:cBhvr>
                                      <p:to>
                                        <a:srgbClr val="4514FA"/>
                                      </p:to>
                                    </p:animClr>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42" presetClass="entr" presetSubtype="0" fill="hold" grpId="2"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64" presetClass="path" presetSubtype="0" accel="50000" decel="50000" fill="hold" grpId="3" nodeType="withEffect">
                                  <p:stCondLst>
                                    <p:cond delay="0"/>
                                  </p:stCondLst>
                                  <p:childTnLst>
                                    <p:animMotion origin="layout" path="M 5.48284E-7 -4.60053E-6 L 5.48284E-7 -0.09284 " pathEditMode="relative" rAng="0" ptsTypes="AA">
                                      <p:cBhvr>
                                        <p:cTn id="52" dur="2000" fill="hold"/>
                                        <p:tgtEl>
                                          <p:spTgt spid="11"/>
                                        </p:tgtEl>
                                        <p:attrNameLst>
                                          <p:attrName>ppt_x</p:attrName>
                                          <p:attrName>ppt_y</p:attrName>
                                        </p:attrNameLst>
                                      </p:cBhvr>
                                      <p:rCtr x="0" y="-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11" grpId="2"/>
      <p:bldP spid="11" grpId="3"/>
      <p:bldP spid="12" grpId="1"/>
      <p:bldP spid="13" grpId="1"/>
      <p:bldP spid="13" grpId="2"/>
      <p:bldP spid="14" grpId="1"/>
      <p:bldP spid="14" grpId="2"/>
      <p:bldP spid="15" grpId="1"/>
      <p:bldP spid="15" grpId="2"/>
      <p:bldP spid="16" grpId="1"/>
      <p:bldP spid="16" grpId="2"/>
      <p:bldP spid="17" grpId="1"/>
      <p:bldP spid="17" grpId="2"/>
      <p:bldP spid="18" grpId="1"/>
      <p:bldP spid="18"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2DEF114-CD87-581F-F5A3-B0326E3A7000}"/>
              </a:ext>
            </a:extLst>
          </p:cNvPr>
          <p:cNvSpPr txBox="1"/>
          <p:nvPr/>
        </p:nvSpPr>
        <p:spPr>
          <a:xfrm>
            <a:off x="2252911" y="5332442"/>
            <a:ext cx="2184666" cy="707886"/>
          </a:xfrm>
          <a:prstGeom prst="rect">
            <a:avLst/>
          </a:prstGeom>
          <a:noFill/>
        </p:spPr>
        <p:txBody>
          <a:bodyPr wrap="square" rtlCol="0">
            <a:spAutoFit/>
          </a:bodyPr>
          <a:lstStyle/>
          <a:p>
            <a:pPr algn="ctr" defTabSz="1285763" fontAlgn="auto">
              <a:spcBef>
                <a:spcPts val="0"/>
              </a:spcBef>
              <a:spcAft>
                <a:spcPts val="0"/>
              </a:spcAft>
            </a:pPr>
            <a:r>
              <a:rPr lang="vi-VN" sz="4000" b="1" dirty="0">
                <a:solidFill>
                  <a:srgbClr val="FF0000"/>
                </a:solidFill>
                <a:latin typeface="UTM Avo" panose="02040603050506020204" pitchFamily="18" charset="0"/>
                <a:ea typeface="AvantGarde" panose="00000400000000000000" charset="0"/>
                <a:cs typeface="AvantGarde" panose="00000400000000000000" charset="0"/>
              </a:rPr>
              <a:t>cây gạo</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4" name="TextBox 3">
            <a:extLst>
              <a:ext uri="{FF2B5EF4-FFF2-40B4-BE49-F238E27FC236}">
                <a16:creationId xmlns="" xmlns:a16="http://schemas.microsoft.com/office/drawing/2014/main" id="{A2DEF114-CD87-581F-F5A3-B0326E3A7000}"/>
              </a:ext>
            </a:extLst>
          </p:cNvPr>
          <p:cNvSpPr txBox="1"/>
          <p:nvPr/>
        </p:nvSpPr>
        <p:spPr>
          <a:xfrm>
            <a:off x="8397382" y="5332442"/>
            <a:ext cx="2184666" cy="707886"/>
          </a:xfrm>
          <a:prstGeom prst="rect">
            <a:avLst/>
          </a:prstGeom>
          <a:noFill/>
        </p:spPr>
        <p:txBody>
          <a:bodyPr wrap="square" rtlCol="0">
            <a:spAutoFit/>
          </a:bodyPr>
          <a:lstStyle/>
          <a:p>
            <a:pPr algn="just" defTabSz="1285763" fontAlgn="auto">
              <a:spcBef>
                <a:spcPts val="0"/>
              </a:spcBef>
              <a:spcAft>
                <a:spcPts val="0"/>
              </a:spcAft>
            </a:pP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tháp</a:t>
            </a:r>
            <a:r>
              <a:rPr lang="en-US" sz="4000" b="1" dirty="0">
                <a:solidFill>
                  <a:srgbClr val="FF0000"/>
                </a:solidFill>
                <a:latin typeface="UTM Avo" panose="02040603050506020204" pitchFamily="18" charset="0"/>
                <a:ea typeface="AvantGarde" panose="00000400000000000000" charset="0"/>
                <a:cs typeface="AvantGarde" panose="00000400000000000000" charset="0"/>
              </a:rPr>
              <a:t> </a:t>
            </a:r>
            <a:r>
              <a:rPr lang="en-US" sz="4000" b="1" dirty="0" err="1">
                <a:solidFill>
                  <a:srgbClr val="FF0000"/>
                </a:solidFill>
                <a:latin typeface="UTM Avo" panose="02040603050506020204" pitchFamily="18" charset="0"/>
                <a:ea typeface="AvantGarde" panose="00000400000000000000" charset="0"/>
                <a:cs typeface="AvantGarde" panose="00000400000000000000" charset="0"/>
              </a:rPr>
              <a:t>đèn</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455" y="1024037"/>
            <a:ext cx="4464496" cy="4078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000" y="1024037"/>
            <a:ext cx="4392488" cy="4092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 xmlns:a16="http://schemas.microsoft.com/office/drawing/2014/main" id="{A2DEF114-CD87-581F-F5A3-B0326E3A7000}"/>
              </a:ext>
            </a:extLst>
          </p:cNvPr>
          <p:cNvSpPr txBox="1"/>
          <p:nvPr/>
        </p:nvSpPr>
        <p:spPr>
          <a:xfrm>
            <a:off x="3189014" y="6064597"/>
            <a:ext cx="6192689" cy="735738"/>
          </a:xfrm>
          <a:prstGeom prst="rect">
            <a:avLst/>
          </a:prstGeom>
          <a:noFill/>
        </p:spPr>
        <p:txBody>
          <a:bodyPr wrap="square" lIns="128576" tIns="64287" rIns="128576" bIns="64287" rtlCol="0">
            <a:spAutoFit/>
          </a:bodyPr>
          <a:lstStyle/>
          <a:p>
            <a:pPr algn="ctr" defTabSz="1285763" fontAlgn="auto">
              <a:spcBef>
                <a:spcPts val="0"/>
              </a:spcBef>
              <a:spcAft>
                <a:spcPts val="0"/>
              </a:spcAft>
            </a:pP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Giống</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nhau</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về</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hình</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dạng</a:t>
            </a:r>
            <a:endParaRPr lang="vi-VN" sz="3900" dirty="0">
              <a:solidFill>
                <a:prstClr val="black"/>
              </a:solidFill>
              <a:latin typeface="UTM Avo" panose="02040603050506020204" pitchFamily="18" charset="0"/>
              <a:ea typeface="AvantGarde" panose="00000400000000000000" charset="0"/>
              <a:cs typeface="AvantGarde" panose="00000400000000000000" charset="0"/>
            </a:endParaRPr>
          </a:p>
        </p:txBody>
      </p:sp>
      <p:sp>
        <p:nvSpPr>
          <p:cNvPr id="9" name="TextBox 8">
            <a:extLst>
              <a:ext uri="{FF2B5EF4-FFF2-40B4-BE49-F238E27FC236}">
                <a16:creationId xmlns="" xmlns:a16="http://schemas.microsoft.com/office/drawing/2014/main" id="{A2DEF114-CD87-581F-F5A3-B0326E3A7000}"/>
              </a:ext>
            </a:extLst>
          </p:cNvPr>
          <p:cNvSpPr txBox="1"/>
          <p:nvPr/>
        </p:nvSpPr>
        <p:spPr>
          <a:xfrm>
            <a:off x="1964879" y="72275"/>
            <a:ext cx="9822341"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b.</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Chúng được so sánh với nhau ở đặc điểm gì?</a:t>
            </a:r>
          </a:p>
        </p:txBody>
      </p:sp>
    </p:spTree>
    <p:extLst>
      <p:ext uri="{BB962C8B-B14F-4D97-AF65-F5344CB8AC3E}">
        <p14:creationId xmlns:p14="http://schemas.microsoft.com/office/powerpoint/2010/main" val="40359972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circle(in)">
                                      <p:cBhvr>
                                        <p:cTn id="14" dur="2000"/>
                                        <p:tgtEl>
                                          <p:spTgt spid="1028"/>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circle(in)">
                                      <p:cBhvr>
                                        <p:cTn id="23" dur="2000"/>
                                        <p:tgtEl>
                                          <p:spTgt spid="1026"/>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2DEF114-CD87-581F-F5A3-B0326E3A7000}"/>
              </a:ext>
            </a:extLst>
          </p:cNvPr>
          <p:cNvSpPr txBox="1"/>
          <p:nvPr/>
        </p:nvSpPr>
        <p:spPr>
          <a:xfrm>
            <a:off x="2252911" y="5332442"/>
            <a:ext cx="2184666" cy="707886"/>
          </a:xfrm>
          <a:prstGeom prst="rect">
            <a:avLst/>
          </a:prstGeom>
          <a:noFill/>
        </p:spPr>
        <p:txBody>
          <a:bodyPr wrap="square" rtlCol="0">
            <a:spAutoFit/>
          </a:bodyPr>
          <a:lstStyle/>
          <a:p>
            <a:pPr algn="ctr" defTabSz="1285763" fontAlgn="auto">
              <a:spcBef>
                <a:spcPts val="0"/>
              </a:spcBef>
              <a:spcAft>
                <a:spcPts val="0"/>
              </a:spcAft>
            </a:pPr>
            <a:r>
              <a:rPr lang="en-US" sz="4000" b="1" dirty="0" err="1" smtClean="0">
                <a:solidFill>
                  <a:srgbClr val="FF0000"/>
                </a:solidFill>
                <a:latin typeface="UTM Avo" panose="02040603050506020204" pitchFamily="18" charset="0"/>
                <a:ea typeface="AvantGarde" panose="00000400000000000000" charset="0"/>
                <a:cs typeface="AvantGarde" panose="00000400000000000000" charset="0"/>
              </a:rPr>
              <a:t>bông</a:t>
            </a:r>
            <a:r>
              <a:rPr lang="en-US" sz="4000" b="1"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4000" b="1" dirty="0" err="1" smtClean="0">
                <a:solidFill>
                  <a:srgbClr val="FF0000"/>
                </a:solidFill>
                <a:latin typeface="UTM Avo" panose="02040603050506020204" pitchFamily="18" charset="0"/>
                <a:ea typeface="AvantGarde" panose="00000400000000000000" charset="0"/>
                <a:cs typeface="AvantGarde" panose="00000400000000000000" charset="0"/>
              </a:rPr>
              <a:t>hoa</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4" name="TextBox 3">
            <a:extLst>
              <a:ext uri="{FF2B5EF4-FFF2-40B4-BE49-F238E27FC236}">
                <a16:creationId xmlns="" xmlns:a16="http://schemas.microsoft.com/office/drawing/2014/main" id="{A2DEF114-CD87-581F-F5A3-B0326E3A7000}"/>
              </a:ext>
            </a:extLst>
          </p:cNvPr>
          <p:cNvSpPr txBox="1"/>
          <p:nvPr/>
        </p:nvSpPr>
        <p:spPr>
          <a:xfrm>
            <a:off x="8397382" y="5332442"/>
            <a:ext cx="2184666" cy="707886"/>
          </a:xfrm>
          <a:prstGeom prst="rect">
            <a:avLst/>
          </a:prstGeom>
          <a:noFill/>
        </p:spPr>
        <p:txBody>
          <a:bodyPr wrap="square" rtlCol="0">
            <a:spAutoFit/>
          </a:bodyPr>
          <a:lstStyle/>
          <a:p>
            <a:pPr algn="just" defTabSz="1285763" fontAlgn="auto">
              <a:spcBef>
                <a:spcPts val="0"/>
              </a:spcBef>
              <a:spcAft>
                <a:spcPts val="0"/>
              </a:spcAft>
            </a:pPr>
            <a:r>
              <a:rPr lang="en-US" sz="4000" b="1" dirty="0" err="1" smtClean="0">
                <a:solidFill>
                  <a:srgbClr val="FF0000"/>
                </a:solidFill>
                <a:latin typeface="UTM Avo" panose="02040603050506020204" pitchFamily="18" charset="0"/>
                <a:ea typeface="AvantGarde" panose="00000400000000000000" charset="0"/>
                <a:cs typeface="AvantGarde" panose="00000400000000000000" charset="0"/>
              </a:rPr>
              <a:t>ngọn</a:t>
            </a:r>
            <a:r>
              <a:rPr lang="en-US" sz="4000" b="1"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4000" b="1" dirty="0" err="1" smtClean="0">
                <a:solidFill>
                  <a:srgbClr val="FF0000"/>
                </a:solidFill>
                <a:latin typeface="UTM Avo" panose="02040603050506020204" pitchFamily="18" charset="0"/>
                <a:ea typeface="AvantGarde" panose="00000400000000000000" charset="0"/>
                <a:cs typeface="AvantGarde" panose="00000400000000000000" charset="0"/>
              </a:rPr>
              <a:t>lửa</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8" name="TextBox 7">
            <a:extLst>
              <a:ext uri="{FF2B5EF4-FFF2-40B4-BE49-F238E27FC236}">
                <a16:creationId xmlns="" xmlns:a16="http://schemas.microsoft.com/office/drawing/2014/main" id="{A2DEF114-CD87-581F-F5A3-B0326E3A7000}"/>
              </a:ext>
            </a:extLst>
          </p:cNvPr>
          <p:cNvSpPr txBox="1"/>
          <p:nvPr/>
        </p:nvSpPr>
        <p:spPr>
          <a:xfrm>
            <a:off x="3189014" y="6064597"/>
            <a:ext cx="6192689" cy="735738"/>
          </a:xfrm>
          <a:prstGeom prst="rect">
            <a:avLst/>
          </a:prstGeom>
          <a:noFill/>
        </p:spPr>
        <p:txBody>
          <a:bodyPr wrap="square" lIns="128576" tIns="64287" rIns="128576" bIns="64287" rtlCol="0">
            <a:spAutoFit/>
          </a:bodyPr>
          <a:lstStyle/>
          <a:p>
            <a:pPr algn="ctr" defTabSz="1285763" fontAlgn="auto">
              <a:spcBef>
                <a:spcPts val="0"/>
              </a:spcBef>
              <a:spcAft>
                <a:spcPts val="0"/>
              </a:spcAft>
            </a:pP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Giống</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nhau</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về</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màu</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sắc</a:t>
            </a:r>
            <a:endParaRPr lang="vi-VN" sz="3900" dirty="0">
              <a:solidFill>
                <a:prstClr val="black"/>
              </a:solidFill>
              <a:latin typeface="UTM Avo" panose="02040603050506020204" pitchFamily="18" charset="0"/>
              <a:ea typeface="AvantGarde" panose="00000400000000000000" charset="0"/>
              <a:cs typeface="AvantGarde" panose="00000400000000000000" charset="0"/>
            </a:endParaRPr>
          </a:p>
        </p:txBody>
      </p:sp>
      <p:sp>
        <p:nvSpPr>
          <p:cNvPr id="9" name="TextBox 8">
            <a:extLst>
              <a:ext uri="{FF2B5EF4-FFF2-40B4-BE49-F238E27FC236}">
                <a16:creationId xmlns="" xmlns:a16="http://schemas.microsoft.com/office/drawing/2014/main" id="{A2DEF114-CD87-581F-F5A3-B0326E3A7000}"/>
              </a:ext>
            </a:extLst>
          </p:cNvPr>
          <p:cNvSpPr txBox="1"/>
          <p:nvPr/>
        </p:nvSpPr>
        <p:spPr>
          <a:xfrm>
            <a:off x="1964879" y="72275"/>
            <a:ext cx="9822341"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b.</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Chúng được so sánh với nhau ở đặc điểm gì?</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807" y="1096045"/>
            <a:ext cx="4392488" cy="409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71" y="1082583"/>
            <a:ext cx="4392488" cy="410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6099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ircle(in)">
                                      <p:cBhvr>
                                        <p:cTn id="17" dur="2000"/>
                                        <p:tgtEl>
                                          <p:spTgt spid="205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2DEF114-CD87-581F-F5A3-B0326E3A7000}"/>
              </a:ext>
            </a:extLst>
          </p:cNvPr>
          <p:cNvSpPr txBox="1"/>
          <p:nvPr/>
        </p:nvSpPr>
        <p:spPr>
          <a:xfrm>
            <a:off x="2252911" y="5195158"/>
            <a:ext cx="2184666" cy="707886"/>
          </a:xfrm>
          <a:prstGeom prst="rect">
            <a:avLst/>
          </a:prstGeom>
          <a:noFill/>
        </p:spPr>
        <p:txBody>
          <a:bodyPr wrap="square" rtlCol="0">
            <a:spAutoFit/>
          </a:bodyPr>
          <a:lstStyle/>
          <a:p>
            <a:pPr algn="ctr" defTabSz="1285763" fontAlgn="auto">
              <a:spcBef>
                <a:spcPts val="0"/>
              </a:spcBef>
              <a:spcAft>
                <a:spcPts val="0"/>
              </a:spcAft>
            </a:pPr>
            <a:r>
              <a:rPr lang="en-US" sz="4000" b="1" dirty="0" err="1" smtClean="0">
                <a:solidFill>
                  <a:srgbClr val="FF0000"/>
                </a:solidFill>
                <a:latin typeface="UTM Avo" panose="02040603050506020204" pitchFamily="18" charset="0"/>
                <a:ea typeface="AvantGarde" panose="00000400000000000000" charset="0"/>
                <a:cs typeface="AvantGarde" panose="00000400000000000000" charset="0"/>
              </a:rPr>
              <a:t>búp</a:t>
            </a:r>
            <a:r>
              <a:rPr lang="en-US" sz="4000" b="1"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4000" b="1" dirty="0" err="1" smtClean="0">
                <a:solidFill>
                  <a:srgbClr val="FF0000"/>
                </a:solidFill>
                <a:latin typeface="UTM Avo" panose="02040603050506020204" pitchFamily="18" charset="0"/>
                <a:ea typeface="AvantGarde" panose="00000400000000000000" charset="0"/>
                <a:cs typeface="AvantGarde" panose="00000400000000000000" charset="0"/>
              </a:rPr>
              <a:t>nõn</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3" name="TextBox 2">
            <a:extLst>
              <a:ext uri="{FF2B5EF4-FFF2-40B4-BE49-F238E27FC236}">
                <a16:creationId xmlns="" xmlns:a16="http://schemas.microsoft.com/office/drawing/2014/main" id="{A2DEF114-CD87-581F-F5A3-B0326E3A7000}"/>
              </a:ext>
            </a:extLst>
          </p:cNvPr>
          <p:cNvSpPr txBox="1"/>
          <p:nvPr/>
        </p:nvSpPr>
        <p:spPr>
          <a:xfrm>
            <a:off x="8157567" y="5195158"/>
            <a:ext cx="2184666" cy="707886"/>
          </a:xfrm>
          <a:prstGeom prst="rect">
            <a:avLst/>
          </a:prstGeom>
          <a:noFill/>
        </p:spPr>
        <p:txBody>
          <a:bodyPr wrap="square" rtlCol="0">
            <a:spAutoFit/>
          </a:bodyPr>
          <a:lstStyle/>
          <a:p>
            <a:pPr algn="just" defTabSz="1285763" fontAlgn="auto">
              <a:spcBef>
                <a:spcPts val="0"/>
              </a:spcBef>
              <a:spcAft>
                <a:spcPts val="0"/>
              </a:spcAft>
            </a:pPr>
            <a:r>
              <a:rPr lang="en-US" sz="4000" b="1" dirty="0" err="1" smtClean="0">
                <a:solidFill>
                  <a:srgbClr val="FF0000"/>
                </a:solidFill>
                <a:latin typeface="UTM Avo" panose="02040603050506020204" pitchFamily="18" charset="0"/>
                <a:ea typeface="AvantGarde" panose="00000400000000000000" charset="0"/>
                <a:cs typeface="AvantGarde" panose="00000400000000000000" charset="0"/>
              </a:rPr>
              <a:t>ánh</a:t>
            </a:r>
            <a:r>
              <a:rPr lang="en-US" sz="4000" b="1"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4000" b="1" dirty="0" err="1" smtClean="0">
                <a:solidFill>
                  <a:srgbClr val="FF0000"/>
                </a:solidFill>
                <a:latin typeface="UTM Avo" panose="02040603050506020204" pitchFamily="18" charset="0"/>
                <a:ea typeface="AvantGarde" panose="00000400000000000000" charset="0"/>
                <a:cs typeface="AvantGarde" panose="00000400000000000000" charset="0"/>
              </a:rPr>
              <a:t>nến</a:t>
            </a:r>
            <a:endParaRPr lang="en-US" sz="4000" b="1" dirty="0">
              <a:solidFill>
                <a:srgbClr val="FF0000"/>
              </a:solidFill>
              <a:latin typeface="UTM Avo" panose="02040603050506020204" pitchFamily="18" charset="0"/>
              <a:ea typeface="AvantGarde" panose="00000400000000000000" charset="0"/>
              <a:cs typeface="AvantGarde" panose="00000400000000000000" charset="0"/>
            </a:endParaRPr>
          </a:p>
        </p:txBody>
      </p:sp>
      <p:sp>
        <p:nvSpPr>
          <p:cNvPr id="4" name="TextBox 3">
            <a:extLst>
              <a:ext uri="{FF2B5EF4-FFF2-40B4-BE49-F238E27FC236}">
                <a16:creationId xmlns="" xmlns:a16="http://schemas.microsoft.com/office/drawing/2014/main" id="{A2DEF114-CD87-581F-F5A3-B0326E3A7000}"/>
              </a:ext>
            </a:extLst>
          </p:cNvPr>
          <p:cNvSpPr txBox="1"/>
          <p:nvPr/>
        </p:nvSpPr>
        <p:spPr>
          <a:xfrm>
            <a:off x="3189014" y="5814559"/>
            <a:ext cx="6192689" cy="1330158"/>
          </a:xfrm>
          <a:prstGeom prst="rect">
            <a:avLst/>
          </a:prstGeom>
          <a:noFill/>
        </p:spPr>
        <p:txBody>
          <a:bodyPr wrap="square" lIns="128576" tIns="64287" rIns="128576" bIns="64287" rtlCol="0">
            <a:spAutoFit/>
          </a:bodyPr>
          <a:lstStyle/>
          <a:p>
            <a:pPr algn="ctr" defTabSz="1285763" fontAlgn="auto">
              <a:spcBef>
                <a:spcPts val="0"/>
              </a:spcBef>
              <a:spcAft>
                <a:spcPts val="0"/>
              </a:spcAft>
            </a:pP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Giống</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nhau</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về</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cả</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p>
          <a:p>
            <a:pPr algn="ctr" defTabSz="1285763" fontAlgn="auto">
              <a:spcBef>
                <a:spcPts val="0"/>
              </a:spcBef>
              <a:spcAft>
                <a:spcPts val="0"/>
              </a:spcAft>
            </a:pP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hình</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dạng</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và</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màu</a:t>
            </a:r>
            <a:r>
              <a:rPr lang="en-US" sz="3900" dirty="0" smtClean="0">
                <a:solidFill>
                  <a:prstClr val="black"/>
                </a:solidFill>
                <a:latin typeface="UTM Avo" panose="02040603050506020204" pitchFamily="18" charset="0"/>
                <a:ea typeface="AvantGarde" panose="00000400000000000000" charset="0"/>
                <a:cs typeface="AvantGarde" panose="00000400000000000000" charset="0"/>
              </a:rPr>
              <a:t> </a:t>
            </a:r>
            <a:r>
              <a:rPr lang="en-US" sz="3900" dirty="0" err="1" smtClean="0">
                <a:solidFill>
                  <a:prstClr val="black"/>
                </a:solidFill>
                <a:latin typeface="UTM Avo" panose="02040603050506020204" pitchFamily="18" charset="0"/>
                <a:ea typeface="AvantGarde" panose="00000400000000000000" charset="0"/>
                <a:cs typeface="AvantGarde" panose="00000400000000000000" charset="0"/>
              </a:rPr>
              <a:t>sắc</a:t>
            </a:r>
            <a:endParaRPr lang="vi-VN" sz="3900" dirty="0">
              <a:solidFill>
                <a:prstClr val="black"/>
              </a:solidFill>
              <a:latin typeface="UTM Avo" panose="02040603050506020204" pitchFamily="18" charset="0"/>
              <a:ea typeface="AvantGarde" panose="00000400000000000000" charset="0"/>
              <a:cs typeface="AvantGarde" panose="00000400000000000000" charset="0"/>
            </a:endParaRPr>
          </a:p>
        </p:txBody>
      </p:sp>
      <p:sp>
        <p:nvSpPr>
          <p:cNvPr id="5" name="TextBox 4">
            <a:extLst>
              <a:ext uri="{FF2B5EF4-FFF2-40B4-BE49-F238E27FC236}">
                <a16:creationId xmlns="" xmlns:a16="http://schemas.microsoft.com/office/drawing/2014/main" id="{A2DEF114-CD87-581F-F5A3-B0326E3A7000}"/>
              </a:ext>
            </a:extLst>
          </p:cNvPr>
          <p:cNvSpPr txBox="1"/>
          <p:nvPr/>
        </p:nvSpPr>
        <p:spPr>
          <a:xfrm>
            <a:off x="1964879" y="15925"/>
            <a:ext cx="9822341" cy="735738"/>
          </a:xfrm>
          <a:prstGeom prst="rect">
            <a:avLst/>
          </a:prstGeom>
          <a:noFill/>
        </p:spPr>
        <p:txBody>
          <a:bodyPr wrap="square" lIns="128576" tIns="64287" rIns="128576" bIns="64287" rtlCol="0">
            <a:spAutoFit/>
          </a:bodyPr>
          <a:lstStyle/>
          <a:p>
            <a:pPr algn="just" defTabSz="1285763" fontAlgn="auto">
              <a:spcBef>
                <a:spcPts val="0"/>
              </a:spcBef>
              <a:spcAft>
                <a:spcPts val="0"/>
              </a:spcAft>
            </a:pPr>
            <a:r>
              <a:rPr lang="vi-VN" sz="3900" dirty="0">
                <a:solidFill>
                  <a:prstClr val="black"/>
                </a:solidFill>
                <a:latin typeface="UTM Avo" panose="02040603050506020204" pitchFamily="18" charset="0"/>
                <a:ea typeface="AvantGarde" panose="00000400000000000000" charset="0"/>
                <a:cs typeface="AvantGarde" panose="00000400000000000000" charset="0"/>
              </a:rPr>
              <a:t>b.</a:t>
            </a:r>
            <a:r>
              <a:rPr lang="en-US" sz="3900" dirty="0">
                <a:solidFill>
                  <a:prstClr val="black"/>
                </a:solidFill>
                <a:latin typeface="UTM Avo" panose="02040603050506020204" pitchFamily="18" charset="0"/>
                <a:ea typeface="AvantGarde" panose="00000400000000000000" charset="0"/>
                <a:cs typeface="AvantGarde" panose="00000400000000000000" charset="0"/>
              </a:rPr>
              <a:t> </a:t>
            </a:r>
            <a:r>
              <a:rPr lang="vi-VN" sz="3900" dirty="0">
                <a:solidFill>
                  <a:prstClr val="black"/>
                </a:solidFill>
                <a:latin typeface="UTM Avo" panose="02040603050506020204" pitchFamily="18" charset="0"/>
                <a:ea typeface="AvantGarde" panose="00000400000000000000" charset="0"/>
                <a:cs typeface="AvantGarde" panose="00000400000000000000" charset="0"/>
              </a:rPr>
              <a:t>Chúng được so sánh với nhau ở đặc điểm gì?</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640" y="952029"/>
            <a:ext cx="4464496" cy="41058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7070" r="30547"/>
          <a:stretch/>
        </p:blipFill>
        <p:spPr bwMode="auto">
          <a:xfrm>
            <a:off x="981193" y="952029"/>
            <a:ext cx="4248472" cy="4105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1099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500"/>
                                        <p:tgtEl>
                                          <p:spTgt spid="307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学校幼儿教育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1387</Words>
  <Application>Microsoft Office PowerPoint</Application>
  <PresentationFormat>Custom</PresentationFormat>
  <Paragraphs>186</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学校幼儿教育PPT模板</dc:title>
  <dc:subject>www.33ppt.com</dc:subject>
  <dc:creator/>
  <cp:keywords>www.33ppt.com</cp:keywords>
  <dc:description>www.33ppt.com</dc:description>
  <cp:lastModifiedBy/>
  <cp:revision>1</cp:revision>
  <dcterms:created xsi:type="dcterms:W3CDTF">2016-10-17T14:00:15Z</dcterms:created>
  <dcterms:modified xsi:type="dcterms:W3CDTF">2022-06-11T15:36:10Z</dcterms:modified>
  <cp:category>www.33ppt.com</cp:category>
</cp:coreProperties>
</file>