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6"/>
  </p:notesMasterIdLst>
  <p:sldIdLst>
    <p:sldId id="357" r:id="rId2"/>
    <p:sldId id="358" r:id="rId3"/>
    <p:sldId id="360" r:id="rId4"/>
    <p:sldId id="359" r:id="rId5"/>
    <p:sldId id="361" r:id="rId6"/>
    <p:sldId id="363" r:id="rId7"/>
    <p:sldId id="364" r:id="rId8"/>
    <p:sldId id="366" r:id="rId9"/>
    <p:sldId id="365" r:id="rId10"/>
    <p:sldId id="367" r:id="rId11"/>
    <p:sldId id="368" r:id="rId12"/>
    <p:sldId id="369" r:id="rId13"/>
    <p:sldId id="370" r:id="rId14"/>
    <p:sldId id="371" r:id="rId15"/>
    <p:sldId id="373" r:id="rId16"/>
    <p:sldId id="372" r:id="rId17"/>
    <p:sldId id="374" r:id="rId18"/>
    <p:sldId id="375" r:id="rId19"/>
    <p:sldId id="376" r:id="rId20"/>
    <p:sldId id="379" r:id="rId21"/>
    <p:sldId id="377" r:id="rId22"/>
    <p:sldId id="380" r:id="rId23"/>
    <p:sldId id="382" r:id="rId24"/>
    <p:sldId id="381" r:id="rId25"/>
  </p:sldIdLst>
  <p:sldSz cx="6858000" cy="5143500"/>
  <p:notesSz cx="6858000" cy="9144000"/>
  <p:embeddedFontLst>
    <p:embeddedFont>
      <p:font typeface="Kalam" panose="020B0604020202020204" charset="0"/>
      <p:regular r:id="rId27"/>
      <p:bold r:id="rId28"/>
    </p:embeddedFont>
    <p:embeddedFont>
      <p:font typeface="HP001 4 hàng" panose="020B0603050302020204" pitchFamily="34" charset="0"/>
      <p:regular r:id="rId29"/>
      <p:bold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0000"/>
    <a:srgbClr val="FACD94"/>
    <a:srgbClr val="CC7500"/>
    <a:srgbClr val="1E5CC1"/>
    <a:srgbClr val="FB5B53"/>
    <a:srgbClr val="FB4C43"/>
    <a:srgbClr val="6FC9C7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76" autoAdjust="0"/>
    <p:restoredTop sz="94364" autoAdjust="0"/>
  </p:normalViewPr>
  <p:slideViewPr>
    <p:cSldViewPr snapToGrid="0">
      <p:cViewPr varScale="1">
        <p:scale>
          <a:sx n="90" d="100"/>
          <a:sy n="90" d="100"/>
        </p:scale>
        <p:origin x="83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bộ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phận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khủng</a:t>
            </a:r>
            <a:r>
              <a:rPr lang="en-US" sz="1600" dirty="0" smtClean="0">
                <a:latin typeface="UTM Avo" panose="02040603050506020204" pitchFamily="18" charset="0"/>
              </a:rPr>
              <a:t> long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33" b="52854"/>
          <a:stretch/>
        </p:blipFill>
        <p:spPr>
          <a:xfrm>
            <a:off x="4326920" y="1291900"/>
            <a:ext cx="2123040" cy="168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50098" b="-390"/>
          <a:stretch/>
        </p:blipFill>
        <p:spPr>
          <a:xfrm>
            <a:off x="383169" y="3035699"/>
            <a:ext cx="2124496" cy="1680289"/>
          </a:xfrm>
          <a:prstGeom prst="roundRect">
            <a:avLst>
              <a:gd name="adj" fmla="val 23104"/>
            </a:avLst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868" b="52854"/>
          <a:stretch/>
        </p:blipFill>
        <p:spPr>
          <a:xfrm>
            <a:off x="373337" y="1268803"/>
            <a:ext cx="2134328" cy="168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4" t="53244" r="444" b="-390"/>
          <a:stretch/>
        </p:blipFill>
        <p:spPr>
          <a:xfrm>
            <a:off x="4325464" y="3010019"/>
            <a:ext cx="2124496" cy="1680289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30230" y="1517931"/>
            <a:ext cx="10323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mắt</a:t>
            </a:r>
            <a:endParaRPr lang="en-US" sz="2400" dirty="0" smtClean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tai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đầu</a:t>
            </a:r>
            <a:endParaRPr lang="en-US" sz="2400" dirty="0" smtClean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đuôi</a:t>
            </a:r>
            <a:endParaRPr lang="en-US" sz="2400" dirty="0" smtClean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UTM Avo" panose="02040603050506020204" pitchFamily="18" charset="0"/>
              </a:rPr>
              <a:t>chân</a:t>
            </a:r>
            <a:endParaRPr lang="en-US" sz="2400" dirty="0">
              <a:latin typeface="UTM Avo" panose="0204060305050602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759974" y="1976285"/>
            <a:ext cx="1455174" cy="47562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3387" y="1771541"/>
            <a:ext cx="2177480" cy="144342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808350" y="1753566"/>
            <a:ext cx="1658385" cy="16231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170891" y="2987285"/>
            <a:ext cx="1929976" cy="36927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012127" y="3546607"/>
            <a:ext cx="1088740" cy="302861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08349" y="3481609"/>
            <a:ext cx="2021231" cy="21642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07458" y="4069401"/>
            <a:ext cx="1193409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08349" y="3942272"/>
            <a:ext cx="1569896" cy="12712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980466" y="550520"/>
            <a:ext cx="463553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err="1" smtClean="0">
                <a:solidFill>
                  <a:srgbClr val="C00000"/>
                </a:solidFill>
                <a:latin typeface="HP001 4 hàng" panose="020B0603050302020204" pitchFamily="34" charset="0"/>
              </a:rPr>
              <a:t>Khủng</a:t>
            </a:r>
            <a:r>
              <a:rPr lang="en-US" sz="2500" b="1" dirty="0" smtClean="0">
                <a:solidFill>
                  <a:srgbClr val="C00000"/>
                </a:solidFill>
                <a:latin typeface="HP001 4 hàng" panose="020B0603050302020204" pitchFamily="34" charset="0"/>
              </a:rPr>
              <a:t> long</a:t>
            </a:r>
            <a:endParaRPr lang="en-US" sz="25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228" y="1113709"/>
            <a:ext cx="54125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UTM Avo" panose="02040603050506020204" pitchFamily="18" charset="0"/>
              </a:rPr>
              <a:t>        </a:t>
            </a:r>
            <a:r>
              <a:rPr lang="en-US" sz="2600" b="1" dirty="0" err="1" smtClean="0">
                <a:latin typeface="HP001 4 hàng" panose="020B0603050302020204" pitchFamily="34" charset="0"/>
              </a:rPr>
              <a:t>Chân</a:t>
            </a:r>
            <a:r>
              <a:rPr lang="en-US" sz="2600" b="1" dirty="0" smtClean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khủng</a:t>
            </a:r>
            <a:r>
              <a:rPr lang="en-US" sz="2600" b="1" dirty="0">
                <a:latin typeface="HP001 4 hàng" panose="020B0603050302020204" pitchFamily="34" charset="0"/>
              </a:rPr>
              <a:t> long </a:t>
            </a:r>
            <a:r>
              <a:rPr lang="en-US" sz="2600" b="1" dirty="0" err="1">
                <a:latin typeface="HP001 4 hàng" panose="020B0603050302020204" pitchFamily="34" charset="0"/>
              </a:rPr>
              <a:t>thẳng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và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rất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smtClean="0">
                <a:latin typeface="HP001 4 hàng" panose="020B0603050302020204" pitchFamily="34" charset="0"/>
              </a:rPr>
              <a:t>khỏe.Vì</a:t>
            </a:r>
            <a:r>
              <a:rPr lang="en-US" sz="2600" b="1" dirty="0" smtClean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thế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chúng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có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thể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đi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khắp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một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vùng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rộng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lớn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để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kiếm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ăn</a:t>
            </a:r>
            <a:r>
              <a:rPr lang="en-US" sz="2600" b="1" dirty="0">
                <a:latin typeface="HP001 4 hàng" panose="020B0603050302020204" pitchFamily="34" charset="0"/>
              </a:rPr>
              <a:t>. </a:t>
            </a:r>
            <a:r>
              <a:rPr lang="en-US" sz="2600" b="1" dirty="0" err="1">
                <a:latin typeface="HP001 4 hàng" panose="020B0603050302020204" pitchFamily="34" charset="0"/>
              </a:rPr>
              <a:t>Khủng</a:t>
            </a:r>
            <a:r>
              <a:rPr lang="en-US" sz="2600" b="1" dirty="0">
                <a:latin typeface="HP001 4 hàng" panose="020B0603050302020204" pitchFamily="34" charset="0"/>
              </a:rPr>
              <a:t> long </a:t>
            </a:r>
            <a:r>
              <a:rPr lang="en-US" sz="2600" b="1" dirty="0" err="1">
                <a:latin typeface="HP001 4 hàng" panose="020B0603050302020204" pitchFamily="34" charset="0"/>
              </a:rPr>
              <a:t>có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khả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năng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săn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mồi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tốt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nhờ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có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đôi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mắt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tinh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tường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cùng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cái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mũi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và</a:t>
            </a:r>
            <a:r>
              <a:rPr lang="en-US" sz="2600" b="1" dirty="0">
                <a:latin typeface="HP001 4 hàng" panose="020B0603050302020204" pitchFamily="34" charset="0"/>
              </a:rPr>
              <a:t> </a:t>
            </a:r>
            <a:r>
              <a:rPr lang="en-US" sz="2600" b="1" dirty="0" err="1">
                <a:latin typeface="HP001 4 hàng" panose="020B0603050302020204" pitchFamily="34" charset="0"/>
              </a:rPr>
              <a:t>đôi</a:t>
            </a:r>
            <a:r>
              <a:rPr lang="en-US" sz="2600" b="1" dirty="0">
                <a:latin typeface="HP001 4 hàng" panose="020B0603050302020204" pitchFamily="34" charset="0"/>
              </a:rPr>
              <a:t> tai </a:t>
            </a:r>
            <a:r>
              <a:rPr lang="en-US" sz="2600" b="1" dirty="0" err="1">
                <a:latin typeface="HP001 4 hàng" panose="020B0603050302020204" pitchFamily="34" charset="0"/>
              </a:rPr>
              <a:t>thính</a:t>
            </a:r>
            <a:r>
              <a:rPr lang="en-US" sz="2600" b="1" dirty="0">
                <a:latin typeface="HP001 4 hàng" panose="020B06030503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rộng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săn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mồi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33428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tinh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tường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2"/>
          <a:stretch/>
        </p:blipFill>
        <p:spPr>
          <a:xfrm>
            <a:off x="1412234" y="1770997"/>
            <a:ext cx="4680155" cy="11666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348448"/>
            <a:ext cx="59288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2.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Chọn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uya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uyu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thay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ô </a:t>
            </a:r>
            <a:r>
              <a:rPr lang="en-US" sz="1600" dirty="0" err="1" smtClean="0">
                <a:latin typeface="UTM Avo" panose="02040603050506020204" pitchFamily="18" charset="0"/>
              </a:rPr>
              <a:t>vuông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Đường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núi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quanh</a:t>
            </a:r>
            <a:r>
              <a:rPr lang="en-US" sz="1600" dirty="0" smtClean="0">
                <a:latin typeface="UTM Avo" panose="02040603050506020204" pitchFamily="18" charset="0"/>
              </a:rPr>
              <a:t> co, </a:t>
            </a:r>
            <a:r>
              <a:rPr lang="en-US" sz="1600" dirty="0" err="1" smtClean="0">
                <a:latin typeface="UTM Avo" panose="02040603050506020204" pitchFamily="18" charset="0"/>
              </a:rPr>
              <a:t>khúc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</a:t>
            </a:r>
            <a:r>
              <a:rPr lang="en-US" sz="1600" dirty="0" smtClean="0">
                <a:latin typeface="UTM Avo" panose="02040603050506020204" pitchFamily="18" charset="0"/>
              </a:rPr>
              <a:t>          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Mẹ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tôi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thức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</a:t>
            </a:r>
            <a:r>
              <a:rPr lang="en-US" sz="1600" dirty="0" smtClean="0">
                <a:latin typeface="UTM Avo" panose="02040603050506020204" pitchFamily="18" charset="0"/>
              </a:rPr>
              <a:t>           </a:t>
            </a:r>
            <a:r>
              <a:rPr lang="en-US" sz="1600" dirty="0" err="1" smtClean="0">
                <a:latin typeface="UTM Avo" panose="02040603050506020204" pitchFamily="18" charset="0"/>
              </a:rPr>
              <a:t>dậy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sớm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việc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3.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a.Nhìn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hình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chứa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iêu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ươu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loài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60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smtClean="0">
                <a:latin typeface="UTM Avo" panose="02040603050506020204" pitchFamily="18" charset="0"/>
              </a:rPr>
              <a:t>b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hình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chứa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uốc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i="1" dirty="0" err="1" smtClean="0">
                <a:latin typeface="UTM Avo" panose="02040603050506020204" pitchFamily="18" charset="0"/>
              </a:rPr>
              <a:t>uôt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loài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188543" y="816079"/>
            <a:ext cx="511277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20413" y="1179874"/>
            <a:ext cx="511277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29549" y="782325"/>
            <a:ext cx="570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uỷu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1420" y="1170041"/>
            <a:ext cx="570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uya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14166" y="3440301"/>
            <a:ext cx="1371602" cy="1121867"/>
            <a:chOff x="1523998" y="3450133"/>
            <a:chExt cx="1371602" cy="1121867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18853" r="67574" b="7236"/>
            <a:stretch/>
          </p:blipFill>
          <p:spPr>
            <a:xfrm>
              <a:off x="1581149" y="3600450"/>
              <a:ext cx="1314451" cy="9715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523998" y="3450133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63566" y="3467532"/>
            <a:ext cx="1352553" cy="1094636"/>
            <a:chOff x="3073398" y="3477364"/>
            <a:chExt cx="1352553" cy="1094636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3" t="19819" r="34908" b="7236"/>
            <a:stretch/>
          </p:blipFill>
          <p:spPr>
            <a:xfrm>
              <a:off x="3143251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3073398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1481" y="3467532"/>
            <a:ext cx="1354989" cy="1094636"/>
            <a:chOff x="4601313" y="3477364"/>
            <a:chExt cx="1354989" cy="109463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6" t="19819" r="2545" b="7236"/>
            <a:stretch/>
          </p:blipFill>
          <p:spPr>
            <a:xfrm>
              <a:off x="4673602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4601313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63098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d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iều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hâu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7509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đà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điểu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39154" y="282756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h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ươu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nai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4946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chuột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9353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bạch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tuộc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1669" y="4528677"/>
            <a:ext cx="1300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UTM Avo" panose="02040603050506020204" pitchFamily="18" charset="0"/>
              </a:rPr>
              <a:t>c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him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cuốc</a:t>
            </a:r>
            <a:endParaRPr lang="en-US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animBg="1"/>
      <p:bldP spid="5" grpId="0"/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1090113"/>
            <a:ext cx="6194324" cy="3112951"/>
          </a:xfrm>
          <a:prstGeom prst="roundRect">
            <a:avLst>
              <a:gd name="adj" fmla="val 8499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ẩn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tranh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975" y="2408087"/>
            <a:ext cx="474810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UTM Avo" panose="02040603050506020204" pitchFamily="18" charset="0"/>
              </a:rPr>
              <a:t>voi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2838" y="2988190"/>
            <a:ext cx="125853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</a:t>
            </a:r>
            <a:r>
              <a:rPr lang="en-US" sz="1600" dirty="0" err="1" smtClean="0">
                <a:latin typeface="UTM Avo" panose="02040603050506020204" pitchFamily="18" charset="0"/>
              </a:rPr>
              <a:t>him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2838" y="3715777"/>
            <a:ext cx="47194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UTM Avo" panose="02040603050506020204" pitchFamily="18" charset="0"/>
              </a:rPr>
              <a:t>gà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2838" y="2238810"/>
            <a:ext cx="146500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c</a:t>
            </a:r>
            <a:r>
              <a:rPr lang="en-US" sz="1600" dirty="0" err="1" smtClean="0">
                <a:latin typeface="UTM Avo" panose="02040603050506020204" pitchFamily="18" charset="0"/>
              </a:rPr>
              <a:t>him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gõ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kiến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438" y="1692507"/>
            <a:ext cx="45720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UTM Avo" panose="02040603050506020204" pitchFamily="18" charset="0"/>
              </a:rPr>
              <a:t>khỉ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031" y="2909532"/>
            <a:ext cx="104713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UTM Avo" panose="02040603050506020204" pitchFamily="18" charset="0"/>
              </a:rPr>
              <a:t>k</a:t>
            </a:r>
            <a:r>
              <a:rPr lang="en-US" sz="1600" dirty="0" err="1" smtClean="0">
                <a:latin typeface="UTM Avo" panose="02040603050506020204" pitchFamily="18" charset="0"/>
              </a:rPr>
              <a:t>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nhông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2.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hoat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động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trong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rừng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vừa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91381" y="1553497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voi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91381" y="2048958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gà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91381" y="2544419"/>
            <a:ext cx="1386348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91380" y="3039880"/>
            <a:ext cx="1582993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chim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gõ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kiến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91381" y="3535341"/>
            <a:ext cx="58993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khỉ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91380" y="4030802"/>
            <a:ext cx="11798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k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77497" y="1553497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huơ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vòi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phun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nước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77497" y="2048958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gáy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chạy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mổ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77497" y="2544419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múa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xòe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đuôi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77497" y="3039880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bay,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đục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thân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77497" y="3535341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UTM Avo" panose="02040603050506020204" pitchFamily="18" charset="0"/>
              </a:rPr>
              <a:t>l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eo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trèo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đu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77497" y="4030802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bò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bắt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mồi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,…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40401" y="551503"/>
            <a:ext cx="607662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3. </a:t>
            </a:r>
            <a:r>
              <a:rPr lang="en-US" sz="1600" dirty="0" err="1" smtClean="0">
                <a:latin typeface="UTM Avo" panose="02040603050506020204" pitchFamily="18" charset="0"/>
              </a:rPr>
              <a:t>Chọn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dấu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dấu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hỏi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hoặc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dáu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chấm</a:t>
            </a:r>
            <a:r>
              <a:rPr lang="en-US" sz="1600" dirty="0" smtClean="0">
                <a:latin typeface="UTM Avo" panose="02040603050506020204" pitchFamily="18" charset="0"/>
              </a:rPr>
              <a:t> than </a:t>
            </a:r>
            <a:r>
              <a:rPr lang="en-US" sz="1600" dirty="0" err="1" smtClean="0">
                <a:latin typeface="UTM Avo" panose="02040603050506020204" pitchFamily="18" charset="0"/>
              </a:rPr>
              <a:t>thay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ô </a:t>
            </a:r>
            <a:r>
              <a:rPr lang="en-US" sz="1600" dirty="0" err="1" smtClean="0">
                <a:latin typeface="UTM Avo" panose="02040603050506020204" pitchFamily="18" charset="0"/>
              </a:rPr>
              <a:t>vuông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smtClean="0"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vòi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rất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smtClean="0"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latin typeface="UTM Avo" panose="02040603050506020204" pitchFamily="18" charset="0"/>
              </a:rPr>
              <a:t>mèo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trèo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cau</a:t>
            </a:r>
            <a:r>
              <a:rPr lang="en-US" sz="1600" dirty="0" smtClean="0">
                <a:latin typeface="UTM Avo" panose="02040603050506020204" pitchFamily="18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smtClean="0">
                <a:latin typeface="UTM Avo" panose="02040603050506020204" pitchFamily="18" charset="0"/>
              </a:rPr>
              <a:t>Con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phi </a:t>
            </a:r>
            <a:r>
              <a:rPr lang="en-US" sz="1600" dirty="0" err="1" smtClean="0">
                <a:latin typeface="UTM Avo" panose="02040603050506020204" pitchFamily="18" charset="0"/>
              </a:rPr>
              <a:t>nhanh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gió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600" dirty="0" err="1" smtClean="0">
                <a:latin typeface="UTM Avo" panose="02040603050506020204" pitchFamily="18" charset="0"/>
              </a:rPr>
              <a:t>Ôi</a:t>
            </a:r>
            <a:r>
              <a:rPr lang="en-US" sz="1600" dirty="0" smtClean="0">
                <a:latin typeface="UTM Avo" panose="02040603050506020204" pitchFamily="18" charset="0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</a:rPr>
              <a:t>công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đẹp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quá</a:t>
            </a:r>
            <a:r>
              <a:rPr lang="en-US" sz="1600" dirty="0" smtClean="0">
                <a:latin typeface="UTM Avo" panose="02040603050506020204" pitchFamily="18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  <a:endParaRPr lang="vi-VN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59584" y="1268580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35802" y="1882081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288318" y="2289104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65530" y="2802333"/>
            <a:ext cx="294968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26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nhìn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thấy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loài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này</a:t>
            </a:r>
            <a:r>
              <a:rPr lang="en-US" sz="1600" dirty="0" smtClean="0">
                <a:latin typeface="UTM Avo" panose="02040603050506020204" pitchFamily="18" charset="0"/>
              </a:rPr>
              <a:t> ở </a:t>
            </a:r>
            <a:r>
              <a:rPr lang="en-US" sz="1600" dirty="0" err="1" smtClean="0">
                <a:latin typeface="UTM Avo" panose="02040603050506020204" pitchFamily="18" charset="0"/>
              </a:rPr>
              <a:t>đâu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464711" y="2290439"/>
            <a:ext cx="5942554" cy="191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bức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3" t="1718" r="68037" b="8524"/>
          <a:stretch/>
        </p:blipFill>
        <p:spPr>
          <a:xfrm>
            <a:off x="739468" y="1244599"/>
            <a:ext cx="2476500" cy="167640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70" t="2399" r="35110" b="8524"/>
          <a:stretch/>
        </p:blipFill>
        <p:spPr>
          <a:xfrm>
            <a:off x="3615403" y="1257300"/>
            <a:ext cx="2476500" cy="16637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57" t="2399" r="2023" b="8524"/>
          <a:stretch/>
        </p:blipFill>
        <p:spPr>
          <a:xfrm>
            <a:off x="2224753" y="3048000"/>
            <a:ext cx="2476500" cy="16637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24753" y="24240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hươu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21300" y="2424061"/>
            <a:ext cx="65077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38849" y="4227461"/>
            <a:ext cx="864419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công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3 – 5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motojcon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GỢI Ý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ở </a:t>
            </a:r>
            <a:r>
              <a:rPr lang="en-US" sz="1800" dirty="0" err="1" smtClean="0">
                <a:latin typeface="UTM Avo" panose="02040603050506020204" pitchFamily="18" charset="0"/>
              </a:rPr>
              <a:t>đâu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 Con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? </a:t>
            </a:r>
            <a:r>
              <a:rPr lang="en-US" sz="1800" dirty="0" err="1" smtClean="0">
                <a:latin typeface="UTM Avo" panose="02040603050506020204" pitchFamily="18" charset="0"/>
              </a:rPr>
              <a:t>Nó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baath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tranh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ảnh</a:t>
            </a:r>
            <a:r>
              <a:rPr lang="en-US" sz="1800" dirty="0" smtClean="0">
                <a:latin typeface="UTM Avo" panose="02040603050506020204" pitchFamily="18" charset="0"/>
              </a:rPr>
              <a:t>)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? </a:t>
            </a:r>
            <a:r>
              <a:rPr lang="en-US" sz="1800" dirty="0" err="1" smtClean="0">
                <a:latin typeface="UTM Avo" panose="02040603050506020204" pitchFamily="18" charset="0"/>
              </a:rPr>
              <a:t>Vì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  <a:endParaRPr lang="en-US" sz="1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 </a:t>
            </a:r>
            <a:r>
              <a:rPr lang="en-US" sz="1800" b="1" dirty="0" smtClean="0">
                <a:latin typeface="UTM Avo" panose="02040603050506020204" pitchFamily="18" charset="0"/>
              </a:rPr>
              <a:t>         </a:t>
            </a:r>
            <a:r>
              <a:rPr lang="en-US" sz="2200" b="1" dirty="0" err="1" smtClean="0">
                <a:latin typeface="UTM Avo" panose="02040603050506020204" pitchFamily="18" charset="0"/>
              </a:rPr>
              <a:t>Trong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phòng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khách</a:t>
            </a:r>
            <a:r>
              <a:rPr lang="en-US" sz="2200" b="1" dirty="0" smtClean="0">
                <a:latin typeface="UTM Avo" panose="02040603050506020204" pitchFamily="18" charset="0"/>
              </a:rPr>
              <a:t>  </a:t>
            </a:r>
            <a:r>
              <a:rPr lang="en-US" sz="2200" b="1" dirty="0" err="1" smtClean="0">
                <a:latin typeface="UTM Avo" panose="02040603050506020204" pitchFamily="18" charset="0"/>
              </a:rPr>
              <a:t>nhà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em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có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treo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một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bức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tranh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rất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đẹp</a:t>
            </a:r>
            <a:r>
              <a:rPr lang="en-US" sz="2200" b="1" dirty="0" smtClean="0">
                <a:latin typeface="UTM Avo" panose="02040603050506020204" pitchFamily="18" charset="0"/>
              </a:rPr>
              <a:t>.  </a:t>
            </a:r>
            <a:r>
              <a:rPr lang="en-US" sz="2200" b="1" dirty="0" err="1" smtClean="0">
                <a:latin typeface="UTM Avo" panose="02040603050506020204" pitchFamily="18" charset="0"/>
              </a:rPr>
              <a:t>Trong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tranh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là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một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chú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gà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trống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có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bộ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lông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xen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kẽ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màu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vàng</a:t>
            </a:r>
            <a:r>
              <a:rPr lang="en-US" sz="2200" b="1" dirty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và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màu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tía</a:t>
            </a:r>
            <a:r>
              <a:rPr lang="en-US" sz="2200" b="1" dirty="0" smtClean="0">
                <a:latin typeface="UTM Avo" panose="02040603050506020204" pitchFamily="18" charset="0"/>
              </a:rPr>
              <a:t>. </a:t>
            </a:r>
            <a:r>
              <a:rPr lang="en-US" sz="2200" b="1" dirty="0" err="1" smtClean="0">
                <a:latin typeface="UTM Avo" panose="02040603050506020204" pitchFamily="18" charset="0"/>
              </a:rPr>
              <a:t>Chiếc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mỏ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chú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dài</a:t>
            </a:r>
            <a:r>
              <a:rPr lang="en-US" sz="2200" b="1" dirty="0" smtClean="0">
                <a:latin typeface="UTM Avo" panose="02040603050506020204" pitchFamily="18" charset="0"/>
              </a:rPr>
              <a:t>, </a:t>
            </a:r>
            <a:r>
              <a:rPr lang="en-US" sz="2200" b="1" dirty="0" err="1" smtClean="0">
                <a:latin typeface="UTM Avo" panose="02040603050506020204" pitchFamily="18" charset="0"/>
              </a:rPr>
              <a:t>cong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để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hằng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ngày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tìm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kiếm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thức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ăn</a:t>
            </a:r>
            <a:r>
              <a:rPr lang="en-US" sz="2200" b="1" dirty="0" smtClean="0">
                <a:latin typeface="UTM Avo" panose="02040603050506020204" pitchFamily="18" charset="0"/>
              </a:rPr>
              <a:t>. </a:t>
            </a:r>
            <a:r>
              <a:rPr lang="en-US" sz="2200" b="1" dirty="0" err="1" smtClean="0">
                <a:latin typeface="UTM Avo" panose="02040603050506020204" pitchFamily="18" charset="0"/>
              </a:rPr>
              <a:t>Trên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đỉnh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đầu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có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chiếc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mào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đỏ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chót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như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một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bông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hoa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mào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gà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càng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tôn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thêm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vẻ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oai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smtClean="0">
                <a:latin typeface="UTM Avo" panose="02040603050506020204" pitchFamily="18" charset="0"/>
              </a:rPr>
              <a:t>hùng </a:t>
            </a:r>
            <a:r>
              <a:rPr lang="en-US" sz="2200" b="1" dirty="0" err="1" smtClean="0">
                <a:latin typeface="UTM Avo" panose="02040603050506020204" pitchFamily="18" charset="0"/>
              </a:rPr>
              <a:t>của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chú</a:t>
            </a:r>
            <a:r>
              <a:rPr lang="en-US" sz="2200" b="1" dirty="0" smtClean="0">
                <a:latin typeface="UTM Avo" panose="02040603050506020204" pitchFamily="18" charset="0"/>
              </a:rPr>
              <a:t>. </a:t>
            </a:r>
            <a:r>
              <a:rPr lang="en-US" sz="2200" b="1" dirty="0" err="1" smtClean="0">
                <a:latin typeface="UTM Avo" panose="02040603050506020204" pitchFamily="18" charset="0"/>
              </a:rPr>
              <a:t>Em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rất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thích</a:t>
            </a:r>
            <a:r>
              <a:rPr lang="en-US" sz="2200" b="1" dirty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bức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tranh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này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vì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nó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giúp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phòng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khách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nhà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em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thêm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đẹp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và</a:t>
            </a:r>
            <a:r>
              <a:rPr lang="en-US" sz="2200" b="1" dirty="0" smtClean="0">
                <a:latin typeface="UTM Avo" panose="02040603050506020204" pitchFamily="18" charset="0"/>
              </a:rPr>
              <a:t> sang </a:t>
            </a:r>
            <a:r>
              <a:rPr lang="en-US" sz="2200" b="1" dirty="0" err="1" smtClean="0">
                <a:latin typeface="UTM Avo" panose="02040603050506020204" pitchFamily="18" charset="0"/>
              </a:rPr>
              <a:t>trọng</a:t>
            </a:r>
            <a:r>
              <a:rPr lang="en-US" sz="2200" b="1" dirty="0" smtClean="0">
                <a:latin typeface="UTM Avo" panose="02040603050506020204" pitchFamily="18" charset="0"/>
              </a:rPr>
              <a:t> </a:t>
            </a:r>
            <a:r>
              <a:rPr lang="en-US" sz="2200" b="1" dirty="0" err="1" smtClean="0">
                <a:latin typeface="UTM Avo" panose="02040603050506020204" pitchFamily="18" charset="0"/>
              </a:rPr>
              <a:t>hơn</a:t>
            </a:r>
            <a:r>
              <a:rPr lang="en-US" sz="2200" b="1" dirty="0" smtClean="0">
                <a:latin typeface="UTM Avo" panose="02040603050506020204" pitchFamily="18" charset="0"/>
              </a:rPr>
              <a:t>.</a:t>
            </a:r>
            <a:endParaRPr lang="en-US" sz="2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8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943" y="624843"/>
            <a:ext cx="5860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dã</a:t>
            </a:r>
            <a:r>
              <a:rPr lang="en-US" sz="1800" dirty="0" smtClean="0">
                <a:latin typeface="UTM Avo" panose="02040603050506020204" pitchFamily="18" charset="0"/>
              </a:rPr>
              <a:t> (</a:t>
            </a:r>
            <a:r>
              <a:rPr lang="en-US" sz="1800" dirty="0" err="1" smtClean="0">
                <a:latin typeface="UTM Avo" panose="02040603050506020204" pitchFamily="18" charset="0"/>
              </a:rPr>
              <a:t>hổ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tử</a:t>
            </a:r>
            <a:r>
              <a:rPr lang="en-US" sz="1800" dirty="0" smtClean="0">
                <a:latin typeface="UTM Avo" panose="02040603050506020204" pitchFamily="18" charset="0"/>
              </a:rPr>
              <a:t>,…)</a:t>
            </a:r>
          </a:p>
          <a:p>
            <a:pPr marL="342900" lvl="1" indent="-342900"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số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thông</a:t>
            </a:r>
            <a:r>
              <a:rPr lang="en-US" sz="1800" dirty="0" smtClean="0">
                <a:latin typeface="UTM Avo" panose="02040603050506020204" pitchFamily="18" charset="0"/>
              </a:rPr>
              <a:t> tin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laoif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vật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đó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9" t="12886"/>
          <a:stretch/>
        </p:blipFill>
        <p:spPr>
          <a:xfrm>
            <a:off x="675969" y="2102171"/>
            <a:ext cx="5715000" cy="141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10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10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KHỦNG LONG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KHỦNG LONG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bầy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ở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suy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nghĩ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khổng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lồ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Nhưng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thực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chỉ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bằng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thịt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khỏe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khắp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rộng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lớn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kiếm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mắt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mũi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tai </a:t>
            </a:r>
            <a:r>
              <a:rPr lang="en-US" dirty="0" err="1" smtClean="0">
                <a:latin typeface="UTM Avo" panose="02040603050506020204" pitchFamily="18" charset="0"/>
              </a:rPr>
              <a:t>thính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tự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vệ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đầu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quất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đuôi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mãnh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Trước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khi</a:t>
            </a:r>
            <a:r>
              <a:rPr lang="en-US" dirty="0" smtClean="0">
                <a:latin typeface="UTM Avo" panose="02040603050506020204" pitchFamily="18" charset="0"/>
              </a:rPr>
              <a:t> con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hiện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tuyệt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chủng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ta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bao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nhìn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thật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 err="1" smtClean="0">
                <a:latin typeface="UTM Avo" panose="02040603050506020204" pitchFamily="18" charset="0"/>
              </a:rPr>
              <a:t>theo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Bách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khoa</a:t>
            </a:r>
            <a:r>
              <a:rPr lang="en-US" sz="1100" i="1" dirty="0" smtClean="0">
                <a:latin typeface="UTM Avo" panose="02040603050506020204" pitchFamily="18" charset="0"/>
              </a:rPr>
              <a:t> tri </a:t>
            </a:r>
            <a:r>
              <a:rPr lang="en-US" sz="1100" i="1" dirty="0" err="1" smtClean="0">
                <a:latin typeface="UTM Avo" panose="02040603050506020204" pitchFamily="18" charset="0"/>
              </a:rPr>
              <a:t>thức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về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khám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phá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thế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giới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cho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trẻ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em</a:t>
            </a:r>
            <a:r>
              <a:rPr lang="en-US" sz="1100" i="1" dirty="0" smtClean="0">
                <a:latin typeface="UTM Avo" panose="02040603050506020204" pitchFamily="18" charset="0"/>
              </a:rPr>
              <a:t> – </a:t>
            </a:r>
            <a:r>
              <a:rPr lang="en-US" sz="1100" i="1" dirty="0" err="1" smtClean="0">
                <a:latin typeface="UTM Avo" panose="02040603050506020204" pitchFamily="18" charset="0"/>
              </a:rPr>
              <a:t>Khủng</a:t>
            </a:r>
            <a:r>
              <a:rPr lang="en-US" sz="1100" i="1" dirty="0" smtClean="0">
                <a:latin typeface="UTM Avo" panose="02040603050506020204" pitchFamily="18" charset="0"/>
              </a:rPr>
              <a:t> long)</a:t>
            </a:r>
            <a:endParaRPr lang="vi-VN" sz="1100" i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563016"/>
            <a:ext cx="5996762" cy="923330"/>
            <a:chOff x="460224" y="1435196"/>
            <a:chExt cx="5996762" cy="9233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smtClean="0">
                  <a:latin typeface="UTM Avo" panose="02040603050506020204" pitchFamily="18" charset="0"/>
                </a:rPr>
                <a:t>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Khủng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long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năng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săn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mồi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mắt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tinh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tường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mũi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đôi</a:t>
              </a:r>
              <a:r>
                <a:rPr lang="en-US" sz="1800" dirty="0">
                  <a:latin typeface="UTM Avo" panose="02040603050506020204" pitchFamily="18" charset="0"/>
                </a:rPr>
                <a:t> tai </a:t>
              </a:r>
              <a:r>
                <a:rPr lang="en-US" sz="1800" dirty="0" err="1">
                  <a:latin typeface="UTM Avo" panose="02040603050506020204" pitchFamily="18" charset="0"/>
                </a:rPr>
                <a:t>thính</a:t>
              </a:r>
              <a:r>
                <a:rPr lang="en-US" sz="1800" dirty="0">
                  <a:latin typeface="UTM Avo" panose="02040603050506020204" pitchFamily="18" charset="0"/>
                </a:rPr>
                <a:t>. 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9" name="Straight Connector 8"/>
          <p:cNvCxnSpPr/>
          <p:nvPr/>
        </p:nvCxnSpPr>
        <p:spPr>
          <a:xfrm flipH="1">
            <a:off x="5050402" y="168800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09186" y="206213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483374" y="206213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532535" y="206213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60224" y="2742887"/>
            <a:ext cx="5996762" cy="923330"/>
            <a:chOff x="460224" y="1435196"/>
            <a:chExt cx="5996762" cy="9233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</a:t>
              </a:r>
              <a:r>
                <a:rPr lang="en-US" sz="1800" dirty="0" err="1">
                  <a:latin typeface="UTM Avo" panose="02040603050506020204" pitchFamily="18" charset="0"/>
                </a:rPr>
                <a:t>Khủng</a:t>
              </a:r>
              <a:r>
                <a:rPr lang="en-US" sz="1800" dirty="0">
                  <a:latin typeface="UTM Avo" panose="02040603050506020204" pitchFamily="18" charset="0"/>
                </a:rPr>
                <a:t> long </a:t>
              </a:r>
              <a:r>
                <a:rPr lang="en-US" sz="1800" dirty="0" err="1">
                  <a:latin typeface="UTM Avo" panose="02040603050506020204" pitchFamily="18" charset="0"/>
                </a:rPr>
                <a:t>cũng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khả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năng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tự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vệ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tốt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nhờ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đầu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cứng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cái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quất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đuôi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dũng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mãnh</a:t>
              </a:r>
              <a:r>
                <a:rPr lang="en-US" sz="1800" dirty="0" smtClean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5365034" y="2868597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043363" y="331506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09632" y="3253629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458793" y="3253629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3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71252" y="1557746"/>
            <a:ext cx="3959947" cy="3114153"/>
            <a:chOff x="2340077" y="1465006"/>
            <a:chExt cx="3959947" cy="3114153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432" y="1502478"/>
              <a:ext cx="3926592" cy="3076681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>
              <a:off x="2340077" y="1465006"/>
              <a:ext cx="2969342" cy="2300749"/>
            </a:xfrm>
            <a:custGeom>
              <a:avLst/>
              <a:gdLst>
                <a:gd name="connsiteX0" fmla="*/ 19665 w 2969342"/>
                <a:gd name="connsiteY0" fmla="*/ 0 h 2300749"/>
                <a:gd name="connsiteX1" fmla="*/ 2831691 w 2969342"/>
                <a:gd name="connsiteY1" fmla="*/ 0 h 2300749"/>
                <a:gd name="connsiteX2" fmla="*/ 2969342 w 2969342"/>
                <a:gd name="connsiteY2" fmla="*/ 462117 h 2300749"/>
                <a:gd name="connsiteX3" fmla="*/ 2920181 w 2969342"/>
                <a:gd name="connsiteY3" fmla="*/ 963562 h 2300749"/>
                <a:gd name="connsiteX4" fmla="*/ 1396181 w 2969342"/>
                <a:gd name="connsiteY4" fmla="*/ 1081549 h 2300749"/>
                <a:gd name="connsiteX5" fmla="*/ 1406013 w 2969342"/>
                <a:gd name="connsiteY5" fmla="*/ 1710813 h 2300749"/>
                <a:gd name="connsiteX6" fmla="*/ 894736 w 2969342"/>
                <a:gd name="connsiteY6" fmla="*/ 1877962 h 2300749"/>
                <a:gd name="connsiteX7" fmla="*/ 894736 w 2969342"/>
                <a:gd name="connsiteY7" fmla="*/ 1966452 h 2300749"/>
                <a:gd name="connsiteX8" fmla="*/ 1386349 w 2969342"/>
                <a:gd name="connsiteY8" fmla="*/ 1995949 h 2300749"/>
                <a:gd name="connsiteX9" fmla="*/ 1327355 w 2969342"/>
                <a:gd name="connsiteY9" fmla="*/ 2300749 h 2300749"/>
                <a:gd name="connsiteX10" fmla="*/ 393291 w 2969342"/>
                <a:gd name="connsiteY10" fmla="*/ 2300749 h 2300749"/>
                <a:gd name="connsiteX11" fmla="*/ 0 w 2969342"/>
                <a:gd name="connsiteY11" fmla="*/ 2300749 h 2300749"/>
                <a:gd name="connsiteX12" fmla="*/ 19665 w 2969342"/>
                <a:gd name="connsiteY12" fmla="*/ 0 h 2300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69342" h="2300749">
                  <a:moveTo>
                    <a:pt x="19665" y="0"/>
                  </a:moveTo>
                  <a:lnTo>
                    <a:pt x="2831691" y="0"/>
                  </a:lnTo>
                  <a:lnTo>
                    <a:pt x="2969342" y="462117"/>
                  </a:lnTo>
                  <a:lnTo>
                    <a:pt x="2920181" y="963562"/>
                  </a:lnTo>
                  <a:lnTo>
                    <a:pt x="1396181" y="1081549"/>
                  </a:lnTo>
                  <a:lnTo>
                    <a:pt x="1406013" y="1710813"/>
                  </a:lnTo>
                  <a:lnTo>
                    <a:pt x="894736" y="1877962"/>
                  </a:lnTo>
                  <a:lnTo>
                    <a:pt x="894736" y="1966452"/>
                  </a:lnTo>
                  <a:lnTo>
                    <a:pt x="1386349" y="1995949"/>
                  </a:lnTo>
                  <a:lnTo>
                    <a:pt x="1327355" y="2300749"/>
                  </a:lnTo>
                  <a:lnTo>
                    <a:pt x="393291" y="2300749"/>
                  </a:lnTo>
                  <a:lnTo>
                    <a:pt x="0" y="2300749"/>
                  </a:lnTo>
                  <a:lnTo>
                    <a:pt x="196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55752" y="1314054"/>
            <a:ext cx="2580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khủng</a:t>
            </a:r>
            <a:r>
              <a:rPr lang="en-US" sz="2400" dirty="0" smtClean="0">
                <a:latin typeface="UTM Avo" panose="02040603050506020204" pitchFamily="18" charset="0"/>
              </a:rPr>
              <a:t> long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913299" y="1902498"/>
            <a:ext cx="1921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khổng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lồ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8" y="2490942"/>
            <a:ext cx="1773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săn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mồi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25428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2082975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56214" y="3040819"/>
            <a:ext cx="2304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tinh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tường</a:t>
            </a:r>
            <a:endParaRPr lang="vi-V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82588" y="3635745"/>
            <a:ext cx="2629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dũng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mãnh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25890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52264" y="387581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KHỦNG LONG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86384" y="796359"/>
            <a:ext cx="62572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bầy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ở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suy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nghĩ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là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vật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khổng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lồ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Nhưng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thực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chỉ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bằng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thịt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số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loài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khỏe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khắp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rộng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lớn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kiếm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ăn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săn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mắt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tường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cùng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mũi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đôi</a:t>
            </a:r>
            <a:r>
              <a:rPr lang="en-US" dirty="0" smtClean="0">
                <a:latin typeface="UTM Avo" panose="02040603050506020204" pitchFamily="18" charset="0"/>
              </a:rPr>
              <a:t> tai </a:t>
            </a:r>
            <a:r>
              <a:rPr lang="en-US" dirty="0" err="1" smtClean="0">
                <a:latin typeface="UTM Avo" panose="02040603050506020204" pitchFamily="18" charset="0"/>
              </a:rPr>
              <a:t>thính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cũng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năng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tự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vệ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đầu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quất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đuôi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mãnh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 </a:t>
            </a:r>
            <a:r>
              <a:rPr lang="en-US" dirty="0" err="1" smtClean="0">
                <a:latin typeface="UTM Avo" panose="02040603050506020204" pitchFamily="18" charset="0"/>
              </a:rPr>
              <a:t>Trước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khi</a:t>
            </a:r>
            <a:r>
              <a:rPr lang="en-US" dirty="0" smtClean="0">
                <a:latin typeface="UTM Avo" panose="02040603050506020204" pitchFamily="18" charset="0"/>
              </a:rPr>
              <a:t> con </a:t>
            </a:r>
            <a:r>
              <a:rPr lang="en-US" dirty="0" err="1" smtClean="0">
                <a:latin typeface="UTM Avo" panose="02040603050506020204" pitchFamily="18" charset="0"/>
              </a:rPr>
              <a:t>người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hiện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tuyệt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chủng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Vì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chúng</a:t>
            </a:r>
            <a:r>
              <a:rPr lang="en-US" dirty="0" smtClean="0">
                <a:latin typeface="UTM Avo" panose="02040603050506020204" pitchFamily="18" charset="0"/>
              </a:rPr>
              <a:t> ta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bao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giờ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có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thể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nhìn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khủng</a:t>
            </a:r>
            <a:r>
              <a:rPr lang="en-US" dirty="0" smtClean="0">
                <a:latin typeface="UTM Avo" panose="02040603050506020204" pitchFamily="18" charset="0"/>
              </a:rPr>
              <a:t> long </a:t>
            </a:r>
            <a:r>
              <a:rPr lang="en-US" dirty="0" err="1" smtClean="0">
                <a:latin typeface="UTM Avo" panose="02040603050506020204" pitchFamily="18" charset="0"/>
              </a:rPr>
              <a:t>thật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 err="1" smtClean="0">
                <a:latin typeface="UTM Avo" panose="02040603050506020204" pitchFamily="18" charset="0"/>
              </a:rPr>
              <a:t>theo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Bách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khoa</a:t>
            </a:r>
            <a:r>
              <a:rPr lang="en-US" sz="1100" i="1" dirty="0" smtClean="0">
                <a:latin typeface="UTM Avo" panose="02040603050506020204" pitchFamily="18" charset="0"/>
              </a:rPr>
              <a:t> tri </a:t>
            </a:r>
            <a:r>
              <a:rPr lang="en-US" sz="1100" i="1" dirty="0" err="1" smtClean="0">
                <a:latin typeface="UTM Avo" panose="02040603050506020204" pitchFamily="18" charset="0"/>
              </a:rPr>
              <a:t>thức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về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khám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phá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thế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giới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cho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trẻ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em</a:t>
            </a:r>
            <a:r>
              <a:rPr lang="en-US" sz="1100" i="1" dirty="0" smtClean="0">
                <a:latin typeface="UTM Avo" panose="02040603050506020204" pitchFamily="18" charset="0"/>
              </a:rPr>
              <a:t> – </a:t>
            </a:r>
            <a:r>
              <a:rPr lang="en-US" sz="1100" i="1" dirty="0" err="1" smtClean="0">
                <a:latin typeface="UTM Avo" panose="02040603050506020204" pitchFamily="18" charset="0"/>
              </a:rPr>
              <a:t>Khủng</a:t>
            </a:r>
            <a:r>
              <a:rPr lang="en-US" sz="1100" i="1" dirty="0" smtClean="0">
                <a:latin typeface="UTM Avo" panose="02040603050506020204" pitchFamily="18" charset="0"/>
              </a:rPr>
              <a:t> long)</a:t>
            </a:r>
            <a:endParaRPr lang="vi-VN" sz="1100" i="1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10" y="891885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2" y="1251326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2" y="2151046"/>
            <a:ext cx="288000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2" t="30735" r="25077" b="36754"/>
          <a:stretch/>
        </p:blipFill>
        <p:spPr>
          <a:xfrm>
            <a:off x="345250" y="3433549"/>
            <a:ext cx="302112" cy="30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563016"/>
            <a:ext cx="5996762" cy="455125"/>
            <a:chOff x="460224" y="1435196"/>
            <a:chExt cx="5996762" cy="45512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tự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vệ</a:t>
              </a:r>
              <a:endParaRPr lang="vi-VN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723" y="2470940"/>
            <a:ext cx="5996762" cy="455125"/>
            <a:chOff x="443723" y="2146156"/>
            <a:chExt cx="5996762" cy="45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smtClean="0">
                  <a:latin typeface="UTM Avo" panose="02040603050506020204" pitchFamily="18" charset="0"/>
                </a:rPr>
                <a:t>dung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mãnh</a:t>
              </a:r>
              <a:endParaRPr lang="vi-VN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88788" y="1563016"/>
            <a:ext cx="4515680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74705" y="2473166"/>
            <a:ext cx="4712014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sức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mức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bình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thường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3723" y="2905684"/>
            <a:ext cx="5996762" cy="455125"/>
            <a:chOff x="443723" y="2146156"/>
            <a:chExt cx="5996762" cy="4551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B3B055-88C0-4489-85E5-255792E07D74}"/>
                </a:ext>
              </a:extLst>
            </p:cNvPr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tuyệt</a:t>
              </a:r>
              <a:r>
                <a:rPr lang="en-US" sz="1800" dirty="0" smtClean="0">
                  <a:latin typeface="UTM Avo" panose="02040603050506020204" pitchFamily="18" charset="0"/>
                </a:rPr>
                <a:t>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chủng</a:t>
              </a:r>
              <a:endParaRPr lang="vi-VN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EE7A823-F02D-42E8-B9FF-4F60A41569EE}"/>
                </a:ext>
              </a:extLst>
            </p:cNvPr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04934" y="2899144"/>
            <a:ext cx="4712014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mất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hẳn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nòi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giống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026667"/>
            <a:ext cx="5996762" cy="455125"/>
            <a:chOff x="460224" y="1435196"/>
            <a:chExt cx="5996762" cy="45512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quất</a:t>
              </a:r>
              <a:r>
                <a:rPr lang="en-US" sz="1800" dirty="0" smtClean="0">
                  <a:latin typeface="UTM Avo" panose="02040603050506020204" pitchFamily="18" charset="0"/>
                </a:rPr>
                <a:t> (</a:t>
              </a:r>
              <a:r>
                <a:rPr lang="en-US" sz="1800" dirty="0" err="1" smtClean="0">
                  <a:latin typeface="UTM Avo" panose="02040603050506020204" pitchFamily="18" charset="0"/>
                </a:rPr>
                <a:t>đuôi</a:t>
              </a:r>
              <a:r>
                <a:rPr lang="en-US" sz="1800" dirty="0" smtClean="0">
                  <a:latin typeface="UTM Avo" panose="02040603050506020204" pitchFamily="18" charset="0"/>
                </a:rPr>
                <a:t>)</a:t>
              </a:r>
              <a:endParaRPr lang="vi-VN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31687" y="2026667"/>
            <a:ext cx="45156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đuôi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di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chuyển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nhanh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đập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mạnh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8809" y="1292343"/>
            <a:ext cx="535886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thông</a:t>
            </a:r>
            <a:r>
              <a:rPr lang="en-US" sz="1600" dirty="0" smtClean="0">
                <a:latin typeface="UTM Avo" panose="02040603050506020204" pitchFamily="18" charset="0"/>
              </a:rPr>
              <a:t> tin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khủng</a:t>
            </a:r>
            <a:r>
              <a:rPr lang="en-US" sz="1600" dirty="0" smtClean="0">
                <a:latin typeface="UTM Avo" panose="02040603050506020204" pitchFamily="18" charset="0"/>
              </a:rPr>
              <a:t> long?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8432" y="2299835"/>
            <a:ext cx="364279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a.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thường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sống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ở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các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vùng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đất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khô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8432" y="3099608"/>
            <a:ext cx="364279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b.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có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kích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thước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khổng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lồ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0312" y="2299835"/>
            <a:ext cx="245846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   c.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ăn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cỏ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hoặc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ăn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thịt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10312" y="3099608"/>
            <a:ext cx="2458465" cy="531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1440" rtlCol="0" anchor="ctr"/>
          <a:lstStyle/>
          <a:p>
            <a:r>
              <a:rPr lang="en-US" sz="1800" dirty="0" smtClean="0">
                <a:solidFill>
                  <a:sysClr val="windowText" lastClr="000000"/>
                </a:solidFill>
              </a:rPr>
              <a:t>   d. hung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dữ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1120</Words>
  <Application>Microsoft Office PowerPoint</Application>
  <PresentationFormat>Custom</PresentationFormat>
  <Paragraphs>139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UTM Cookies</vt:lpstr>
      <vt:lpstr>UTM Avo</vt:lpstr>
      <vt:lpstr>Times New Roman</vt:lpstr>
      <vt:lpstr>Kalam</vt:lpstr>
      <vt:lpstr>HP001 4 hàng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84</cp:revision>
  <dcterms:modified xsi:type="dcterms:W3CDTF">2024-02-22T02:36:39Z</dcterms:modified>
</cp:coreProperties>
</file>