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7" r:id="rId3"/>
    <p:sldId id="273" r:id="rId4"/>
    <p:sldId id="293" r:id="rId5"/>
    <p:sldId id="274" r:id="rId6"/>
    <p:sldId id="259" r:id="rId7"/>
    <p:sldId id="258" r:id="rId8"/>
    <p:sldId id="262" r:id="rId9"/>
    <p:sldId id="275" r:id="rId10"/>
    <p:sldId id="276" r:id="rId11"/>
    <p:sldId id="277" r:id="rId12"/>
    <p:sldId id="278" r:id="rId13"/>
    <p:sldId id="267" r:id="rId14"/>
    <p:sldId id="264" r:id="rId15"/>
    <p:sldId id="263" r:id="rId16"/>
    <p:sldId id="265" r:id="rId17"/>
    <p:sldId id="279" r:id="rId18"/>
    <p:sldId id="280" r:id="rId19"/>
    <p:sldId id="281" r:id="rId20"/>
    <p:sldId id="268" r:id="rId21"/>
    <p:sldId id="282" r:id="rId22"/>
    <p:sldId id="283" r:id="rId23"/>
    <p:sldId id="284" r:id="rId24"/>
    <p:sldId id="285" r:id="rId25"/>
    <p:sldId id="286" r:id="rId26"/>
    <p:sldId id="287" r:id="rId27"/>
    <p:sldId id="288" r:id="rId28"/>
    <p:sldId id="289" r:id="rId29"/>
    <p:sldId id="290" r:id="rId30"/>
    <p:sldId id="271"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12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02/02/2025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60.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2.svg"/><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image" Target="../media/image10.svg"/><Relationship Id="rId21" Type="http://schemas.openxmlformats.org/officeDocument/2006/relationships/image" Target="../media/image85.svg"/><Relationship Id="rId7" Type="http://schemas.openxmlformats.org/officeDocument/2006/relationships/image" Target="../media/image75.svg"/><Relationship Id="rId12" Type="http://schemas.openxmlformats.org/officeDocument/2006/relationships/image" Target="../media/image37.png"/><Relationship Id="rId17" Type="http://schemas.openxmlformats.org/officeDocument/2006/relationships/image" Target="../media/image81.svg"/><Relationship Id="rId25" Type="http://schemas.openxmlformats.org/officeDocument/2006/relationships/image" Target="../media/image89.svg"/><Relationship Id="rId2" Type="http://schemas.openxmlformats.org/officeDocument/2006/relationships/image" Target="../media/image7.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7.svg"/><Relationship Id="rId24" Type="http://schemas.openxmlformats.org/officeDocument/2006/relationships/image" Target="../media/image53.png"/><Relationship Id="rId5" Type="http://schemas.openxmlformats.org/officeDocument/2006/relationships/image" Target="../media/image66.sv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47.png"/><Relationship Id="rId19" Type="http://schemas.openxmlformats.org/officeDocument/2006/relationships/image" Target="../media/image83.svg"/><Relationship Id="rId4" Type="http://schemas.openxmlformats.org/officeDocument/2006/relationships/image" Target="../media/image39.png"/><Relationship Id="rId9" Type="http://schemas.openxmlformats.org/officeDocument/2006/relationships/image" Target="../media/image16.svg"/><Relationship Id="rId14" Type="http://schemas.openxmlformats.org/officeDocument/2006/relationships/image" Target="../media/image48.png"/><Relationship Id="rId22" Type="http://schemas.openxmlformats.org/officeDocument/2006/relationships/image" Target="../media/image52.png"/><Relationship Id="rId27"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2.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svg"/><Relationship Id="rId24"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21.png"/><Relationship Id="rId10" Type="http://schemas.openxmlformats.org/officeDocument/2006/relationships/image" Target="../media/image11.png"/><Relationship Id="rId19" Type="http://schemas.openxmlformats.org/officeDocument/2006/relationships/image" Target="../media/image26.svg"/><Relationship Id="rId4" Type="http://schemas.openxmlformats.org/officeDocument/2006/relationships/image" Target="../media/image8.png"/><Relationship Id="rId9" Type="http://schemas.openxmlformats.org/officeDocument/2006/relationships/image" Target="../media/image16.svg"/><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
        <p:nvSpPr>
          <p:cNvPr id="9" name="TextBox 4"/>
          <p:cNvSpPr txBox="1"/>
          <p:nvPr/>
        </p:nvSpPr>
        <p:spPr>
          <a:xfrm>
            <a:off x="2971800" y="342900"/>
            <a:ext cx="902383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500" b="1" dirty="0" err="1" smtClean="0">
                <a:solidFill>
                  <a:schemeClr val="bg1"/>
                </a:solidFill>
                <a:latin typeface="Times New Roman" panose="02020603050405020304" pitchFamily="18" charset="0"/>
                <a:cs typeface="Times New Roman" panose="02020603050405020304" pitchFamily="18" charset="0"/>
              </a:rPr>
              <a:t>Thứ</a:t>
            </a:r>
            <a:r>
              <a:rPr lang="en-US" sz="3500" b="1" dirty="0" smtClean="0">
                <a:solidFill>
                  <a:schemeClr val="bg1"/>
                </a:solidFill>
                <a:latin typeface="Times New Roman" panose="02020603050405020304" pitchFamily="18" charset="0"/>
                <a:cs typeface="Times New Roman" panose="02020603050405020304" pitchFamily="18" charset="0"/>
              </a:rPr>
              <a:t> </a:t>
            </a:r>
            <a:r>
              <a:rPr lang="en-US" sz="3500" b="1" dirty="0" smtClean="0">
                <a:solidFill>
                  <a:schemeClr val="bg1"/>
                </a:solidFill>
                <a:latin typeface="Times New Roman" panose="02020603050405020304" pitchFamily="18" charset="0"/>
                <a:cs typeface="Times New Roman" panose="02020603050405020304" pitchFamily="18" charset="0"/>
              </a:rPr>
              <a:t>Hai </a:t>
            </a:r>
            <a:r>
              <a:rPr lang="en-US" sz="3500" b="1" dirty="0" err="1" smtClean="0">
                <a:solidFill>
                  <a:schemeClr val="bg1"/>
                </a:solidFill>
                <a:latin typeface="Times New Roman" panose="02020603050405020304" pitchFamily="18" charset="0"/>
                <a:cs typeface="Times New Roman" panose="02020603050405020304" pitchFamily="18" charset="0"/>
              </a:rPr>
              <a:t>ngày</a:t>
            </a:r>
            <a:r>
              <a:rPr lang="en-US" sz="3500" b="1" dirty="0" smtClean="0">
                <a:solidFill>
                  <a:schemeClr val="bg1"/>
                </a:solidFill>
                <a:latin typeface="Times New Roman" panose="02020603050405020304" pitchFamily="18" charset="0"/>
                <a:cs typeface="Times New Roman" panose="02020603050405020304" pitchFamily="18" charset="0"/>
              </a:rPr>
              <a:t> </a:t>
            </a:r>
            <a:r>
              <a:rPr lang="en-US" sz="3500" b="1" dirty="0" smtClean="0">
                <a:solidFill>
                  <a:schemeClr val="bg1"/>
                </a:solidFill>
                <a:latin typeface="Times New Roman" panose="02020603050405020304" pitchFamily="18" charset="0"/>
                <a:cs typeface="Times New Roman" panose="02020603050405020304" pitchFamily="18" charset="0"/>
              </a:rPr>
              <a:t>3 </a:t>
            </a:r>
            <a:r>
              <a:rPr lang="en-US" sz="3500" b="1" dirty="0" err="1" smtClean="0">
                <a:solidFill>
                  <a:schemeClr val="bg1"/>
                </a:solidFill>
                <a:latin typeface="Times New Roman" panose="02020603050405020304" pitchFamily="18" charset="0"/>
                <a:cs typeface="Times New Roman" panose="02020603050405020304" pitchFamily="18" charset="0"/>
              </a:rPr>
              <a:t>tháng</a:t>
            </a:r>
            <a:r>
              <a:rPr lang="en-US" sz="3500" b="1" dirty="0" smtClean="0">
                <a:solidFill>
                  <a:schemeClr val="bg1"/>
                </a:solidFill>
                <a:latin typeface="Times New Roman" panose="02020603050405020304" pitchFamily="18" charset="0"/>
                <a:cs typeface="Times New Roman" panose="02020603050405020304" pitchFamily="18" charset="0"/>
              </a:rPr>
              <a:t> 2 </a:t>
            </a:r>
            <a:r>
              <a:rPr lang="en-US" sz="3500" b="1" dirty="0" err="1" smtClean="0">
                <a:solidFill>
                  <a:schemeClr val="bg1"/>
                </a:solidFill>
                <a:latin typeface="Times New Roman" panose="02020603050405020304" pitchFamily="18" charset="0"/>
                <a:cs typeface="Times New Roman" panose="02020603050405020304" pitchFamily="18" charset="0"/>
              </a:rPr>
              <a:t>năm</a:t>
            </a:r>
            <a:r>
              <a:rPr lang="en-US" sz="3500" b="1" dirty="0" smtClean="0">
                <a:solidFill>
                  <a:schemeClr val="bg1"/>
                </a:solidFill>
                <a:latin typeface="Times New Roman" panose="02020603050405020304" pitchFamily="18" charset="0"/>
                <a:cs typeface="Times New Roman" panose="02020603050405020304" pitchFamily="18" charset="0"/>
              </a:rPr>
              <a:t> 2025</a:t>
            </a:r>
          </a:p>
          <a:p>
            <a:pPr algn="ctr"/>
            <a:r>
              <a:rPr lang="en-US" sz="3500" b="1" dirty="0" err="1" smtClean="0">
                <a:solidFill>
                  <a:schemeClr val="bg1"/>
                </a:solidFill>
                <a:latin typeface="Times New Roman" panose="02020603050405020304" pitchFamily="18" charset="0"/>
                <a:cs typeface="Times New Roman" panose="02020603050405020304" pitchFamily="18" charset="0"/>
              </a:rPr>
              <a:t>Khoa</a:t>
            </a:r>
            <a:r>
              <a:rPr lang="en-US" sz="3500" b="1" dirty="0" smtClean="0">
                <a:solidFill>
                  <a:schemeClr val="bg1"/>
                </a:solidFill>
                <a:latin typeface="Times New Roman" panose="02020603050405020304" pitchFamily="18" charset="0"/>
                <a:cs typeface="Times New Roman" panose="02020603050405020304" pitchFamily="18" charset="0"/>
              </a:rPr>
              <a:t> </a:t>
            </a:r>
            <a:r>
              <a:rPr lang="en-US" sz="3500" b="1" dirty="0" err="1" smtClean="0">
                <a:solidFill>
                  <a:schemeClr val="bg1"/>
                </a:solidFill>
                <a:latin typeface="Times New Roman" panose="02020603050405020304" pitchFamily="18" charset="0"/>
                <a:cs typeface="Times New Roman" panose="02020603050405020304" pitchFamily="18" charset="0"/>
              </a:rPr>
              <a:t>học</a:t>
            </a:r>
            <a:endParaRPr lang="en-US" sz="35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này có tác dụng gì trong chế biến thực phẩm?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 muối chua rau, củ, quả để tăng giá trị dinh dưỡng và dùng được lâu hơn.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94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7265799"/>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grpSp>
        <p:nvGrpSpPr>
          <p:cNvPr id="4" name="Group 4"/>
          <p:cNvGrpSpPr/>
          <p:nvPr/>
        </p:nvGrpSpPr>
        <p:grpSpPr>
          <a:xfrm rot="-10800000">
            <a:off x="876411" y="1824465"/>
            <a:ext cx="13649908" cy="7433835"/>
            <a:chOff x="0" y="0"/>
            <a:chExt cx="2943765" cy="1603195"/>
          </a:xfrm>
        </p:grpSpPr>
        <p:sp>
          <p:nvSpPr>
            <p:cNvPr id="5" name="Freeform 5"/>
            <p:cNvSpPr/>
            <p:nvPr/>
          </p:nvSpPr>
          <p:spPr>
            <a:xfrm>
              <a:off x="0" y="0"/>
              <a:ext cx="2944654" cy="1606243"/>
            </a:xfrm>
            <a:custGeom>
              <a:avLst/>
              <a:gdLst/>
              <a:ahLst/>
              <a:cxnLst/>
              <a:rect l="l" t="t" r="r" b="b"/>
              <a:pathLst>
                <a:path w="2944654" h="1606243">
                  <a:moveTo>
                    <a:pt x="2882423" y="1601417"/>
                  </a:moveTo>
                  <a:cubicBezTo>
                    <a:pt x="2889663" y="1599385"/>
                    <a:pt x="2897156" y="1596337"/>
                    <a:pt x="2903760" y="1592146"/>
                  </a:cubicBezTo>
                  <a:cubicBezTo>
                    <a:pt x="2896775" y="1596464"/>
                    <a:pt x="2889282" y="1599639"/>
                    <a:pt x="2882423" y="1601417"/>
                  </a:cubicBezTo>
                  <a:close/>
                  <a:moveTo>
                    <a:pt x="2943765" y="1507437"/>
                  </a:moveTo>
                  <a:cubicBezTo>
                    <a:pt x="2943511" y="1518867"/>
                    <a:pt x="2943129" y="1519248"/>
                    <a:pt x="2942748" y="1519248"/>
                  </a:cubicBezTo>
                  <a:cubicBezTo>
                    <a:pt x="2942495" y="1519248"/>
                    <a:pt x="2942367" y="1519121"/>
                    <a:pt x="2942114" y="1520137"/>
                  </a:cubicBezTo>
                  <a:cubicBezTo>
                    <a:pt x="2941860" y="1521407"/>
                    <a:pt x="2941987" y="1522550"/>
                    <a:pt x="2941351" y="1530424"/>
                  </a:cubicBezTo>
                  <a:cubicBezTo>
                    <a:pt x="2941479" y="1536774"/>
                    <a:pt x="2939954" y="1548077"/>
                    <a:pt x="2933859" y="1560015"/>
                  </a:cubicBezTo>
                  <a:cubicBezTo>
                    <a:pt x="2927890" y="1571953"/>
                    <a:pt x="2917222" y="1584145"/>
                    <a:pt x="2903760" y="1592146"/>
                  </a:cubicBezTo>
                  <a:cubicBezTo>
                    <a:pt x="2918745" y="1583256"/>
                    <a:pt x="2930303" y="1567762"/>
                    <a:pt x="2935256" y="1554808"/>
                  </a:cubicBezTo>
                  <a:cubicBezTo>
                    <a:pt x="2940336" y="1541727"/>
                    <a:pt x="2940209" y="1532329"/>
                    <a:pt x="2939573" y="1533472"/>
                  </a:cubicBezTo>
                  <a:cubicBezTo>
                    <a:pt x="2938304" y="1543886"/>
                    <a:pt x="2935764" y="1549347"/>
                    <a:pt x="2934620" y="1552522"/>
                  </a:cubicBezTo>
                  <a:cubicBezTo>
                    <a:pt x="2933351" y="1555697"/>
                    <a:pt x="2932462" y="1556586"/>
                    <a:pt x="2931826" y="1557729"/>
                  </a:cubicBezTo>
                  <a:cubicBezTo>
                    <a:pt x="2931065" y="1558999"/>
                    <a:pt x="2930429" y="1560015"/>
                    <a:pt x="2928779" y="1562809"/>
                  </a:cubicBezTo>
                  <a:cubicBezTo>
                    <a:pt x="2928525" y="1563317"/>
                    <a:pt x="2928144" y="1563952"/>
                    <a:pt x="2927763" y="1564460"/>
                  </a:cubicBezTo>
                  <a:cubicBezTo>
                    <a:pt x="2927763" y="1564460"/>
                    <a:pt x="2926492" y="1569286"/>
                    <a:pt x="2916587" y="1578938"/>
                  </a:cubicBezTo>
                  <a:lnTo>
                    <a:pt x="2915444" y="1582113"/>
                  </a:lnTo>
                  <a:cubicBezTo>
                    <a:pt x="2910998" y="1586558"/>
                    <a:pt x="2904014" y="1591384"/>
                    <a:pt x="2896520" y="1595067"/>
                  </a:cubicBezTo>
                  <a:cubicBezTo>
                    <a:pt x="2877725" y="1606243"/>
                    <a:pt x="2861723" y="1602433"/>
                    <a:pt x="2861723" y="1602433"/>
                  </a:cubicBezTo>
                  <a:lnTo>
                    <a:pt x="2835942" y="1599004"/>
                  </a:lnTo>
                  <a:lnTo>
                    <a:pt x="2829084" y="1599385"/>
                  </a:lnTo>
                  <a:lnTo>
                    <a:pt x="2782220" y="1596210"/>
                  </a:lnTo>
                  <a:cubicBezTo>
                    <a:pt x="2539491" y="1597734"/>
                    <a:pt x="2180064" y="1595702"/>
                    <a:pt x="1946819" y="1595321"/>
                  </a:cubicBezTo>
                  <a:cubicBezTo>
                    <a:pt x="1844672" y="1595448"/>
                    <a:pt x="1578105" y="1594940"/>
                    <a:pt x="1436082" y="1596210"/>
                  </a:cubicBezTo>
                  <a:lnTo>
                    <a:pt x="1442637" y="1595067"/>
                  </a:lnTo>
                  <a:cubicBezTo>
                    <a:pt x="1272756" y="1595321"/>
                    <a:pt x="1038964" y="1597099"/>
                    <a:pt x="936271" y="1597480"/>
                  </a:cubicBezTo>
                  <a:lnTo>
                    <a:pt x="939002" y="1596972"/>
                  </a:lnTo>
                  <a:cubicBezTo>
                    <a:pt x="870722" y="1597099"/>
                    <a:pt x="691554" y="1598242"/>
                    <a:pt x="713404" y="1600401"/>
                  </a:cubicBezTo>
                  <a:cubicBezTo>
                    <a:pt x="548439" y="1599766"/>
                    <a:pt x="577390" y="1597734"/>
                    <a:pt x="368179" y="1598877"/>
                  </a:cubicBezTo>
                  <a:lnTo>
                    <a:pt x="400407" y="1599131"/>
                  </a:lnTo>
                  <a:cubicBezTo>
                    <a:pt x="340321" y="1599131"/>
                    <a:pt x="222332" y="1599258"/>
                    <a:pt x="170688" y="1599258"/>
                  </a:cubicBezTo>
                  <a:cubicBezTo>
                    <a:pt x="153670" y="1599258"/>
                    <a:pt x="135001" y="1599131"/>
                    <a:pt x="115570" y="1599131"/>
                  </a:cubicBezTo>
                  <a:cubicBezTo>
                    <a:pt x="105791" y="1599131"/>
                    <a:pt x="95885" y="1599131"/>
                    <a:pt x="85852" y="1599004"/>
                  </a:cubicBezTo>
                  <a:cubicBezTo>
                    <a:pt x="80645" y="1598877"/>
                    <a:pt x="76708" y="1599131"/>
                    <a:pt x="68453" y="1598623"/>
                  </a:cubicBezTo>
                  <a:cubicBezTo>
                    <a:pt x="61087" y="1597734"/>
                    <a:pt x="53975" y="1595956"/>
                    <a:pt x="47117" y="1593162"/>
                  </a:cubicBezTo>
                  <a:cubicBezTo>
                    <a:pt x="19558" y="1581986"/>
                    <a:pt x="1143" y="1553411"/>
                    <a:pt x="1270" y="1525344"/>
                  </a:cubicBezTo>
                  <a:cubicBezTo>
                    <a:pt x="1270" y="1505913"/>
                    <a:pt x="1270" y="1487498"/>
                    <a:pt x="1397" y="1470861"/>
                  </a:cubicBezTo>
                  <a:cubicBezTo>
                    <a:pt x="1270" y="1437841"/>
                    <a:pt x="1270" y="1411933"/>
                    <a:pt x="1270" y="1388723"/>
                  </a:cubicBezTo>
                  <a:lnTo>
                    <a:pt x="1651" y="1397704"/>
                  </a:lnTo>
                  <a:cubicBezTo>
                    <a:pt x="508" y="1307383"/>
                    <a:pt x="1778" y="1192430"/>
                    <a:pt x="0" y="1100313"/>
                  </a:cubicBezTo>
                  <a:cubicBezTo>
                    <a:pt x="1016" y="928910"/>
                    <a:pt x="2413" y="18992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7608"/>
                    <a:pt x="2940970" y="243552"/>
                    <a:pt x="2941098" y="309497"/>
                  </a:cubicBezTo>
                  <a:cubicBezTo>
                    <a:pt x="2941351" y="573530"/>
                    <a:pt x="2941732" y="837306"/>
                    <a:pt x="2941860" y="943792"/>
                  </a:cubicBezTo>
                  <a:lnTo>
                    <a:pt x="2943129" y="986643"/>
                  </a:lnTo>
                  <a:cubicBezTo>
                    <a:pt x="2942113" y="1031290"/>
                    <a:pt x="2942876" y="1073114"/>
                    <a:pt x="2942113" y="1134440"/>
                  </a:cubicBezTo>
                  <a:cubicBezTo>
                    <a:pt x="2942241" y="1166514"/>
                    <a:pt x="2943257" y="1153171"/>
                    <a:pt x="2943510" y="1138032"/>
                  </a:cubicBezTo>
                  <a:cubicBezTo>
                    <a:pt x="2942748" y="1191403"/>
                    <a:pt x="2943765" y="1249393"/>
                    <a:pt x="2943003" y="1278901"/>
                  </a:cubicBezTo>
                  <a:lnTo>
                    <a:pt x="2942622" y="1269921"/>
                  </a:lnTo>
                  <a:cubicBezTo>
                    <a:pt x="2941351" y="1353313"/>
                    <a:pt x="2944654" y="1401809"/>
                    <a:pt x="2943257" y="1451684"/>
                  </a:cubicBezTo>
                  <a:lnTo>
                    <a:pt x="2943003" y="1451303"/>
                  </a:lnTo>
                  <a:cubicBezTo>
                    <a:pt x="2942113" y="1469972"/>
                    <a:pt x="2943384" y="1491181"/>
                    <a:pt x="2943765" y="1507437"/>
                  </a:cubicBezTo>
                  <a:close/>
                  <a:moveTo>
                    <a:pt x="2901347" y="1591765"/>
                  </a:moveTo>
                  <a:cubicBezTo>
                    <a:pt x="2900712" y="1592146"/>
                    <a:pt x="2900204" y="1592527"/>
                    <a:pt x="2899695" y="1592908"/>
                  </a:cubicBezTo>
                  <a:cubicBezTo>
                    <a:pt x="2900204" y="1592654"/>
                    <a:pt x="2900712" y="1592527"/>
                    <a:pt x="2901219" y="1592146"/>
                  </a:cubicBezTo>
                  <a:cubicBezTo>
                    <a:pt x="2901220" y="1592146"/>
                    <a:pt x="2901347" y="1591892"/>
                    <a:pt x="2901347" y="1591765"/>
                  </a:cubicBezTo>
                  <a:close/>
                </a:path>
              </a:pathLst>
            </a:custGeom>
            <a:solidFill>
              <a:srgbClr val="FFFBE9"/>
            </a:solidFill>
          </p:spPr>
          <p:txBody>
            <a:bodyPr/>
            <a:lstStyle/>
            <a:p>
              <a:endParaRPr lang="en-US"/>
            </a:p>
          </p:txBody>
        </p:sp>
      </p:grpSp>
      <p:sp>
        <p:nvSpPr>
          <p:cNvPr id="9" name="TextBox 9"/>
          <p:cNvSpPr txBox="1"/>
          <p:nvPr/>
        </p:nvSpPr>
        <p:spPr>
          <a:xfrm>
            <a:off x="1447800" y="3086100"/>
            <a:ext cx="11734800" cy="3323987"/>
          </a:xfrm>
          <a:prstGeom prst="rect">
            <a:avLst/>
          </a:prstGeom>
        </p:spPr>
        <p:txBody>
          <a:bodyPr wrap="square" lIns="0" tIns="0" rIns="0" bIns="0" rtlCol="0" anchor="t">
            <a:spAutoFit/>
          </a:bodyPr>
          <a:lstStyle/>
          <a:p>
            <a:pPr marL="364331" lvl="1" algn="ctr"/>
            <a:r>
              <a:rPr lang="en-US" sz="7200" dirty="0">
                <a:solidFill>
                  <a:srgbClr val="000000"/>
                </a:solidFill>
                <a:latin typeface="Cambria" panose="02040503050406030204" pitchFamily="18" charset="0"/>
                <a:ea typeface="Cambria" panose="02040503050406030204" pitchFamily="18" charset="0"/>
                <a:cs typeface="Cabin"/>
                <a:sym typeface="Cabin"/>
              </a:rPr>
              <a:t>G</a:t>
            </a:r>
            <a:r>
              <a:rPr lang="vi-VN" sz="7200" dirty="0">
                <a:solidFill>
                  <a:srgbClr val="000000"/>
                </a:solidFill>
                <a:latin typeface="Cambria" panose="02040503050406030204" pitchFamily="18" charset="0"/>
                <a:ea typeface="Cambria" panose="02040503050406030204" pitchFamily="18" charset="0"/>
                <a:cs typeface="Cabin"/>
                <a:sym typeface="Cabin"/>
              </a:rPr>
              <a:t>hi ý kiến vào phiếu thảo luận nhóm, xây dựng sơ đồ về vi khuẩn lactic.</a:t>
            </a:r>
            <a:endParaRPr lang="en-US" sz="7200"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4" name="Picture 13">
            <a:extLst>
              <a:ext uri="{FF2B5EF4-FFF2-40B4-BE49-F238E27FC236}">
                <a16:creationId xmlns:a16="http://schemas.microsoft.com/office/drawing/2014/main" id="{7E7A0CB6-6340-79AB-521F-E48E096E2CDF}"/>
              </a:ext>
            </a:extLst>
          </p:cNvPr>
          <p:cNvPicPr>
            <a:picLocks noChangeAspect="1"/>
          </p:cNvPicPr>
          <p:nvPr/>
        </p:nvPicPr>
        <p:blipFill>
          <a:blip r:embed="rId2"/>
          <a:stretch>
            <a:fillRect/>
          </a:stretch>
        </p:blipFill>
        <p:spPr>
          <a:xfrm>
            <a:off x="10847635" y="5905501"/>
            <a:ext cx="6124109"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3DADEF0-3AB3-8E31-6612-7BD6BB2C907C}"/>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rPr>
              <a:t>Vi </a:t>
            </a:r>
            <a:r>
              <a:rPr lang="en-US" sz="5400" dirty="0" err="1">
                <a:solidFill>
                  <a:srgbClr val="FF0000"/>
                </a:solidFill>
              </a:rPr>
              <a:t>khuẩn</a:t>
            </a:r>
            <a:r>
              <a:rPr lang="en-US" sz="5400" dirty="0">
                <a:solidFill>
                  <a:srgbClr val="FF0000"/>
                </a:solidFill>
              </a:rPr>
              <a:t> lactic</a:t>
            </a:r>
          </a:p>
        </p:txBody>
      </p:sp>
      <p:sp>
        <p:nvSpPr>
          <p:cNvPr id="24" name="Arrow: Up 23">
            <a:extLst>
              <a:ext uri="{FF2B5EF4-FFF2-40B4-BE49-F238E27FC236}">
                <a16:creationId xmlns:a16="http://schemas.microsoft.com/office/drawing/2014/main" id="{E4408BA8-75B4-E0D7-0329-93483B0E0C26}"/>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F5C177-4187-84B7-CF0D-EC10FEEC4EAF}"/>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Có</a:t>
            </a:r>
            <a:r>
              <a:rPr lang="en-US" sz="3600" dirty="0">
                <a:solidFill>
                  <a:srgbClr val="FF0000"/>
                </a:solidFill>
              </a:rPr>
              <a:t> </a:t>
            </a:r>
            <a:r>
              <a:rPr lang="en-US" sz="3600" dirty="0" err="1">
                <a:solidFill>
                  <a:srgbClr val="FF0000"/>
                </a:solidFill>
              </a:rPr>
              <a:t>sẵn</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tự</a:t>
            </a:r>
            <a:r>
              <a:rPr lang="en-US" sz="3600" dirty="0">
                <a:solidFill>
                  <a:srgbClr val="FF0000"/>
                </a:solidFill>
              </a:rPr>
              <a:t> </a:t>
            </a:r>
            <a:r>
              <a:rPr lang="en-US" sz="3600" dirty="0" err="1">
                <a:solidFill>
                  <a:srgbClr val="FF0000"/>
                </a:solidFill>
              </a:rPr>
              <a:t>nhiên</a:t>
            </a:r>
            <a:r>
              <a:rPr lang="en-US" sz="3600" dirty="0">
                <a:solidFill>
                  <a:srgbClr val="FF0000"/>
                </a:solidFill>
              </a:rPr>
              <a:t>, </a:t>
            </a:r>
            <a:r>
              <a:rPr lang="en-US" sz="3600" dirty="0" err="1">
                <a:solidFill>
                  <a:srgbClr val="FF0000"/>
                </a:solidFill>
              </a:rPr>
              <a:t>thức</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đường</a:t>
            </a:r>
            <a:r>
              <a:rPr lang="en-US" sz="3600" dirty="0">
                <a:solidFill>
                  <a:srgbClr val="FF0000"/>
                </a:solidFill>
              </a:rPr>
              <a:t> </a:t>
            </a:r>
          </a:p>
        </p:txBody>
      </p:sp>
      <p:sp>
        <p:nvSpPr>
          <p:cNvPr id="26" name="Arrow: Up 25">
            <a:extLst>
              <a:ext uri="{FF2B5EF4-FFF2-40B4-BE49-F238E27FC236}">
                <a16:creationId xmlns:a16="http://schemas.microsoft.com/office/drawing/2014/main" id="{65CB20F7-41B4-89AD-40D0-C57134DEF784}"/>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004889-332E-3103-D338-874B58DB9192}"/>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tăng</a:t>
            </a:r>
            <a:r>
              <a:rPr lang="en-US" sz="3600" dirty="0">
                <a:solidFill>
                  <a:srgbClr val="FF0000"/>
                </a:solidFill>
              </a:rPr>
              <a:t> </a:t>
            </a:r>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dinh</a:t>
            </a:r>
            <a:r>
              <a:rPr lang="en-US" sz="3600" dirty="0">
                <a:solidFill>
                  <a:srgbClr val="FF0000"/>
                </a:solidFill>
              </a:rPr>
              <a:t> </a:t>
            </a:r>
            <a:r>
              <a:rPr lang="en-US" sz="3600" dirty="0" err="1">
                <a:solidFill>
                  <a:srgbClr val="FF0000"/>
                </a:solidFill>
              </a:rPr>
              <a:t>dưỡng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endParaRPr lang="en-US" sz="3600" dirty="0">
              <a:solidFill>
                <a:srgbClr val="FF0000"/>
              </a:solidFill>
            </a:endParaRPr>
          </a:p>
        </p:txBody>
      </p:sp>
      <p:sp>
        <p:nvSpPr>
          <p:cNvPr id="28" name="Arrow: Up 27">
            <a:extLst>
              <a:ext uri="{FF2B5EF4-FFF2-40B4-BE49-F238E27FC236}">
                <a16:creationId xmlns:a16="http://schemas.microsoft.com/office/drawing/2014/main" id="{9B491070-5F2E-72A9-1653-CA71C489C3C5}"/>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8E855-6D5D-5BD1-B646-685E701AF327}"/>
              </a:ext>
            </a:extLst>
          </p:cNvPr>
          <p:cNvSpPr/>
          <p:nvPr/>
        </p:nvSpPr>
        <p:spPr>
          <a:xfrm>
            <a:off x="6705600" y="712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vị</a:t>
            </a:r>
            <a:r>
              <a:rPr lang="en-US" sz="3600" dirty="0">
                <a:solidFill>
                  <a:srgbClr val="FF0000"/>
                </a:solidFill>
              </a:rPr>
              <a:t> </a:t>
            </a:r>
            <a:r>
              <a:rPr lang="en-US" sz="3600" dirty="0" err="1">
                <a:solidFill>
                  <a:srgbClr val="FF0000"/>
                </a:solidFill>
              </a:rPr>
              <a:t>chua</a:t>
            </a:r>
            <a:r>
              <a:rPr lang="en-US" sz="3600" dirty="0">
                <a:solidFill>
                  <a:srgbClr val="FF0000"/>
                </a:solidFill>
              </a:rPr>
              <a:t> </a:t>
            </a:r>
            <a:r>
              <a:rPr lang="en-US" sz="3600" dirty="0" err="1">
                <a:solidFill>
                  <a:srgbClr val="FF0000"/>
                </a:solidFill>
              </a:rPr>
              <a:t>nhẹ</a:t>
            </a:r>
            <a:endParaRPr lang="en-US" sz="3600" dirty="0">
              <a:solidFill>
                <a:srgbClr val="FF0000"/>
              </a:solidFill>
            </a:endParaRPr>
          </a:p>
        </p:txBody>
      </p:sp>
      <p:sp>
        <p:nvSpPr>
          <p:cNvPr id="30" name="Arrow: Up 29">
            <a:extLst>
              <a:ext uri="{FF2B5EF4-FFF2-40B4-BE49-F238E27FC236}">
                <a16:creationId xmlns:a16="http://schemas.microsoft.com/office/drawing/2014/main" id="{B133D6A2-03BC-14DD-CE07-AB8AA33118FC}"/>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F2BC70A-B9E4-E6C5-65F3-A337235F171C}"/>
              </a:ext>
            </a:extLst>
          </p:cNvPr>
          <p:cNvSpPr/>
          <p:nvPr/>
        </p:nvSpPr>
        <p:spPr>
          <a:xfrm>
            <a:off x="990600" y="37719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22" name="Picture 21">
            <a:extLst>
              <a:ext uri="{FF2B5EF4-FFF2-40B4-BE49-F238E27FC236}">
                <a16:creationId xmlns:a16="http://schemas.microsoft.com/office/drawing/2014/main" id="{8D4E42A2-4985-C7F7-F837-15D5A24C77AA}"/>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59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050" name="Picture 2" descr="Những thương hiệu cải chua, dưa muối giòn ngon, bạn nên thử">
            <a:extLst>
              <a:ext uri="{FF2B5EF4-FFF2-40B4-BE49-F238E27FC236}">
                <a16:creationId xmlns:a16="http://schemas.microsoft.com/office/drawing/2014/main" id="{B6D02DBC-8FF2-FF94-C285-F9433DDB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381000" y="5486400"/>
            <a:ext cx="11887200" cy="4800600"/>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463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4358640" y="1034374"/>
            <a:ext cx="1075029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69551"/>
            </a:xfrm>
            <a:prstGeom prst="rect">
              <a:avLst/>
            </a:prstGeom>
            <a:noFill/>
          </p:spPr>
          <p:txBody>
            <a:bodyPr wrap="square" rtlCol="0">
              <a:spAutoFit/>
            </a:bodyPr>
            <a:lstStyle/>
            <a:p>
              <a:pPr algn="ctr" defTabSz="1371600">
                <a:defRPr/>
              </a:pP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món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rau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quả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muối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em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biết</a:t>
              </a:r>
              <a:r>
                <a:rPr lang="en-US" sz="5400" b="1" dirty="0">
                  <a:solidFill>
                    <a:prstClr val="black"/>
                  </a:solidFill>
                  <a:latin typeface="Cambria" panose="02040503050406030204" pitchFamily="18" charset="0"/>
                  <a:ea typeface="Cambria" panose="02040503050406030204" pitchFamily="18" charset="0"/>
                </a:rPr>
                <a:t>.</a:t>
              </a:r>
              <a:endParaRPr lang="vi-VN" sz="5400"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978908"/>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5295900"/>
            <a:ext cx="9448800" cy="46838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497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xmlns=""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6">
                <a:extLst>
                  <a:ext uri="{96DAC541-7B7A-43D3-8B79-37D633B846F1}">
                    <asvg:svgBlip xmlns:asvg="http://schemas.microsoft.com/office/drawing/2016/SVG/main" xmlns="" r:embed="rId7"/>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8">
                <a:extLst>
                  <a:ext uri="{96DAC541-7B7A-43D3-8B79-37D633B846F1}">
                    <asvg:svgBlip xmlns:asvg="http://schemas.microsoft.com/office/drawing/2016/SVG/main" xmlns="" r:embed="rId9"/>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6"/>
          <a:stretch>
            <a:fillRect/>
          </a:stretch>
        </p:blipFill>
        <p:spPr>
          <a:xfrm>
            <a:off x="3429000" y="33909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7"/>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Rau Củ Quả PNG, Vector, PSD, và biểu tượng để tải về miễn phí |  pngtree">
            <a:extLst>
              <a:ext uri="{FF2B5EF4-FFF2-40B4-BE49-F238E27FC236}">
                <a16:creationId xmlns:a16="http://schemas.microsoft.com/office/drawing/2014/main" id="{7C64C0C4-A09E-AE3D-4B92-D9DD442A1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400" y="1638300"/>
            <a:ext cx="17225527" cy="66294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831</Words>
  <Application>Microsoft Office PowerPoint</Application>
  <PresentationFormat>Custom</PresentationFormat>
  <Paragraphs>42</Paragraphs>
  <Slides>29</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Aptos</vt:lpstr>
      <vt:lpstr>Aptos Display</vt:lpstr>
      <vt:lpstr>Arial</vt:lpstr>
      <vt:lpstr>Cabin</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25</cp:revision>
  <dcterms:created xsi:type="dcterms:W3CDTF">2006-08-16T00:00:00Z</dcterms:created>
  <dcterms:modified xsi:type="dcterms:W3CDTF">2025-02-02T01:21:07Z</dcterms:modified>
  <dc:identifier>DAGU8QCx2sU</dc:identifier>
</cp:coreProperties>
</file>