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sldIdLst>
    <p:sldId id="341" r:id="rId4"/>
    <p:sldId id="260" r:id="rId5"/>
    <p:sldId id="342" r:id="rId6"/>
    <p:sldId id="256" r:id="rId7"/>
    <p:sldId id="261" r:id="rId8"/>
    <p:sldId id="262" r:id="rId9"/>
    <p:sldId id="343" r:id="rId10"/>
    <p:sldId id="344" r:id="rId11"/>
    <p:sldId id="264" r:id="rId12"/>
    <p:sldId id="265" r:id="rId13"/>
    <p:sldId id="322" r:id="rId14"/>
    <p:sldId id="269" r:id="rId15"/>
    <p:sldId id="267" r:id="rId16"/>
    <p:sldId id="323" r:id="rId17"/>
    <p:sldId id="345" r:id="rId18"/>
    <p:sldId id="346" r:id="rId19"/>
    <p:sldId id="324" r:id="rId20"/>
    <p:sldId id="325" r:id="rId21"/>
    <p:sldId id="326" r:id="rId22"/>
    <p:sldId id="327" r:id="rId23"/>
    <p:sldId id="328" r:id="rId24"/>
    <p:sldId id="347" r:id="rId25"/>
    <p:sldId id="329" r:id="rId26"/>
    <p:sldId id="337" r:id="rId27"/>
    <p:sldId id="338" r:id="rId28"/>
    <p:sldId id="339"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6600"/>
    <a:srgbClr val="BD7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A138-A260-446C-B640-E606072FE516}"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13D0-43A2-4DFE-BF6F-10B91B1993A6}" type="slidenum">
              <a:rPr lang="en-US" smtClean="0"/>
              <a:t>‹#›</a:t>
            </a:fld>
            <a:endParaRPr lang="en-US"/>
          </a:p>
        </p:txBody>
      </p:sp>
    </p:spTree>
    <p:extLst>
      <p:ext uri="{BB962C8B-B14F-4D97-AF65-F5344CB8AC3E}">
        <p14:creationId xmlns:p14="http://schemas.microsoft.com/office/powerpoint/2010/main" val="4988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câu chuyện T</a:t>
            </a:r>
            <a:r>
              <a:rPr lang="vi-VN" sz="1800" i="1" dirty="0">
                <a:effectLst/>
                <a:latin typeface="Times New Roman" panose="02020603050405020304" pitchFamily="18" charset="0"/>
                <a:ea typeface="Calibri" panose="020F0502020204030204" pitchFamily="34" charset="0"/>
              </a:rPr>
              <a:t>iếng hát của người đá </a:t>
            </a:r>
            <a:r>
              <a:rPr lang="vi-VN" sz="1800" dirty="0">
                <a:effectLst/>
                <a:latin typeface="Times New Roman" panose="02020603050405020304" pitchFamily="18" charset="0"/>
                <a:ea typeface="Calibri" panose="020F0502020204030204" pitchFamily="34" charset="0"/>
              </a:rPr>
              <a:t>kể về những hành động, việc làm của chú bé người đá. Câu đó thể hiện tình yêu đối với cuộc sống và con người và những ước nguyện về cuộc sống hòa bình, không có cảnh đầu rơi máu đổ, chính nghĩa luôn chiến thắng phi nghĩa.</a:t>
            </a:r>
            <a:endParaRPr lang="en-US" dirty="0"/>
          </a:p>
        </p:txBody>
      </p:sp>
      <p:sp>
        <p:nvSpPr>
          <p:cNvPr id="4" name="Slide Number Placeholder 3"/>
          <p:cNvSpPr>
            <a:spLocks noGrp="1"/>
          </p:cNvSpPr>
          <p:nvPr>
            <p:ph type="sldNum" sz="quarter" idx="5"/>
          </p:nvPr>
        </p:nvSpPr>
        <p:spPr/>
        <p:txBody>
          <a:bodyPr/>
          <a:lstStyle/>
          <a:p>
            <a:fld id="{0A3013D0-43A2-4DFE-BF6F-10B91B1993A6}" type="slidenum">
              <a:rPr lang="en-US" smtClean="0"/>
              <a:t>4</a:t>
            </a:fld>
            <a:endParaRPr lang="en-US"/>
          </a:p>
        </p:txBody>
      </p:sp>
    </p:spTree>
    <p:extLst>
      <p:ext uri="{BB962C8B-B14F-4D97-AF65-F5344CB8AC3E}">
        <p14:creationId xmlns:p14="http://schemas.microsoft.com/office/powerpoint/2010/main" val="1480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1670234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359805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057209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797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63581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80278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8678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7208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8188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53371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670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83708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1561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3565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603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799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034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1745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0324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71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64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9942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074035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855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3785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112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294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26734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6820218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7590556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85554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421834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20/01/2025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7379374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20/01/2025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277A4977-4699-832D-6E08-E3D698F854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28622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699FEE6-6E1C-4512-0D8C-7E44067CBF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30003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20/01/2025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6561492-1DE4-56FD-736F-97C76F64B8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54206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8.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8.png"/><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5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6.png"/><Relationship Id="rId7" Type="http://schemas.openxmlformats.org/officeDocument/2006/relationships/image" Target="../media/image61.svg"/><Relationship Id="rId2" Type="http://schemas.openxmlformats.org/officeDocument/2006/relationships/slideLayout" Target="../slideLayouts/slideLayout18.xml"/><Relationship Id="rId1" Type="http://schemas.openxmlformats.org/officeDocument/2006/relationships/control" Target="../activeX/activeX1.xml"/><Relationship Id="rId6" Type="http://schemas.openxmlformats.org/officeDocument/2006/relationships/image" Target="../media/image60.png"/><Relationship Id="rId11" Type="http://schemas.openxmlformats.org/officeDocument/2006/relationships/image" Target="../media/image65.wmf"/><Relationship Id="rId5" Type="http://schemas.openxmlformats.org/officeDocument/2006/relationships/image" Target="../media/image28.png"/><Relationship Id="rId10" Type="http://schemas.openxmlformats.org/officeDocument/2006/relationships/image" Target="../media/image64.png"/><Relationship Id="rId4" Type="http://schemas.openxmlformats.org/officeDocument/2006/relationships/image" Target="../media/image27.png"/><Relationship Id="rId9" Type="http://schemas.openxmlformats.org/officeDocument/2006/relationships/image" Target="../media/image63.sv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6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13A39-79AE-5497-8B90-C487B0F5DA9A}"/>
              </a:ext>
            </a:extLst>
          </p:cNvPr>
          <p:cNvPicPr>
            <a:picLocks noChangeAspect="1"/>
          </p:cNvPicPr>
          <p:nvPr/>
        </p:nvPicPr>
        <p:blipFill>
          <a:blip r:embed="rId2"/>
          <a:stretch>
            <a:fillRect/>
          </a:stretch>
        </p:blipFill>
        <p:spPr>
          <a:xfrm>
            <a:off x="0" y="0"/>
            <a:ext cx="4829175" cy="6819900"/>
          </a:xfrm>
          <a:prstGeom prst="rect">
            <a:avLst/>
          </a:prstGeom>
        </p:spPr>
      </p:pic>
      <p:sp>
        <p:nvSpPr>
          <p:cNvPr id="4" name="Rectangle: Rounded Corners 3">
            <a:extLst>
              <a:ext uri="{FF2B5EF4-FFF2-40B4-BE49-F238E27FC236}">
                <a16:creationId xmlns:a16="http://schemas.microsoft.com/office/drawing/2014/main" id="{E5ADBA0C-A645-9494-AC65-31F684690984}"/>
              </a:ext>
            </a:extLst>
          </p:cNvPr>
          <p:cNvSpPr/>
          <p:nvPr/>
        </p:nvSpPr>
        <p:spPr>
          <a:xfrm>
            <a:off x="5126627" y="2557558"/>
            <a:ext cx="6205401" cy="1317758"/>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libri" panose="020F0502020204030204" pitchFamily="34" charset="0"/>
                <a:cs typeface="Calibri" panose="020F0502020204030204" pitchFamily="34" charset="0"/>
              </a:rPr>
              <a:t>Bức</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tranh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vẽ</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những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gì</a:t>
            </a:r>
            <a:r>
              <a:rPr lang="en-US" sz="4800" dirty="0">
                <a:solidFill>
                  <a:srgbClr val="002060"/>
                </a:solidFill>
                <a:latin typeface="Calibri" panose="020F0502020204030204" pitchFamily="34" charset="0"/>
                <a:cs typeface="Calibri" panose="020F0502020204030204" pitchFamily="34" charset="0"/>
              </a:rPr>
              <a:t>?</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F0C6D7B-AD8B-1659-491C-9D5DB202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
        <p:nvSpPr>
          <p:cNvPr id="2" name="TextBox 1">
            <a:extLst>
              <a:ext uri="{FF2B5EF4-FFF2-40B4-BE49-F238E27FC236}">
                <a16:creationId xmlns:a16="http://schemas.microsoft.com/office/drawing/2014/main" id="{EDAF28E1-19ED-EB98-3D8D-CD931BC9B437}"/>
              </a:ext>
            </a:extLst>
          </p:cNvPr>
          <p:cNvSpPr txBox="1"/>
          <p:nvPr/>
        </p:nvSpPr>
        <p:spPr>
          <a:xfrm>
            <a:off x="5465618" y="891348"/>
            <a:ext cx="5029200" cy="954107"/>
          </a:xfrm>
          <a:prstGeom prst="rect">
            <a:avLst/>
          </a:prstGeom>
          <a:noFill/>
        </p:spPr>
        <p:txBody>
          <a:bodyPr wrap="square" rtlCol="0">
            <a:spAutoFit/>
          </a:bodyPr>
          <a:lstStyle/>
          <a:p>
            <a:r>
              <a:rPr lang="en-US" sz="2800" b="1" dirty="0">
                <a:solidFill>
                  <a:srgbClr val="FF0000"/>
                </a:solidFill>
                <a:latin typeface="Segoe UI Black" panose="020B0A02040204020203" pitchFamily="34" charset="0"/>
                <a:ea typeface="Segoe UI Black" panose="020B0A02040204020203" pitchFamily="34" charset="0"/>
              </a:rPr>
              <a:t>GV: </a:t>
            </a:r>
            <a:r>
              <a:rPr lang="en-US" sz="2800" b="1" dirty="0" err="1">
                <a:solidFill>
                  <a:srgbClr val="FF0000"/>
                </a:solidFill>
                <a:latin typeface="Segoe UI Black" panose="020B0A02040204020203" pitchFamily="34" charset="0"/>
                <a:ea typeface="Segoe UI Black" panose="020B0A02040204020203" pitchFamily="34" charset="0"/>
              </a:rPr>
              <a:t>Nguyễn</a:t>
            </a:r>
            <a:r>
              <a:rPr lang="en-US" sz="2800" b="1" dirty="0">
                <a:solidFill>
                  <a:srgbClr val="FF0000"/>
                </a:solidFill>
                <a:latin typeface="Segoe UI Black" panose="020B0A02040204020203" pitchFamily="34" charset="0"/>
                <a:ea typeface="Segoe UI Black" panose="020B0A02040204020203" pitchFamily="34" charset="0"/>
              </a:rPr>
              <a:t> </a:t>
            </a:r>
            <a:r>
              <a:rPr lang="en-US" sz="2800" b="1" dirty="0" err="1">
                <a:solidFill>
                  <a:srgbClr val="FF0000"/>
                </a:solidFill>
                <a:latin typeface="Segoe UI Black" panose="020B0A02040204020203" pitchFamily="34" charset="0"/>
                <a:ea typeface="Segoe UI Black" panose="020B0A02040204020203" pitchFamily="34" charset="0"/>
              </a:rPr>
              <a:t>Thị</a:t>
            </a:r>
            <a:r>
              <a:rPr lang="en-US" sz="2800" b="1" dirty="0">
                <a:solidFill>
                  <a:srgbClr val="FF0000"/>
                </a:solidFill>
                <a:latin typeface="Segoe UI Black" panose="020B0A02040204020203" pitchFamily="34" charset="0"/>
                <a:ea typeface="Segoe UI Black" panose="020B0A02040204020203" pitchFamily="34" charset="0"/>
              </a:rPr>
              <a:t> Thu Hoài</a:t>
            </a:r>
          </a:p>
          <a:p>
            <a:r>
              <a:rPr lang="en-US" sz="2800" b="1" dirty="0" err="1">
                <a:solidFill>
                  <a:srgbClr val="FF0000"/>
                </a:solidFill>
                <a:latin typeface="Segoe UI Black" panose="020B0A02040204020203" pitchFamily="34" charset="0"/>
                <a:ea typeface="Segoe UI Black" panose="020B0A02040204020203" pitchFamily="34" charset="0"/>
              </a:rPr>
              <a:t>Lớp</a:t>
            </a:r>
            <a:r>
              <a:rPr lang="en-US" sz="2800" b="1" dirty="0">
                <a:solidFill>
                  <a:srgbClr val="FF0000"/>
                </a:solidFill>
                <a:latin typeface="Segoe UI Black" panose="020B0A02040204020203" pitchFamily="34" charset="0"/>
                <a:ea typeface="Segoe UI Black" panose="020B0A02040204020203" pitchFamily="34" charset="0"/>
              </a:rPr>
              <a:t> 5A</a:t>
            </a:r>
          </a:p>
        </p:txBody>
      </p:sp>
    </p:spTree>
    <p:extLst>
      <p:ext uri="{BB962C8B-B14F-4D97-AF65-F5344CB8AC3E}">
        <p14:creationId xmlns:p14="http://schemas.microsoft.com/office/powerpoint/2010/main" val="4147552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1721319" y="133626"/>
            <a:ext cx="7371641" cy="2552063"/>
            <a:chOff x="1721319" y="133626"/>
            <a:chExt cx="7371641" cy="255206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1721319" y="133626"/>
              <a:ext cx="5712991" cy="1942780"/>
              <a:chOff x="-122492" y="143992"/>
              <a:chExt cx="5712991"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22492" y="143992"/>
                <a:ext cx="5712991"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587872" y="328656"/>
                <a:ext cx="4661227" cy="1569660"/>
              </a:xfrm>
              <a:prstGeom prst="rect">
                <a:avLst/>
              </a:prstGeom>
              <a:noFill/>
            </p:spPr>
            <p:txBody>
              <a:bodyPr wrap="square">
                <a:spAutoFit/>
              </a:bodyPr>
              <a:lstStyle/>
              <a:p>
                <a:pPr algn="ctr"/>
                <a:r>
                  <a:rPr lang="en-GB" sz="3200" b="1" dirty="0" err="1">
                    <a:solidFill>
                      <a:srgbClr val="FF0000"/>
                    </a:solidFill>
                    <a:latin typeface="Cambria" panose="02040503050406030204" pitchFamily="18" charset="0"/>
                    <a:ea typeface="Cambria" panose="02040503050406030204" pitchFamily="18" charset="0"/>
                  </a:rPr>
                  <a:t>Đọc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diễn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cảm</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rPr>
                  <a:t>có</a:t>
                </a:r>
                <a:r>
                  <a:rPr lang="en-US" sz="3200" b="1" dirty="0">
                    <a:solidFill>
                      <a:srgbClr val="FF0000"/>
                    </a:solidFill>
                    <a:effectLst/>
                    <a:latin typeface="Times New Roman" panose="02020603050405020304" pitchFamily="18" charset="0"/>
                    <a:ea typeface="Calibri" panose="020F0502020204030204" pitchFamily="34" charset="0"/>
                  </a:rPr>
                  <a:t> </a:t>
                </a:r>
                <a:r>
                  <a:rPr lang="vi-VN" sz="3200" b="1" dirty="0">
                    <a:solidFill>
                      <a:srgbClr val="FF0000"/>
                    </a:solidFill>
                    <a:effectLst/>
                    <a:latin typeface="Times New Roman" panose="02020603050405020304" pitchFamily="18" charset="0"/>
                    <a:ea typeface="Calibri" panose="020F0502020204030204" pitchFamily="34" charset="0"/>
                  </a:rPr>
                  <a:t>những từ ngữ gợi tả, đi</a:t>
                </a:r>
                <a:r>
                  <a:rPr lang="en-US" sz="3200" b="1" dirty="0" err="1">
                    <a:solidFill>
                      <a:srgbClr val="FF0000"/>
                    </a:solidFill>
                    <a:effectLst/>
                    <a:latin typeface="Times New Roman" panose="02020603050405020304" pitchFamily="18" charset="0"/>
                    <a:ea typeface="Calibri" panose="020F0502020204030204" pitchFamily="34" charset="0"/>
                  </a:rPr>
                  <a:t>ệp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từ</a:t>
                </a:r>
                <a:r>
                  <a:rPr lang="en-US" sz="3200" b="1" dirty="0">
                    <a:solidFill>
                      <a:srgbClr val="FF0000"/>
                    </a:solidFill>
                    <a:effectLst/>
                    <a:latin typeface="Times New Roman" panose="02020603050405020304" pitchFamily="18" charset="0"/>
                    <a:ea typeface="Calibri" panose="020F0502020204030204" pitchFamily="34" charset="0"/>
                  </a:rPr>
                  <a:t>,</a:t>
                </a:r>
                <a:r>
                  <a:rPr lang="vi-VN" sz="3200" b="1" dirty="0">
                    <a:solidFill>
                      <a:srgbClr val="FF0000"/>
                    </a:solidFill>
                    <a:effectLst/>
                    <a:latin typeface="Times New Roman" panose="02020603050405020304" pitchFamily="18" charset="0"/>
                    <a:ea typeface="Calibri" panose="020F0502020204030204" pitchFamily="34" charset="0"/>
                  </a:rPr>
                  <a:t> điệp ngữ</a:t>
                </a:r>
                <a:endParaRPr lang="vi-VN" sz="3200" b="1" dirty="0">
                  <a:solidFill>
                    <a:srgbClr val="FF0000"/>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sp>
        <p:nvSpPr>
          <p:cNvPr id="4" name="TextBox 3">
            <a:extLst>
              <a:ext uri="{FF2B5EF4-FFF2-40B4-BE49-F238E27FC236}">
                <a16:creationId xmlns:a16="http://schemas.microsoft.com/office/drawing/2014/main" id="{1F3E6252-6235-EEB6-7520-2EB6DE238707}"/>
              </a:ext>
            </a:extLst>
          </p:cNvPr>
          <p:cNvSpPr txBox="1"/>
          <p:nvPr/>
        </p:nvSpPr>
        <p:spPr>
          <a:xfrm>
            <a:off x="849086" y="2732853"/>
            <a:ext cx="10321834" cy="3539430"/>
          </a:xfrm>
          <a:prstGeom prst="rect">
            <a:avLst/>
          </a:prstGeom>
          <a:noFill/>
        </p:spPr>
        <p:txBody>
          <a:bodyPr wrap="square">
            <a:spAutoFit/>
          </a:bodyPr>
          <a:lstStyle/>
          <a:p>
            <a:pPr algn="just"/>
            <a:r>
              <a:rPr lang="en-US" sz="3200" i="1"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Những tia nắng </a:t>
            </a:r>
            <a:r>
              <a:rPr lang="vi-VN" sz="3200" b="1" i="1" dirty="0">
                <a:latin typeface="Cambria" panose="02040503050406030204" pitchFamily="18" charset="0"/>
                <a:ea typeface="Cambria" panose="02040503050406030204" pitchFamily="18" charset="0"/>
              </a:rPr>
              <a:t>vàng dịu</a:t>
            </a:r>
            <a:r>
              <a:rPr lang="vi-VN" sz="3200" i="1" dirty="0">
                <a:latin typeface="Cambria" panose="02040503050406030204" pitchFamily="18" charset="0"/>
                <a:ea typeface="Cambria" panose="02040503050406030204" pitchFamily="18" charset="0"/>
              </a:rPr>
              <a:t>, những hạt mưa </a:t>
            </a:r>
            <a:r>
              <a:rPr lang="vi-VN" sz="3200" b="1" i="1" dirty="0">
                <a:latin typeface="Cambria" panose="02040503050406030204" pitchFamily="18" charset="0"/>
                <a:ea typeface="Cambria" panose="02040503050406030204" pitchFamily="18" charset="0"/>
              </a:rPr>
              <a:t>trong vắt </a:t>
            </a:r>
            <a:r>
              <a:rPr lang="vi-VN" sz="3200" i="1" dirty="0">
                <a:latin typeface="Cambria" panose="02040503050406030204" pitchFamily="18" charset="0"/>
                <a:ea typeface="Cambria" panose="02040503050406030204" pitchFamily="18" charset="0"/>
              </a:rPr>
              <a:t>thay nhau tắm gội ph</a:t>
            </a:r>
            <a:r>
              <a:rPr lang="en-US" sz="3200" i="1" dirty="0">
                <a:latin typeface="Cambria" panose="02040503050406030204" pitchFamily="18" charset="0"/>
                <a:ea typeface="Cambria" panose="02040503050406030204" pitchFamily="18" charset="0"/>
              </a:rPr>
              <a:t>ả</a:t>
            </a:r>
            <a:r>
              <a:rPr lang="vi-VN" sz="3200" i="1" dirty="0">
                <a:latin typeface="Cambria" panose="02040503050406030204" pitchFamily="18" charset="0"/>
                <a:ea typeface="Cambria" panose="02040503050406030204" pitchFamily="18" charset="0"/>
              </a:rPr>
              <a:t>i sưởi ấm cho mỏm đá</a:t>
            </a:r>
            <a:r>
              <a:rPr lang="en-US" sz="3200" i="1" dirty="0">
                <a:latin typeface="Cambria" panose="02040503050406030204" pitchFamily="18" charset="0"/>
                <a:ea typeface="Cambria" panose="02040503050406030204" pitchFamily="18" charset="0"/>
              </a:rPr>
              <a:t>./ G</a:t>
            </a:r>
            <a:r>
              <a:rPr lang="vi-VN" sz="3200" i="1" dirty="0">
                <a:latin typeface="Cambria" panose="02040503050406030204" pitchFamily="18" charset="0"/>
                <a:ea typeface="Cambria" panose="02040503050406030204" pitchFamily="18" charset="0"/>
              </a:rPr>
              <a:t>ió </a:t>
            </a:r>
            <a:r>
              <a:rPr lang="vi-VN" sz="3200" b="1" i="1" dirty="0">
                <a:latin typeface="Cambria" panose="02040503050406030204" pitchFamily="18" charset="0"/>
                <a:ea typeface="Cambria" panose="02040503050406030204" pitchFamily="18" charset="0"/>
              </a:rPr>
              <a:t>rì rào </a:t>
            </a:r>
            <a:r>
              <a:rPr lang="vi-VN" sz="3200" i="1" dirty="0">
                <a:latin typeface="Cambria" panose="02040503050406030204" pitchFamily="18" charset="0"/>
                <a:ea typeface="Cambria" panose="02040503050406030204" pitchFamily="18" charset="0"/>
              </a:rPr>
              <a:t>kể cho mỏm đá nghe những câu chuyện về mọi miền</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Chim hót cho mỏm đá nghe những điệu ca </a:t>
            </a:r>
            <a:r>
              <a:rPr lang="vi-VN" sz="3200" b="1" i="1" dirty="0">
                <a:latin typeface="Cambria" panose="02040503050406030204" pitchFamily="18" charset="0"/>
                <a:ea typeface="Cambria" panose="02040503050406030204" pitchFamily="18" charset="0"/>
              </a:rPr>
              <a:t>du dương</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ngày nọ, cho giặc kéo đến </a:t>
            </a:r>
            <a:r>
              <a:rPr lang="vi-VN" sz="3200" b="1" i="1" dirty="0">
                <a:latin typeface="Cambria" panose="02040503050406030204" pitchFamily="18" charset="0"/>
                <a:ea typeface="Cambria" panose="02040503050406030204" pitchFamily="18" charset="0"/>
              </a:rPr>
              <a:t>đông như</a:t>
            </a:r>
            <a:r>
              <a:rPr lang="vi-VN" sz="3200" i="1" dirty="0">
                <a:latin typeface="Cambria" panose="02040503050406030204" pitchFamily="18" charset="0"/>
                <a:ea typeface="Cambria" panose="02040503050406030204" pitchFamily="18" charset="0"/>
              </a:rPr>
              <a:t> lá rừng đẩy </a:t>
            </a:r>
            <a:r>
              <a:rPr lang="vi-VN" sz="3200" b="1" i="1" dirty="0">
                <a:latin typeface="Cambria" panose="02040503050406030204" pitchFamily="18" charset="0"/>
                <a:ea typeface="Cambria" panose="02040503050406030204" pitchFamily="18" charset="0"/>
              </a:rPr>
              <a:t>nhanh như</a:t>
            </a:r>
            <a:r>
              <a:rPr lang="vi-VN" sz="3200" i="1" dirty="0">
                <a:latin typeface="Cambria" panose="02040503050406030204" pitchFamily="18" charset="0"/>
                <a:ea typeface="Cambria" panose="02040503050406030204" pitchFamily="18" charset="0"/>
              </a:rPr>
              <a:t> chớp giật phẩi giáo mác chĩa lên trời </a:t>
            </a:r>
            <a:r>
              <a:rPr lang="vi-VN" sz="3200" b="1" i="1" dirty="0">
                <a:latin typeface="Cambria" panose="02040503050406030204" pitchFamily="18" charset="0"/>
                <a:ea typeface="Cambria" panose="02040503050406030204" pitchFamily="18" charset="0"/>
              </a:rPr>
              <a:t>tua tủa như</a:t>
            </a:r>
            <a:r>
              <a:rPr lang="vi-VN" sz="3200" i="1" dirty="0">
                <a:latin typeface="Cambria" panose="02040503050406030204" pitchFamily="18" charset="0"/>
                <a:ea typeface="Cambria" panose="02040503050406030204" pitchFamily="18" charset="0"/>
              </a:rPr>
              <a:t> bông lách phẩi bông lau.</a:t>
            </a:r>
            <a:r>
              <a:rPr lang="en-US" sz="3200" i="1"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1260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1021379" y="4699354"/>
            <a:ext cx="3351229" cy="2464239"/>
          </a:xfrm>
          <a:custGeom>
            <a:avLst/>
            <a:gdLst/>
            <a:ahLst/>
            <a:cxnLst/>
            <a:rect l="l" t="t" r="r" b="b"/>
            <a:pathLst>
              <a:path w="5026844" h="3696358">
                <a:moveTo>
                  <a:pt x="0" y="0"/>
                </a:moveTo>
                <a:lnTo>
                  <a:pt x="5026844" y="0"/>
                </a:lnTo>
                <a:lnTo>
                  <a:pt x="5026844" y="3696359"/>
                </a:lnTo>
                <a:lnTo>
                  <a:pt x="0" y="369635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ask="http://schemas.microsoft.com/office/drawing/2018/sketchyshape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D28DEE77-E77C-5BE2-5CC3-BAA09290A6C1}"/>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435F2567-C5D1-E190-CF11-B6BF5E44FE1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id="{142CA298-01A8-BE8B-0039-77EE65C69982}"/>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id="{A8143DA4-82C0-B6F4-63E4-CC4814FC431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id="{95C1BFEC-B007-72C5-278C-233A53942768}"/>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id="{B71F40B9-C14A-0FF1-6BAF-CB1347EFD266}"/>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id="{A8484214-9D38-E481-4BF7-FA4E4263190D}"/>
                  </a:ext>
                </a:extLst>
              </p:cNvPr>
              <p:cNvPicPr>
                <a:picLocks noChangeAspect="1"/>
              </p:cNvPicPr>
              <p:nvPr/>
            </p:nvPicPr>
            <p:blipFill>
              <a:blip r:embed="rId6"/>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id="{948A5539-91F6-1669-3AC0-7F6715A6C39F}"/>
                  </a:ext>
                </a:extLst>
              </p:cNvPr>
              <p:cNvPicPr>
                <a:picLocks noChangeAspect="1"/>
              </p:cNvPicPr>
              <p:nvPr/>
            </p:nvPicPr>
            <p:blipFill>
              <a:blip r:embed="rId7"/>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id="{1DE93987-2691-D8BA-3ECF-20970B580C1C}"/>
                  </a:ext>
                </a:extLst>
              </p:cNvPr>
              <p:cNvPicPr>
                <a:picLocks noChangeAspect="1"/>
              </p:cNvPicPr>
              <p:nvPr/>
            </p:nvPicPr>
            <p:blipFill>
              <a:blip r:embed="rId8"/>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15FD3F39-91E7-EA14-E604-362AD8ED3B17}"/>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id="{D5BFA014-3670-09CF-4ADA-039ABA735BBC}"/>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id="{D850CA4B-47E4-0781-7EA6-E1F8DE134BEA}"/>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id="{2774F53C-3CC1-0606-E287-DBA11594EF05}"/>
              </a:ext>
            </a:extLst>
          </p:cNvPr>
          <p:cNvPicPr>
            <a:picLocks noChangeAspect="1"/>
          </p:cNvPicPr>
          <p:nvPr/>
        </p:nvPicPr>
        <p:blipFill>
          <a:blip r:embed="rId10"/>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id="{3647912A-29BA-65BB-F5EC-73942C95CA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430370FA-1077-7B9A-4A0C-1C5DCEA2FDFB}"/>
              </a:ext>
            </a:extLst>
          </p:cNvPr>
          <p:cNvGrpSpPr/>
          <p:nvPr/>
        </p:nvGrpSpPr>
        <p:grpSpPr>
          <a:xfrm>
            <a:off x="3629456" y="1302348"/>
            <a:ext cx="3251018" cy="1108820"/>
            <a:chOff x="4639487" y="939795"/>
            <a:chExt cx="3251018" cy="1108820"/>
          </a:xfrm>
        </p:grpSpPr>
        <p:sp>
          <p:nvSpPr>
            <p:cNvPr id="8" name="TextBox 7">
              <a:extLst>
                <a:ext uri="{FF2B5EF4-FFF2-40B4-BE49-F238E27FC236}">
                  <a16:creationId xmlns:a16="http://schemas.microsoft.com/office/drawing/2014/main" id="{1E023E30-CD11-4531-EC26-804CA91741F7}"/>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CC3BF6-353B-B978-9E4F-35F9B5598A20}"/>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4A32FF3-37FA-434C-43A0-D96F12488ECB}"/>
              </a:ext>
            </a:extLst>
          </p:cNvPr>
          <p:cNvPicPr>
            <a:picLocks noChangeAspect="1"/>
          </p:cNvPicPr>
          <p:nvPr/>
        </p:nvPicPr>
        <p:blipFill>
          <a:blip r:embed="rId6"/>
          <a:stretch>
            <a:fillRect/>
          </a:stretch>
        </p:blipFill>
        <p:spPr>
          <a:xfrm>
            <a:off x="2591480" y="2386684"/>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pic>
          <p:nvPicPr>
            <p:cNvPr id="7" name="Picture 6">
              <a:extLst>
                <a:ext uri="{FF2B5EF4-FFF2-40B4-BE49-F238E27FC236}">
                  <a16:creationId xmlns:a16="http://schemas.microsoft.com/office/drawing/2014/main" id="{548C650B-E0FA-750F-0CB5-A2D1290C145C}"/>
                </a:ext>
              </a:extLst>
            </p:cNvPr>
            <p:cNvPicPr>
              <a:picLocks noChangeAspect="1"/>
            </p:cNvPicPr>
            <p:nvPr/>
          </p:nvPicPr>
          <p:blipFill>
            <a:blip r:embed="rId2"/>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id="{0EA5E4C3-B019-6740-E819-9DC79B10CFC3}"/>
                </a:ext>
              </a:extLst>
            </p:cNvPr>
            <p:cNvSpPr txBox="1"/>
            <p:nvPr/>
          </p:nvSpPr>
          <p:spPr>
            <a:xfrm>
              <a:off x="1212613" y="1562644"/>
              <a:ext cx="10264112" cy="1077218"/>
            </a:xfrm>
            <a:prstGeom prst="rect">
              <a:avLst/>
            </a:prstGeom>
            <a:noFill/>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Mỏm đá trên đỉnh núi cao có gì đặc biệt? Mỏm đá được mọi vật yêu quý như thế nào?</a:t>
              </a:r>
            </a:p>
          </p:txBody>
        </p:sp>
      </p:grpSp>
      <p:pic>
        <p:nvPicPr>
          <p:cNvPr id="3" name="Picture 2">
            <a:extLst>
              <a:ext uri="{FF2B5EF4-FFF2-40B4-BE49-F238E27FC236}">
                <a16:creationId xmlns:a16="http://schemas.microsoft.com/office/drawing/2014/main" id="{3422AA4B-0C13-05EC-616B-81A6A2E594F6}"/>
              </a:ext>
            </a:extLst>
          </p:cNvPr>
          <p:cNvPicPr>
            <a:picLocks noChangeAspect="1"/>
          </p:cNvPicPr>
          <p:nvPr/>
        </p:nvPicPr>
        <p:blipFill>
          <a:blip r:embed="rId3"/>
          <a:stretch>
            <a:fillRect/>
          </a:stretch>
        </p:blipFill>
        <p:spPr>
          <a:xfrm>
            <a:off x="2907943" y="220268"/>
            <a:ext cx="6572058" cy="1322947"/>
          </a:xfrm>
          <a:prstGeom prst="rect">
            <a:avLst/>
          </a:prstGeom>
        </p:spPr>
      </p:pic>
      <p:sp>
        <p:nvSpPr>
          <p:cNvPr id="8" name="Rectangle: Rounded Corners 7">
            <a:extLst>
              <a:ext uri="{FF2B5EF4-FFF2-40B4-BE49-F238E27FC236}">
                <a16:creationId xmlns:a16="http://schemas.microsoft.com/office/drawing/2014/main" id="{6E4F1B63-C947-ADE0-4417-3E7497081D07}"/>
              </a:ext>
            </a:extLst>
          </p:cNvPr>
          <p:cNvSpPr/>
          <p:nvPr/>
        </p:nvSpPr>
        <p:spPr>
          <a:xfrm>
            <a:off x="1556657" y="3113314"/>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B884E073-E8C5-94BC-3BBD-033BBCEFA100}"/>
              </a:ext>
            </a:extLst>
          </p:cNvPr>
          <p:cNvSpPr/>
          <p:nvPr/>
        </p:nvSpPr>
        <p:spPr>
          <a:xfrm>
            <a:off x="4778829"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1004696C-81D2-DDF4-59DD-B086DC186DBA}"/>
              </a:ext>
            </a:extLst>
          </p:cNvPr>
          <p:cNvSpPr/>
          <p:nvPr/>
        </p:nvSpPr>
        <p:spPr>
          <a:xfrm>
            <a:off x="7336972" y="3080656"/>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966C952E-FD68-D3B7-B2B2-4FAF8F900268}"/>
              </a:ext>
            </a:extLst>
          </p:cNvPr>
          <p:cNvSpPr/>
          <p:nvPr/>
        </p:nvSpPr>
        <p:spPr>
          <a:xfrm>
            <a:off x="9775372" y="3058885"/>
            <a:ext cx="1719943"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5831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918607"/>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Nắng</a:t>
            </a:r>
            <a:endParaRPr lang="en-US" sz="4000" dirty="0">
              <a:solidFill>
                <a:srgbClr val="002060"/>
              </a:solidFill>
              <a:latin typeface="Cambria" panose="02040503050406030204" pitchFamily="18" charset="0"/>
              <a:ea typeface="Cambria" panose="02040503050406030204" pitchFamily="18" charset="0"/>
            </a:endParaRPr>
          </a:p>
        </p:txBody>
      </p:sp>
      <p:pic>
        <p:nvPicPr>
          <p:cNvPr id="1026" name="Picture 2" descr="ánh sáng mặt trời png | PNGEgg">
            <a:extLst>
              <a:ext uri="{FF2B5EF4-FFF2-40B4-BE49-F238E27FC236}">
                <a16:creationId xmlns:a16="http://schemas.microsoft.com/office/drawing/2014/main" id="{170A1851-95B4-7527-83A6-EC241F4ED4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0" b="89943" l="9770" r="90517">
                        <a14:foregroundMark x1="26437" y1="22126" x2="32184" y2="27011"/>
                        <a14:foregroundMark x1="48276" y1="16092" x2="49425" y2="22126"/>
                        <a14:foregroundMark x1="72701" y1="16954" x2="71552" y2="22414"/>
                        <a14:foregroundMark x1="77874" y1="37644" x2="85057" y2="33908"/>
                        <a14:foregroundMark x1="84195" y1="50862" x2="90517" y2="51437"/>
                        <a14:foregroundMark x1="74713" y1="72126" x2="83046" y2="81322"/>
                        <a14:foregroundMark x1="65230" y1="77299" x2="65805" y2="83908"/>
                        <a14:foregroundMark x1="47989" y1="77874" x2="46839" y2="87644"/>
                        <a14:foregroundMark x1="26437" y1="79023" x2="31609" y2="70115"/>
                        <a14:foregroundMark x1="18103" y1="60057" x2="23851" y2="57759"/>
                        <a14:foregroundMark x1="11494" y1="45115" x2="22989" y2="43391"/>
                      </a14:backgroundRemoval>
                    </a14:imgEffect>
                  </a14:imgLayer>
                </a14:imgProps>
              </a:ext>
              <a:ext uri="{28A0092B-C50C-407E-A947-70E740481C1C}">
                <a14:useLocalDpi xmlns:a14="http://schemas.microsoft.com/office/drawing/2010/main" val="0"/>
              </a:ext>
            </a:extLst>
          </a:blip>
          <a:srcRect/>
          <a:stretch>
            <a:fillRect/>
          </a:stretch>
        </p:blipFill>
        <p:spPr bwMode="auto">
          <a:xfrm>
            <a:off x="1227365" y="0"/>
            <a:ext cx="1940379" cy="19403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9">
            <a:extLst>
              <a:ext uri="{FF2B5EF4-FFF2-40B4-BE49-F238E27FC236}">
                <a16:creationId xmlns:a16="http://schemas.microsoft.com/office/drawing/2014/main" id="{E80C1A3B-4F7E-E9DA-1484-644719F03FBE}"/>
              </a:ext>
            </a:extLst>
          </p:cNvPr>
          <p:cNvSpPr/>
          <p:nvPr/>
        </p:nvSpPr>
        <p:spPr>
          <a:xfrm>
            <a:off x="5290457" y="1806738"/>
            <a:ext cx="5668230" cy="987551"/>
          </a:xfrm>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11921" y="65289"/>
                  <a:pt x="70499" y="-11149"/>
                  <a:pt x="164595" y="0"/>
                </a:cubicBezTo>
                <a:cubicBezTo>
                  <a:pt x="1625751" y="-406996"/>
                  <a:pt x="3759489" y="-326845"/>
                  <a:pt x="5503635" y="0"/>
                </a:cubicBezTo>
                <a:cubicBezTo>
                  <a:pt x="5599287" y="8165"/>
                  <a:pt x="5646228" y="60069"/>
                  <a:pt x="5668230" y="164595"/>
                </a:cubicBezTo>
                <a:cubicBezTo>
                  <a:pt x="5679480" y="434036"/>
                  <a:pt x="5713732" y="595219"/>
                  <a:pt x="5668230" y="822956"/>
                </a:cubicBezTo>
                <a:cubicBezTo>
                  <a:pt x="5662112" y="937456"/>
                  <a:pt x="5605199" y="997181"/>
                  <a:pt x="5503635" y="987551"/>
                </a:cubicBezTo>
                <a:cubicBezTo>
                  <a:pt x="3519681" y="1183923"/>
                  <a:pt x="1267250" y="885167"/>
                  <a:pt x="164595" y="987551"/>
                </a:cubicBezTo>
                <a:cubicBezTo>
                  <a:pt x="74959" y="999506"/>
                  <a:pt x="7694" y="901956"/>
                  <a:pt x="0" y="822956"/>
                </a:cubicBezTo>
                <a:cubicBezTo>
                  <a:pt x="21380" y="615129"/>
                  <a:pt x="-18817" y="275912"/>
                  <a:pt x="0" y="164595"/>
                </a:cubicBezTo>
                <a:close/>
              </a:path>
              <a:path w="5668230" h="987551" stroke="0" extrusionOk="0">
                <a:moveTo>
                  <a:pt x="0" y="164595"/>
                </a:moveTo>
                <a:cubicBezTo>
                  <a:pt x="1624" y="45815"/>
                  <a:pt x="69669" y="-282"/>
                  <a:pt x="164595" y="0"/>
                </a:cubicBezTo>
                <a:cubicBezTo>
                  <a:pt x="2120495" y="-20438"/>
                  <a:pt x="3279057" y="359433"/>
                  <a:pt x="5503635" y="0"/>
                </a:cubicBezTo>
                <a:cubicBezTo>
                  <a:pt x="5586037" y="-4655"/>
                  <a:pt x="5675926" y="56174"/>
                  <a:pt x="5668230" y="164595"/>
                </a:cubicBezTo>
                <a:cubicBezTo>
                  <a:pt x="5679865" y="271779"/>
                  <a:pt x="5698949" y="631634"/>
                  <a:pt x="5668230" y="822956"/>
                </a:cubicBezTo>
                <a:cubicBezTo>
                  <a:pt x="5663164" y="912465"/>
                  <a:pt x="5602126" y="994837"/>
                  <a:pt x="5503635" y="987551"/>
                </a:cubicBezTo>
                <a:cubicBezTo>
                  <a:pt x="4423127" y="920302"/>
                  <a:pt x="1285337" y="969062"/>
                  <a:pt x="164595" y="987551"/>
                </a:cubicBezTo>
                <a:cubicBezTo>
                  <a:pt x="60036" y="976584"/>
                  <a:pt x="-5335" y="924355"/>
                  <a:pt x="0" y="822956"/>
                </a:cubicBezTo>
                <a:cubicBezTo>
                  <a:pt x="13084" y="574464"/>
                  <a:pt x="-16849" y="421799"/>
                  <a:pt x="0" y="164595"/>
                </a:cubicBezTo>
                <a:close/>
              </a:path>
              <a:path w="5668230" h="987551" fill="none" stroke="0" extrusionOk="0">
                <a:moveTo>
                  <a:pt x="0" y="164595"/>
                </a:moveTo>
                <a:cubicBezTo>
                  <a:pt x="3394" y="66313"/>
                  <a:pt x="63809" y="-10765"/>
                  <a:pt x="164595" y="0"/>
                </a:cubicBezTo>
                <a:cubicBezTo>
                  <a:pt x="2069438" y="-19364"/>
                  <a:pt x="3484381" y="-110641"/>
                  <a:pt x="5503635" y="0"/>
                </a:cubicBezTo>
                <a:cubicBezTo>
                  <a:pt x="5591670" y="20487"/>
                  <a:pt x="5657052" y="64560"/>
                  <a:pt x="5668230" y="164595"/>
                </a:cubicBezTo>
                <a:cubicBezTo>
                  <a:pt x="5634545" y="412452"/>
                  <a:pt x="5710695" y="574774"/>
                  <a:pt x="5668230" y="822956"/>
                </a:cubicBezTo>
                <a:cubicBezTo>
                  <a:pt x="5681983" y="924045"/>
                  <a:pt x="5602866" y="1010061"/>
                  <a:pt x="5503635" y="987551"/>
                </a:cubicBezTo>
                <a:cubicBezTo>
                  <a:pt x="3276844" y="1159950"/>
                  <a:pt x="1504296" y="982628"/>
                  <a:pt x="164595" y="987551"/>
                </a:cubicBezTo>
                <a:cubicBezTo>
                  <a:pt x="70088" y="991056"/>
                  <a:pt x="-9605" y="926610"/>
                  <a:pt x="0" y="822956"/>
                </a:cubicBezTo>
                <a:cubicBezTo>
                  <a:pt x="4675" y="619203"/>
                  <a:pt x="-41738" y="286720"/>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Sưởi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ấm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2081893"/>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Đám Mây Mưa - Đám mây mưa với sét - CleanPNG / KissPNG">
            <a:extLst>
              <a:ext uri="{FF2B5EF4-FFF2-40B4-BE49-F238E27FC236}">
                <a16:creationId xmlns:a16="http://schemas.microsoft.com/office/drawing/2014/main" id="{C35FB3EE-FFD9-A54B-1A9B-91C31BA5A7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500" b="92885" l="10000" r="90000">
                        <a14:foregroundMark x1="44556" y1="7500" x2="56000" y2="8269"/>
                        <a14:foregroundMark x1="28667" y1="69615" x2="29000" y2="92885"/>
                        <a14:foregroundMark x1="34000" y1="88462" x2="40333" y2="88654"/>
                        <a14:foregroundMark x1="63556" y1="90577" x2="73667" y2="90577"/>
                        <a14:foregroundMark x1="73333" y1="70577" x2="73000" y2="85962"/>
                        <a14:foregroundMark x1="73000" y1="85962" x2="73000" y2="85962"/>
                      </a14:backgroundRemoval>
                    </a14:imgEffect>
                  </a14:imgLayer>
                </a14:imgProps>
              </a:ext>
              <a:ext uri="{28A0092B-C50C-407E-A947-70E740481C1C}">
                <a14:useLocalDpi xmlns:a14="http://schemas.microsoft.com/office/drawing/2010/main" val="0"/>
              </a:ext>
            </a:extLst>
          </a:blip>
          <a:srcRect/>
          <a:stretch>
            <a:fillRect/>
          </a:stretch>
        </p:blipFill>
        <p:spPr bwMode="auto">
          <a:xfrm>
            <a:off x="772884" y="3232814"/>
            <a:ext cx="2119993" cy="122488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1F6C9CB-6B67-7A72-960A-29C3ED22EFFB}"/>
              </a:ext>
            </a:extLst>
          </p:cNvPr>
          <p:cNvSpPr/>
          <p:nvPr/>
        </p:nvSpPr>
        <p:spPr>
          <a:xfrm>
            <a:off x="1012372" y="4683579"/>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Mưa</a:t>
            </a:r>
            <a:endParaRPr lang="en-US" sz="4000" dirty="0">
              <a:solidFill>
                <a:srgbClr val="002060"/>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1BAC7250-EF56-5837-EC5B-C4883AB149C5}"/>
              </a:ext>
            </a:extLst>
          </p:cNvPr>
          <p:cNvSpPr/>
          <p:nvPr/>
        </p:nvSpPr>
        <p:spPr>
          <a:xfrm>
            <a:off x="5236028" y="4506396"/>
            <a:ext cx="5668230" cy="987551"/>
          </a:xfrm>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11921" y="65289"/>
                  <a:pt x="70499" y="-11149"/>
                  <a:pt x="164595" y="0"/>
                </a:cubicBezTo>
                <a:cubicBezTo>
                  <a:pt x="1625751" y="-406996"/>
                  <a:pt x="3759489" y="-326845"/>
                  <a:pt x="5503635" y="0"/>
                </a:cubicBezTo>
                <a:cubicBezTo>
                  <a:pt x="5599287" y="8165"/>
                  <a:pt x="5646228" y="60069"/>
                  <a:pt x="5668230" y="164595"/>
                </a:cubicBezTo>
                <a:cubicBezTo>
                  <a:pt x="5679480" y="434036"/>
                  <a:pt x="5713732" y="595219"/>
                  <a:pt x="5668230" y="822956"/>
                </a:cubicBezTo>
                <a:cubicBezTo>
                  <a:pt x="5662112" y="937456"/>
                  <a:pt x="5605199" y="997181"/>
                  <a:pt x="5503635" y="987551"/>
                </a:cubicBezTo>
                <a:cubicBezTo>
                  <a:pt x="3519681" y="1183923"/>
                  <a:pt x="1267250" y="885167"/>
                  <a:pt x="164595" y="987551"/>
                </a:cubicBezTo>
                <a:cubicBezTo>
                  <a:pt x="74959" y="999506"/>
                  <a:pt x="7694" y="901956"/>
                  <a:pt x="0" y="822956"/>
                </a:cubicBezTo>
                <a:cubicBezTo>
                  <a:pt x="21380" y="615129"/>
                  <a:pt x="-18817" y="275912"/>
                  <a:pt x="0" y="164595"/>
                </a:cubicBezTo>
                <a:close/>
              </a:path>
              <a:path w="5668230" h="987551" stroke="0" extrusionOk="0">
                <a:moveTo>
                  <a:pt x="0" y="164595"/>
                </a:moveTo>
                <a:cubicBezTo>
                  <a:pt x="1624" y="45815"/>
                  <a:pt x="69669" y="-282"/>
                  <a:pt x="164595" y="0"/>
                </a:cubicBezTo>
                <a:cubicBezTo>
                  <a:pt x="2120495" y="-20438"/>
                  <a:pt x="3279057" y="359433"/>
                  <a:pt x="5503635" y="0"/>
                </a:cubicBezTo>
                <a:cubicBezTo>
                  <a:pt x="5586037" y="-4655"/>
                  <a:pt x="5675926" y="56174"/>
                  <a:pt x="5668230" y="164595"/>
                </a:cubicBezTo>
                <a:cubicBezTo>
                  <a:pt x="5679865" y="271779"/>
                  <a:pt x="5698949" y="631634"/>
                  <a:pt x="5668230" y="822956"/>
                </a:cubicBezTo>
                <a:cubicBezTo>
                  <a:pt x="5663164" y="912465"/>
                  <a:pt x="5602126" y="994837"/>
                  <a:pt x="5503635" y="987551"/>
                </a:cubicBezTo>
                <a:cubicBezTo>
                  <a:pt x="4423127" y="920302"/>
                  <a:pt x="1285337" y="969062"/>
                  <a:pt x="164595" y="987551"/>
                </a:cubicBezTo>
                <a:cubicBezTo>
                  <a:pt x="60036" y="976584"/>
                  <a:pt x="-5335" y="924355"/>
                  <a:pt x="0" y="822956"/>
                </a:cubicBezTo>
                <a:cubicBezTo>
                  <a:pt x="13084" y="574464"/>
                  <a:pt x="-16849" y="421799"/>
                  <a:pt x="0" y="164595"/>
                </a:cubicBezTo>
                <a:close/>
              </a:path>
              <a:path w="5668230" h="987551" fill="none" stroke="0" extrusionOk="0">
                <a:moveTo>
                  <a:pt x="0" y="164595"/>
                </a:moveTo>
                <a:cubicBezTo>
                  <a:pt x="3394" y="66313"/>
                  <a:pt x="63809" y="-10765"/>
                  <a:pt x="164595" y="0"/>
                </a:cubicBezTo>
                <a:cubicBezTo>
                  <a:pt x="2069438" y="-19364"/>
                  <a:pt x="3484381" y="-110641"/>
                  <a:pt x="5503635" y="0"/>
                </a:cubicBezTo>
                <a:cubicBezTo>
                  <a:pt x="5591670" y="20487"/>
                  <a:pt x="5657052" y="64560"/>
                  <a:pt x="5668230" y="164595"/>
                </a:cubicBezTo>
                <a:cubicBezTo>
                  <a:pt x="5634545" y="412452"/>
                  <a:pt x="5710695" y="574774"/>
                  <a:pt x="5668230" y="822956"/>
                </a:cubicBezTo>
                <a:cubicBezTo>
                  <a:pt x="5681983" y="924045"/>
                  <a:pt x="5602866" y="1010061"/>
                  <a:pt x="5503635" y="987551"/>
                </a:cubicBezTo>
                <a:cubicBezTo>
                  <a:pt x="3276844" y="1159950"/>
                  <a:pt x="1504296" y="982628"/>
                  <a:pt x="164595" y="987551"/>
                </a:cubicBezTo>
                <a:cubicBezTo>
                  <a:pt x="70088" y="991056"/>
                  <a:pt x="-9605" y="926610"/>
                  <a:pt x="0" y="822956"/>
                </a:cubicBezTo>
                <a:cubicBezTo>
                  <a:pt x="4675" y="619203"/>
                  <a:pt x="-41738" y="286720"/>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5668230"/>
                      <a:gd name="connsiteY0" fmla="*/ 164595 h 987551"/>
                      <a:gd name="connsiteX1" fmla="*/ 164595 w 5668230"/>
                      <a:gd name="connsiteY1" fmla="*/ 0 h 987551"/>
                      <a:gd name="connsiteX2" fmla="*/ 5503635 w 5668230"/>
                      <a:gd name="connsiteY2" fmla="*/ 0 h 987551"/>
                      <a:gd name="connsiteX3" fmla="*/ 5668230 w 5668230"/>
                      <a:gd name="connsiteY3" fmla="*/ 164595 h 987551"/>
                      <a:gd name="connsiteX4" fmla="*/ 5668230 w 5668230"/>
                      <a:gd name="connsiteY4" fmla="*/ 822956 h 987551"/>
                      <a:gd name="connsiteX5" fmla="*/ 5503635 w 5668230"/>
                      <a:gd name="connsiteY5" fmla="*/ 987551 h 987551"/>
                      <a:gd name="connsiteX6" fmla="*/ 164595 w 5668230"/>
                      <a:gd name="connsiteY6" fmla="*/ 987551 h 987551"/>
                      <a:gd name="connsiteX7" fmla="*/ 0 w 5668230"/>
                      <a:gd name="connsiteY7" fmla="*/ 822956 h 987551"/>
                      <a:gd name="connsiteX8" fmla="*/ 0 w 566823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230" h="987551" fill="none" extrusionOk="0">
                        <a:moveTo>
                          <a:pt x="0" y="164595"/>
                        </a:moveTo>
                        <a:cubicBezTo>
                          <a:pt x="3155" y="71468"/>
                          <a:pt x="72234" y="-5090"/>
                          <a:pt x="164595" y="0"/>
                        </a:cubicBezTo>
                        <a:cubicBezTo>
                          <a:pt x="1839012" y="-162111"/>
                          <a:pt x="3511650" y="-123621"/>
                          <a:pt x="5503635" y="0"/>
                        </a:cubicBezTo>
                        <a:cubicBezTo>
                          <a:pt x="5598551" y="6900"/>
                          <a:pt x="5658966" y="67956"/>
                          <a:pt x="5668230" y="164595"/>
                        </a:cubicBezTo>
                        <a:cubicBezTo>
                          <a:pt x="5650811" y="428813"/>
                          <a:pt x="5713731" y="581529"/>
                          <a:pt x="5668230" y="822956"/>
                        </a:cubicBezTo>
                        <a:cubicBezTo>
                          <a:pt x="5664479" y="928326"/>
                          <a:pt x="5600853" y="993255"/>
                          <a:pt x="5503635" y="987551"/>
                        </a:cubicBezTo>
                        <a:cubicBezTo>
                          <a:pt x="3452378" y="1146948"/>
                          <a:pt x="1326151" y="880435"/>
                          <a:pt x="164595" y="987551"/>
                        </a:cubicBezTo>
                        <a:cubicBezTo>
                          <a:pt x="74243" y="992748"/>
                          <a:pt x="886" y="912488"/>
                          <a:pt x="0" y="822956"/>
                        </a:cubicBezTo>
                        <a:cubicBezTo>
                          <a:pt x="3288" y="621138"/>
                          <a:pt x="-34340" y="280284"/>
                          <a:pt x="0" y="164595"/>
                        </a:cubicBezTo>
                        <a:close/>
                      </a:path>
                      <a:path w="5668230" h="987551" stroke="0" extrusionOk="0">
                        <a:moveTo>
                          <a:pt x="0" y="164595"/>
                        </a:moveTo>
                        <a:cubicBezTo>
                          <a:pt x="814" y="56152"/>
                          <a:pt x="71386" y="-1554"/>
                          <a:pt x="164595" y="0"/>
                        </a:cubicBezTo>
                        <a:cubicBezTo>
                          <a:pt x="1908921" y="31561"/>
                          <a:pt x="3537769" y="164257"/>
                          <a:pt x="5503635" y="0"/>
                        </a:cubicBezTo>
                        <a:cubicBezTo>
                          <a:pt x="5592014" y="4984"/>
                          <a:pt x="5661069" y="60987"/>
                          <a:pt x="5668230" y="164595"/>
                        </a:cubicBezTo>
                        <a:cubicBezTo>
                          <a:pt x="5688262" y="268042"/>
                          <a:pt x="5718963" y="651497"/>
                          <a:pt x="5668230" y="822956"/>
                        </a:cubicBezTo>
                        <a:cubicBezTo>
                          <a:pt x="5675001" y="912203"/>
                          <a:pt x="5595100" y="992244"/>
                          <a:pt x="5503635" y="987551"/>
                        </a:cubicBezTo>
                        <a:cubicBezTo>
                          <a:pt x="4404705" y="947819"/>
                          <a:pt x="1290405"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1" dirty="0" err="1">
                <a:solidFill>
                  <a:srgbClr val="FF0000"/>
                </a:solidFill>
                <a:latin typeface="Cambria" panose="02040503050406030204" pitchFamily="18" charset="0"/>
                <a:ea typeface="Cambria" panose="02040503050406030204" pitchFamily="18" charset="0"/>
              </a:rPr>
              <a:t>Tắm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gội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cho</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tảng</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đá</a:t>
            </a:r>
            <a:endParaRPr lang="vi-VN" sz="4400" b="1" i="1" dirty="0">
              <a:solidFill>
                <a:srgbClr val="FF0000"/>
              </a:solidFill>
              <a:latin typeface="Cambria" panose="02040503050406030204" pitchFamily="18" charset="0"/>
              <a:ea typeface="Cambria" panose="02040503050406030204" pitchFamily="18" charset="0"/>
            </a:endParaRPr>
          </a:p>
        </p:txBody>
      </p:sp>
      <p:sp>
        <p:nvSpPr>
          <p:cNvPr id="10" name="Arrow: Right 9">
            <a:extLst>
              <a:ext uri="{FF2B5EF4-FFF2-40B4-BE49-F238E27FC236}">
                <a16:creationId xmlns:a16="http://schemas.microsoft.com/office/drawing/2014/main" id="{2BD5DEEF-31BD-12C8-CA61-E19999181454}"/>
              </a:ext>
            </a:extLst>
          </p:cNvPr>
          <p:cNvSpPr/>
          <p:nvPr/>
        </p:nvSpPr>
        <p:spPr>
          <a:xfrm>
            <a:off x="3429000" y="4781551"/>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707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F7425-DC6B-E87A-01FD-D33BB0628560}"/>
              </a:ext>
            </a:extLst>
          </p:cNvPr>
          <p:cNvSpPr/>
          <p:nvPr/>
        </p:nvSpPr>
        <p:spPr>
          <a:xfrm>
            <a:off x="1088572" y="1592036"/>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Rounded Corners 9">
            <a:extLst>
              <a:ext uri="{FF2B5EF4-FFF2-40B4-BE49-F238E27FC236}">
                <a16:creationId xmlns:a16="http://schemas.microsoft.com/office/drawing/2014/main" id="{E80C1A3B-4F7E-E9DA-1484-644719F03FBE}"/>
              </a:ext>
            </a:extLst>
          </p:cNvPr>
          <p:cNvSpPr/>
          <p:nvPr/>
        </p:nvSpPr>
        <p:spPr>
          <a:xfrm>
            <a:off x="5290456" y="1480167"/>
            <a:ext cx="6204857" cy="987551"/>
          </a:xfrm>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2983" y="63678"/>
                  <a:pt x="41333" y="-15059"/>
                  <a:pt x="100690" y="0"/>
                </a:cubicBezTo>
                <a:cubicBezTo>
                  <a:pt x="2902204" y="-325199"/>
                  <a:pt x="5259452" y="-247985"/>
                  <a:pt x="6104166" y="0"/>
                </a:cubicBezTo>
                <a:cubicBezTo>
                  <a:pt x="6171428" y="22712"/>
                  <a:pt x="6185244" y="59322"/>
                  <a:pt x="6204857" y="164595"/>
                </a:cubicBezTo>
                <a:cubicBezTo>
                  <a:pt x="6226636" y="434722"/>
                  <a:pt x="6232693" y="616082"/>
                  <a:pt x="6204857" y="822956"/>
                </a:cubicBezTo>
                <a:cubicBezTo>
                  <a:pt x="6197752" y="946876"/>
                  <a:pt x="6179491" y="1007573"/>
                  <a:pt x="6104166" y="987551"/>
                </a:cubicBezTo>
                <a:cubicBezTo>
                  <a:pt x="3276445" y="1210544"/>
                  <a:pt x="2332945" y="901619"/>
                  <a:pt x="100690" y="987551"/>
                </a:cubicBezTo>
                <a:cubicBezTo>
                  <a:pt x="46379" y="1001821"/>
                  <a:pt x="5831" y="904307"/>
                  <a:pt x="0" y="822956"/>
                </a:cubicBezTo>
                <a:cubicBezTo>
                  <a:pt x="9673" y="618593"/>
                  <a:pt x="3252" y="273451"/>
                  <a:pt x="0" y="164595"/>
                </a:cubicBezTo>
                <a:close/>
              </a:path>
              <a:path w="6204857" h="987551" stroke="0" extrusionOk="0">
                <a:moveTo>
                  <a:pt x="0" y="164595"/>
                </a:moveTo>
                <a:cubicBezTo>
                  <a:pt x="1582" y="42299"/>
                  <a:pt x="32922" y="6404"/>
                  <a:pt x="100690" y="0"/>
                </a:cubicBezTo>
                <a:cubicBezTo>
                  <a:pt x="1371394" y="-52491"/>
                  <a:pt x="2720380" y="517159"/>
                  <a:pt x="6104166" y="0"/>
                </a:cubicBezTo>
                <a:cubicBezTo>
                  <a:pt x="6149891" y="-8465"/>
                  <a:pt x="6212121" y="57214"/>
                  <a:pt x="6204857" y="164595"/>
                </a:cubicBezTo>
                <a:cubicBezTo>
                  <a:pt x="6161365" y="292852"/>
                  <a:pt x="6210320" y="626118"/>
                  <a:pt x="6204857" y="822956"/>
                </a:cubicBezTo>
                <a:cubicBezTo>
                  <a:pt x="6193781" y="912540"/>
                  <a:pt x="6173640" y="997234"/>
                  <a:pt x="6104166" y="987551"/>
                </a:cubicBezTo>
                <a:cubicBezTo>
                  <a:pt x="3993301" y="847533"/>
                  <a:pt x="2831733" y="920136"/>
                  <a:pt x="100690" y="987551"/>
                </a:cubicBezTo>
                <a:cubicBezTo>
                  <a:pt x="42557" y="968798"/>
                  <a:pt x="1740" y="923142"/>
                  <a:pt x="0" y="822956"/>
                </a:cubicBezTo>
                <a:cubicBezTo>
                  <a:pt x="-12359" y="614482"/>
                  <a:pt x="18699" y="420944"/>
                  <a:pt x="0" y="164595"/>
                </a:cubicBezTo>
                <a:close/>
              </a:path>
              <a:path w="6204857" h="987551" fill="none" stroke="0" extrusionOk="0">
                <a:moveTo>
                  <a:pt x="0" y="164595"/>
                </a:moveTo>
                <a:cubicBezTo>
                  <a:pt x="3935" y="72126"/>
                  <a:pt x="43319" y="-6491"/>
                  <a:pt x="100690" y="0"/>
                </a:cubicBezTo>
                <a:cubicBezTo>
                  <a:pt x="3105891" y="-92896"/>
                  <a:pt x="5114474" y="-126858"/>
                  <a:pt x="6104166" y="0"/>
                </a:cubicBezTo>
                <a:cubicBezTo>
                  <a:pt x="6148832" y="10661"/>
                  <a:pt x="6190601" y="65335"/>
                  <a:pt x="6204857" y="164595"/>
                </a:cubicBezTo>
                <a:cubicBezTo>
                  <a:pt x="6182900" y="424167"/>
                  <a:pt x="6233384" y="573648"/>
                  <a:pt x="6204857" y="822956"/>
                </a:cubicBezTo>
                <a:cubicBezTo>
                  <a:pt x="6205304" y="929368"/>
                  <a:pt x="6160074" y="1006158"/>
                  <a:pt x="6104166" y="987551"/>
                </a:cubicBezTo>
                <a:cubicBezTo>
                  <a:pt x="3177554" y="1239897"/>
                  <a:pt x="2615504" y="981203"/>
                  <a:pt x="100690" y="987551"/>
                </a:cubicBezTo>
                <a:cubicBezTo>
                  <a:pt x="30486" y="985710"/>
                  <a:pt x="-9256" y="917674"/>
                  <a:pt x="0" y="822956"/>
                </a:cubicBezTo>
                <a:cubicBezTo>
                  <a:pt x="18554" y="626453"/>
                  <a:pt x="-7092" y="299709"/>
                  <a:pt x="0" y="164595"/>
                </a:cubicBezTo>
                <a:close/>
              </a:path>
              <a:path w="6204857" h="987551" fill="none" stroke="0" extrusionOk="0">
                <a:moveTo>
                  <a:pt x="0" y="164595"/>
                </a:moveTo>
                <a:cubicBezTo>
                  <a:pt x="10986" y="64203"/>
                  <a:pt x="42954" y="-6508"/>
                  <a:pt x="100690" y="0"/>
                </a:cubicBezTo>
                <a:cubicBezTo>
                  <a:pt x="3084868" y="-191855"/>
                  <a:pt x="5084104" y="-159300"/>
                  <a:pt x="6104166" y="0"/>
                </a:cubicBezTo>
                <a:cubicBezTo>
                  <a:pt x="6163440" y="25468"/>
                  <a:pt x="6187059" y="55126"/>
                  <a:pt x="6204857" y="164595"/>
                </a:cubicBezTo>
                <a:cubicBezTo>
                  <a:pt x="6202621" y="418276"/>
                  <a:pt x="6225715" y="576695"/>
                  <a:pt x="6204857" y="822956"/>
                </a:cubicBezTo>
                <a:cubicBezTo>
                  <a:pt x="6206835" y="935226"/>
                  <a:pt x="6173141" y="1011326"/>
                  <a:pt x="6104166" y="987551"/>
                </a:cubicBezTo>
                <a:cubicBezTo>
                  <a:pt x="3127933" y="1215165"/>
                  <a:pt x="2597487" y="946923"/>
                  <a:pt x="100690" y="987551"/>
                </a:cubicBezTo>
                <a:cubicBezTo>
                  <a:pt x="33599" y="995624"/>
                  <a:pt x="147" y="912268"/>
                  <a:pt x="0" y="822956"/>
                </a:cubicBezTo>
                <a:cubicBezTo>
                  <a:pt x="7193" y="615849"/>
                  <a:pt x="-9033" y="282613"/>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Rì</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rào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kể</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về</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mọi</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miền</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Arrow: Right 5">
            <a:extLst>
              <a:ext uri="{FF2B5EF4-FFF2-40B4-BE49-F238E27FC236}">
                <a16:creationId xmlns:a16="http://schemas.microsoft.com/office/drawing/2014/main" id="{831AB2C5-E3AE-9D7B-2CA1-371F6137A4EE}"/>
              </a:ext>
            </a:extLst>
          </p:cNvPr>
          <p:cNvSpPr/>
          <p:nvPr/>
        </p:nvSpPr>
        <p:spPr>
          <a:xfrm>
            <a:off x="3483429" y="1755322"/>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50" name="Picture 2" descr="Hình ảnh Gió PNG, Vector, PSD, và biểu tượng để tải về miễn phí | pngtree">
            <a:extLst>
              <a:ext uri="{FF2B5EF4-FFF2-40B4-BE49-F238E27FC236}">
                <a16:creationId xmlns:a16="http://schemas.microsoft.com/office/drawing/2014/main" id="{AF3DF98A-6385-97C9-C751-4BCA3BFF73E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957" y="-326571"/>
            <a:ext cx="2073729" cy="2073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9B12E29-9493-1154-29FA-66B0CFB824FC}"/>
              </a:ext>
            </a:extLst>
          </p:cNvPr>
          <p:cNvSpPr/>
          <p:nvPr/>
        </p:nvSpPr>
        <p:spPr>
          <a:xfrm>
            <a:off x="1066801" y="3997778"/>
            <a:ext cx="1926771" cy="84908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4" name="Picture 6" descr="Chim Hồng - Chim hoạt hình màu hồng dễ thương - CleanPNG / KissPNG">
            <a:extLst>
              <a:ext uri="{FF2B5EF4-FFF2-40B4-BE49-F238E27FC236}">
                <a16:creationId xmlns:a16="http://schemas.microsoft.com/office/drawing/2014/main" id="{0E2F90A8-5FA9-EE1E-3AF5-705B3AEE2D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54" b="94737" l="9459" r="89865">
                        <a14:foregroundMark x1="21959" y1="43860" x2="57770" y2="53801"/>
                        <a14:foregroundMark x1="31419" y1="94737" x2="38851" y2="76023"/>
                        <a14:foregroundMark x1="38514" y1="1754" x2="45270" y2="15789"/>
                      </a14:backgroundRemoval>
                    </a14:imgEffect>
                  </a14:imgLayer>
                </a14:imgProps>
              </a:ext>
              <a:ext uri="{28A0092B-C50C-407E-A947-70E740481C1C}">
                <a14:useLocalDpi xmlns:a14="http://schemas.microsoft.com/office/drawing/2010/main" val="0"/>
              </a:ext>
            </a:extLst>
          </a:blip>
          <a:srcRect/>
          <a:stretch>
            <a:fillRect/>
          </a:stretch>
        </p:blipFill>
        <p:spPr bwMode="auto">
          <a:xfrm>
            <a:off x="887186" y="2665861"/>
            <a:ext cx="2334985" cy="1348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9">
            <a:extLst>
              <a:ext uri="{FF2B5EF4-FFF2-40B4-BE49-F238E27FC236}">
                <a16:creationId xmlns:a16="http://schemas.microsoft.com/office/drawing/2014/main" id="{43D55FF8-7EFC-FC88-FDBB-28FB36B5884C}"/>
              </a:ext>
            </a:extLst>
          </p:cNvPr>
          <p:cNvSpPr/>
          <p:nvPr/>
        </p:nvSpPr>
        <p:spPr>
          <a:xfrm>
            <a:off x="5268685" y="3885909"/>
            <a:ext cx="6204857" cy="987551"/>
          </a:xfrm>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2983" y="63678"/>
                  <a:pt x="41333" y="-15059"/>
                  <a:pt x="100690" y="0"/>
                </a:cubicBezTo>
                <a:cubicBezTo>
                  <a:pt x="2902204" y="-325199"/>
                  <a:pt x="5259452" y="-247985"/>
                  <a:pt x="6104166" y="0"/>
                </a:cubicBezTo>
                <a:cubicBezTo>
                  <a:pt x="6171428" y="22712"/>
                  <a:pt x="6185244" y="59322"/>
                  <a:pt x="6204857" y="164595"/>
                </a:cubicBezTo>
                <a:cubicBezTo>
                  <a:pt x="6226636" y="434722"/>
                  <a:pt x="6232693" y="616082"/>
                  <a:pt x="6204857" y="822956"/>
                </a:cubicBezTo>
                <a:cubicBezTo>
                  <a:pt x="6197752" y="946876"/>
                  <a:pt x="6179491" y="1007573"/>
                  <a:pt x="6104166" y="987551"/>
                </a:cubicBezTo>
                <a:cubicBezTo>
                  <a:pt x="3276445" y="1210544"/>
                  <a:pt x="2332945" y="901619"/>
                  <a:pt x="100690" y="987551"/>
                </a:cubicBezTo>
                <a:cubicBezTo>
                  <a:pt x="46379" y="1001821"/>
                  <a:pt x="5831" y="904307"/>
                  <a:pt x="0" y="822956"/>
                </a:cubicBezTo>
                <a:cubicBezTo>
                  <a:pt x="9673" y="618593"/>
                  <a:pt x="3252" y="273451"/>
                  <a:pt x="0" y="164595"/>
                </a:cubicBezTo>
                <a:close/>
              </a:path>
              <a:path w="6204857" h="987551" stroke="0" extrusionOk="0">
                <a:moveTo>
                  <a:pt x="0" y="164595"/>
                </a:moveTo>
                <a:cubicBezTo>
                  <a:pt x="1582" y="42299"/>
                  <a:pt x="32922" y="6404"/>
                  <a:pt x="100690" y="0"/>
                </a:cubicBezTo>
                <a:cubicBezTo>
                  <a:pt x="1371394" y="-52491"/>
                  <a:pt x="2720380" y="517159"/>
                  <a:pt x="6104166" y="0"/>
                </a:cubicBezTo>
                <a:cubicBezTo>
                  <a:pt x="6149891" y="-8465"/>
                  <a:pt x="6212121" y="57214"/>
                  <a:pt x="6204857" y="164595"/>
                </a:cubicBezTo>
                <a:cubicBezTo>
                  <a:pt x="6161365" y="292852"/>
                  <a:pt x="6210320" y="626118"/>
                  <a:pt x="6204857" y="822956"/>
                </a:cubicBezTo>
                <a:cubicBezTo>
                  <a:pt x="6193781" y="912540"/>
                  <a:pt x="6173640" y="997234"/>
                  <a:pt x="6104166" y="987551"/>
                </a:cubicBezTo>
                <a:cubicBezTo>
                  <a:pt x="3993301" y="847533"/>
                  <a:pt x="2831733" y="920136"/>
                  <a:pt x="100690" y="987551"/>
                </a:cubicBezTo>
                <a:cubicBezTo>
                  <a:pt x="42557" y="968798"/>
                  <a:pt x="1740" y="923142"/>
                  <a:pt x="0" y="822956"/>
                </a:cubicBezTo>
                <a:cubicBezTo>
                  <a:pt x="-12359" y="614482"/>
                  <a:pt x="18699" y="420944"/>
                  <a:pt x="0" y="164595"/>
                </a:cubicBezTo>
                <a:close/>
              </a:path>
              <a:path w="6204857" h="987551" fill="none" stroke="0" extrusionOk="0">
                <a:moveTo>
                  <a:pt x="0" y="164595"/>
                </a:moveTo>
                <a:cubicBezTo>
                  <a:pt x="3935" y="72126"/>
                  <a:pt x="43319" y="-6491"/>
                  <a:pt x="100690" y="0"/>
                </a:cubicBezTo>
                <a:cubicBezTo>
                  <a:pt x="3105891" y="-92896"/>
                  <a:pt x="5114474" y="-126858"/>
                  <a:pt x="6104166" y="0"/>
                </a:cubicBezTo>
                <a:cubicBezTo>
                  <a:pt x="6148832" y="10661"/>
                  <a:pt x="6190601" y="65335"/>
                  <a:pt x="6204857" y="164595"/>
                </a:cubicBezTo>
                <a:cubicBezTo>
                  <a:pt x="6182900" y="424167"/>
                  <a:pt x="6233384" y="573648"/>
                  <a:pt x="6204857" y="822956"/>
                </a:cubicBezTo>
                <a:cubicBezTo>
                  <a:pt x="6205304" y="929368"/>
                  <a:pt x="6160074" y="1006158"/>
                  <a:pt x="6104166" y="987551"/>
                </a:cubicBezTo>
                <a:cubicBezTo>
                  <a:pt x="3177554" y="1239897"/>
                  <a:pt x="2615504" y="981203"/>
                  <a:pt x="100690" y="987551"/>
                </a:cubicBezTo>
                <a:cubicBezTo>
                  <a:pt x="30486" y="985710"/>
                  <a:pt x="-9256" y="917674"/>
                  <a:pt x="0" y="822956"/>
                </a:cubicBezTo>
                <a:cubicBezTo>
                  <a:pt x="18554" y="626453"/>
                  <a:pt x="-7092" y="299709"/>
                  <a:pt x="0" y="164595"/>
                </a:cubicBezTo>
                <a:close/>
              </a:path>
              <a:path w="6204857" h="987551" fill="none" stroke="0" extrusionOk="0">
                <a:moveTo>
                  <a:pt x="0" y="164595"/>
                </a:moveTo>
                <a:cubicBezTo>
                  <a:pt x="10986" y="64203"/>
                  <a:pt x="42954" y="-6508"/>
                  <a:pt x="100690" y="0"/>
                </a:cubicBezTo>
                <a:cubicBezTo>
                  <a:pt x="3084868" y="-191855"/>
                  <a:pt x="5084104" y="-159300"/>
                  <a:pt x="6104166" y="0"/>
                </a:cubicBezTo>
                <a:cubicBezTo>
                  <a:pt x="6163440" y="25468"/>
                  <a:pt x="6187059" y="55126"/>
                  <a:pt x="6204857" y="164595"/>
                </a:cubicBezTo>
                <a:cubicBezTo>
                  <a:pt x="6202621" y="418276"/>
                  <a:pt x="6225715" y="576695"/>
                  <a:pt x="6204857" y="822956"/>
                </a:cubicBezTo>
                <a:cubicBezTo>
                  <a:pt x="6206835" y="935226"/>
                  <a:pt x="6173141" y="1011326"/>
                  <a:pt x="6104166" y="987551"/>
                </a:cubicBezTo>
                <a:cubicBezTo>
                  <a:pt x="3127933" y="1215165"/>
                  <a:pt x="2597487" y="946923"/>
                  <a:pt x="100690" y="987551"/>
                </a:cubicBezTo>
                <a:cubicBezTo>
                  <a:pt x="33599" y="995624"/>
                  <a:pt x="147" y="912268"/>
                  <a:pt x="0" y="822956"/>
                </a:cubicBezTo>
                <a:cubicBezTo>
                  <a:pt x="7193" y="615849"/>
                  <a:pt x="-9033" y="282613"/>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 name="connsiteX0" fmla="*/ 0 w 6204857"/>
                      <a:gd name="connsiteY0" fmla="*/ 164595 h 987551"/>
                      <a:gd name="connsiteX1" fmla="*/ 100690 w 6204857"/>
                      <a:gd name="connsiteY1" fmla="*/ 0 h 987551"/>
                      <a:gd name="connsiteX2" fmla="*/ 6104166 w 6204857"/>
                      <a:gd name="connsiteY2" fmla="*/ 0 h 987551"/>
                      <a:gd name="connsiteX3" fmla="*/ 6204857 w 6204857"/>
                      <a:gd name="connsiteY3" fmla="*/ 164595 h 987551"/>
                      <a:gd name="connsiteX4" fmla="*/ 6204857 w 6204857"/>
                      <a:gd name="connsiteY4" fmla="*/ 822956 h 987551"/>
                      <a:gd name="connsiteX5" fmla="*/ 6104166 w 6204857"/>
                      <a:gd name="connsiteY5" fmla="*/ 987551 h 987551"/>
                      <a:gd name="connsiteX6" fmla="*/ 100690 w 6204857"/>
                      <a:gd name="connsiteY6" fmla="*/ 987551 h 987551"/>
                      <a:gd name="connsiteX7" fmla="*/ 0 w 6204857"/>
                      <a:gd name="connsiteY7" fmla="*/ 822956 h 987551"/>
                      <a:gd name="connsiteX8" fmla="*/ 0 w 620485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4857" h="987551" fill="none" extrusionOk="0">
                        <a:moveTo>
                          <a:pt x="0" y="164595"/>
                        </a:moveTo>
                        <a:cubicBezTo>
                          <a:pt x="10944" y="65115"/>
                          <a:pt x="43979" y="-5818"/>
                          <a:pt x="100690" y="0"/>
                        </a:cubicBezTo>
                        <a:cubicBezTo>
                          <a:pt x="2940375" y="-281367"/>
                          <a:pt x="5244276" y="-235541"/>
                          <a:pt x="6104166" y="0"/>
                        </a:cubicBezTo>
                        <a:cubicBezTo>
                          <a:pt x="6167904" y="16654"/>
                          <a:pt x="6191664" y="63297"/>
                          <a:pt x="6204857" y="164595"/>
                        </a:cubicBezTo>
                        <a:cubicBezTo>
                          <a:pt x="6217276" y="433017"/>
                          <a:pt x="6232692" y="592219"/>
                          <a:pt x="6204857" y="822956"/>
                        </a:cubicBezTo>
                        <a:cubicBezTo>
                          <a:pt x="6200362" y="936809"/>
                          <a:pt x="6171866" y="1000686"/>
                          <a:pt x="6104166" y="987551"/>
                        </a:cubicBezTo>
                        <a:cubicBezTo>
                          <a:pt x="3266212" y="1204922"/>
                          <a:pt x="2495718" y="888543"/>
                          <a:pt x="100690" y="987551"/>
                        </a:cubicBezTo>
                        <a:cubicBezTo>
                          <a:pt x="46269" y="1000782"/>
                          <a:pt x="4288" y="906693"/>
                          <a:pt x="0" y="822956"/>
                        </a:cubicBezTo>
                        <a:cubicBezTo>
                          <a:pt x="3838" y="620531"/>
                          <a:pt x="660" y="274181"/>
                          <a:pt x="0" y="164595"/>
                        </a:cubicBezTo>
                        <a:close/>
                      </a:path>
                      <a:path w="6204857" h="987551" stroke="0" extrusionOk="0">
                        <a:moveTo>
                          <a:pt x="0" y="164595"/>
                        </a:moveTo>
                        <a:cubicBezTo>
                          <a:pt x="1270" y="46280"/>
                          <a:pt x="36748" y="3571"/>
                          <a:pt x="100690" y="0"/>
                        </a:cubicBezTo>
                        <a:cubicBezTo>
                          <a:pt x="1143610" y="3492"/>
                          <a:pt x="2975016" y="325058"/>
                          <a:pt x="6104166" y="0"/>
                        </a:cubicBezTo>
                        <a:cubicBezTo>
                          <a:pt x="6151580" y="-5742"/>
                          <a:pt x="6208817" y="58285"/>
                          <a:pt x="6204857" y="164595"/>
                        </a:cubicBezTo>
                        <a:cubicBezTo>
                          <a:pt x="6188013" y="280992"/>
                          <a:pt x="6226667" y="642342"/>
                          <a:pt x="6204857" y="822956"/>
                        </a:cubicBezTo>
                        <a:cubicBezTo>
                          <a:pt x="6202508" y="912347"/>
                          <a:pt x="6163964" y="993663"/>
                          <a:pt x="6104166" y="987551"/>
                        </a:cubicBezTo>
                        <a:cubicBezTo>
                          <a:pt x="3973338" y="877352"/>
                          <a:pt x="2874069" y="1065923"/>
                          <a:pt x="100690" y="987551"/>
                        </a:cubicBezTo>
                        <a:cubicBezTo>
                          <a:pt x="41750" y="970109"/>
                          <a:pt x="-2537" y="924527"/>
                          <a:pt x="0" y="822956"/>
                        </a:cubicBezTo>
                        <a:cubicBezTo>
                          <a:pt x="722" y="585876"/>
                          <a:pt x="-3442" y="421922"/>
                          <a:pt x="0" y="164595"/>
                        </a:cubicBezTo>
                        <a:close/>
                      </a:path>
                      <a:path w="6204857" h="987551" fill="none" stroke="0" extrusionOk="0">
                        <a:moveTo>
                          <a:pt x="0" y="164595"/>
                        </a:moveTo>
                        <a:cubicBezTo>
                          <a:pt x="2031" y="69297"/>
                          <a:pt x="40609" y="-7501"/>
                          <a:pt x="100690" y="0"/>
                        </a:cubicBezTo>
                        <a:cubicBezTo>
                          <a:pt x="3061870" y="-151183"/>
                          <a:pt x="5020022" y="-81847"/>
                          <a:pt x="6104166" y="0"/>
                        </a:cubicBezTo>
                        <a:cubicBezTo>
                          <a:pt x="6161711" y="7926"/>
                          <a:pt x="6197647" y="65220"/>
                          <a:pt x="6204857" y="164595"/>
                        </a:cubicBezTo>
                        <a:cubicBezTo>
                          <a:pt x="6187390" y="421963"/>
                          <a:pt x="6230435" y="576510"/>
                          <a:pt x="6204857" y="822956"/>
                        </a:cubicBezTo>
                        <a:cubicBezTo>
                          <a:pt x="6203896" y="928000"/>
                          <a:pt x="6164977" y="1004421"/>
                          <a:pt x="6104166" y="987551"/>
                        </a:cubicBezTo>
                        <a:cubicBezTo>
                          <a:pt x="3151705" y="1147613"/>
                          <a:pt x="2614529" y="890689"/>
                          <a:pt x="100690" y="987551"/>
                        </a:cubicBezTo>
                        <a:cubicBezTo>
                          <a:pt x="40122" y="990592"/>
                          <a:pt x="-6536" y="922015"/>
                          <a:pt x="0" y="822956"/>
                        </a:cubicBezTo>
                        <a:cubicBezTo>
                          <a:pt x="10052" y="609918"/>
                          <a:pt x="-25898" y="284539"/>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Hót</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mỏm</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đá</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nghe</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những</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điệu</a:t>
            </a:r>
            <a:r>
              <a:rPr kumimoji="0" lang="en-US" sz="32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ca du </a:t>
            </a:r>
            <a:r>
              <a:rPr kumimoji="0" lang="en-US" sz="32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dương</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3" name="Arrow: Right 12">
            <a:extLst>
              <a:ext uri="{FF2B5EF4-FFF2-40B4-BE49-F238E27FC236}">
                <a16:creationId xmlns:a16="http://schemas.microsoft.com/office/drawing/2014/main" id="{4AE174DD-742E-4650-863C-43221AA711EF}"/>
              </a:ext>
            </a:extLst>
          </p:cNvPr>
          <p:cNvSpPr/>
          <p:nvPr/>
        </p:nvSpPr>
        <p:spPr>
          <a:xfrm>
            <a:off x="3461658" y="4161064"/>
            <a:ext cx="1262743" cy="685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529C71E-1315-19B6-E0E7-77E3703AF4A8}"/>
              </a:ext>
            </a:extLst>
          </p:cNvPr>
          <p:cNvSpPr txBox="1"/>
          <p:nvPr/>
        </p:nvSpPr>
        <p:spPr>
          <a:xfrm>
            <a:off x="1110343" y="5094514"/>
            <a:ext cx="10417629" cy="1569660"/>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Cứ</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thể</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này</a:t>
            </a:r>
            <a:r>
              <a:rPr lang="en-US" sz="3200" b="1" dirty="0">
                <a:latin typeface="Cambria" panose="02040503050406030204" pitchFamily="18" charset="0"/>
                <a:ea typeface="Cambria" panose="02040503050406030204" pitchFamily="18" charset="0"/>
                <a:sym typeface="Wingdings" panose="05000000000000000000" pitchFamily="2" charset="2"/>
              </a:rPr>
              <a:t> qua </a:t>
            </a:r>
            <a:r>
              <a:rPr lang="en-US" sz="3200" b="1" dirty="0" err="1">
                <a:latin typeface="Cambria" panose="02040503050406030204" pitchFamily="18" charset="0"/>
                <a:ea typeface="Cambria" panose="02040503050406030204" pitchFamily="18" charset="0"/>
                <a:sym typeface="Wingdings" panose="05000000000000000000" pitchFamily="2" charset="2"/>
              </a:rPr>
              <a:t>năm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khác</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chuyện</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gió</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những</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bài</a:t>
            </a:r>
            <a:r>
              <a:rPr lang="en-US" sz="3200" b="1" dirty="0">
                <a:latin typeface="Cambria" panose="02040503050406030204" pitchFamily="18" charset="0"/>
                <a:ea typeface="Cambria" panose="02040503050406030204" pitchFamily="18" charset="0"/>
                <a:sym typeface="Wingdings" panose="05000000000000000000" pitchFamily="2" charset="2"/>
              </a:rPr>
              <a:t> ca </a:t>
            </a:r>
            <a:r>
              <a:rPr lang="en-US" sz="3200" b="1" dirty="0" err="1">
                <a:latin typeface="Cambria" panose="02040503050406030204" pitchFamily="18" charset="0"/>
                <a:ea typeface="Cambria" panose="02040503050406030204" pitchFamily="18" charset="0"/>
                <a:sym typeface="Wingdings" panose="05000000000000000000" pitchFamily="2" charset="2"/>
              </a:rPr>
              <a:t>của</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chim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thấm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sâu</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vào</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mỏm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đá</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hình</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em</a:t>
            </a:r>
            <a:r>
              <a:rPr lang="en-US" sz="3200" b="1" dirty="0">
                <a:latin typeface="Cambria" panose="02040503050406030204" pitchFamily="18" charset="0"/>
                <a:ea typeface="Cambria" panose="02040503050406030204" pitchFamily="18" charset="0"/>
                <a:sym typeface="Wingdings" panose="05000000000000000000" pitchFamily="2" charset="2"/>
              </a:rPr>
              <a:t> </a:t>
            </a:r>
            <a:r>
              <a:rPr lang="en-US" sz="3200" b="1" dirty="0" err="1">
                <a:latin typeface="Cambria" panose="02040503050406030204" pitchFamily="18" charset="0"/>
                <a:ea typeface="Cambria" panose="02040503050406030204" pitchFamily="18" charset="0"/>
                <a:sym typeface="Wingdings" panose="05000000000000000000" pitchFamily="2" charset="2"/>
              </a:rPr>
              <a:t>bé</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3459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P spid="12" grpId="0" animBg="1"/>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623533" y="520582"/>
            <a:ext cx="11119104" cy="1678332"/>
            <a:chOff x="536448" y="1522068"/>
            <a:chExt cx="11119104" cy="1384995"/>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384995"/>
            </a:xfrm>
            <a:prstGeom prst="rect">
              <a:avLst/>
            </a:prstGeom>
            <a:noFill/>
          </p:spPr>
          <p:txBody>
            <a:bodyPr wrap="square">
              <a:spAutoFit/>
            </a:bodyPr>
            <a:lstStyle/>
            <a:p>
              <a:r>
                <a:rPr lang="vi-VN" sz="2800" b="1" dirty="0">
                  <a:solidFill>
                    <a:srgbClr val="C00000"/>
                  </a:solidFill>
                  <a:latin typeface="Cambria" panose="02040503050406030204" pitchFamily="18" charset="0"/>
                  <a:ea typeface="Cambria" panose="02040503050406030204" pitchFamily="18" charset="0"/>
                </a:rPr>
                <a:t>Chuyện gì xảy ra vào ngày mỏm đá hoá thành một em bé? Mọi người được chứng kiến điều gì kì lạ khi em bé người đã cất tiếng hát vang khắp núi rừng?</a:t>
              </a:r>
            </a:p>
          </p:txBody>
        </p:sp>
        <p:pic>
          <p:nvPicPr>
            <p:cNvPr id="10" name="Picture 9">
              <a:extLst>
                <a:ext uri="{FF2B5EF4-FFF2-40B4-BE49-F238E27FC236}">
                  <a16:creationId xmlns:a16="http://schemas.microsoft.com/office/drawing/2014/main" id="{EDC25D94-75AD-F622-466E-30C633CF4D35}"/>
                </a:ext>
              </a:extLst>
            </p:cNvPr>
            <p:cNvPicPr>
              <a:picLocks noChangeAspect="1"/>
            </p:cNvPicPr>
            <p:nvPr/>
          </p:nvPicPr>
          <p:blipFill>
            <a:blip r:embed="rId2"/>
            <a:stretch>
              <a:fillRect/>
            </a:stretch>
          </p:blipFill>
          <p:spPr>
            <a:xfrm rot="475881">
              <a:off x="632367" y="1657862"/>
              <a:ext cx="717662" cy="928739"/>
            </a:xfrm>
            <a:prstGeom prst="rect">
              <a:avLst/>
            </a:prstGeom>
          </p:spPr>
        </p:pic>
      </p:grpSp>
      <p:sp>
        <p:nvSpPr>
          <p:cNvPr id="14" name="TextBox 13">
            <a:extLst>
              <a:ext uri="{FF2B5EF4-FFF2-40B4-BE49-F238E27FC236}">
                <a16:creationId xmlns:a16="http://schemas.microsoft.com/office/drawing/2014/main" id="{CCE56962-F28A-6FD6-1DE2-E2638EDCB461}"/>
              </a:ext>
            </a:extLst>
          </p:cNvPr>
          <p:cNvSpPr txBox="1"/>
          <p:nvPr/>
        </p:nvSpPr>
        <p:spPr>
          <a:xfrm>
            <a:off x="507785" y="2452568"/>
            <a:ext cx="6165158" cy="3970318"/>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K</a:t>
            </a:r>
            <a:r>
              <a:rPr lang="vi-VN" sz="2800" dirty="0">
                <a:latin typeface="Cambria" panose="02040503050406030204" pitchFamily="18" charset="0"/>
                <a:ea typeface="Cambria" panose="02040503050406030204" pitchFamily="18" charset="0"/>
              </a:rPr>
              <a:t>hi mỏ đá hóa thành một em bé, em bé liền bước xuống núi, đúng lúc mông thú từng đàn kéo về phá nương rẫy. Thấy dân làng đuổi đằng đông phải dồn đằng tây mà chẳng được, em bé liền cất giọng hát. Tiếng hát của em vang khắp núi rừng. Mọi người được chứng kiến điều kỳ lạ: muông thú nhảy múa theo tiếng hát quên cả phá lúa.</a:t>
            </a:r>
          </a:p>
        </p:txBody>
      </p:sp>
      <p:pic>
        <p:nvPicPr>
          <p:cNvPr id="9" name="Picture 8">
            <a:extLst>
              <a:ext uri="{FF2B5EF4-FFF2-40B4-BE49-F238E27FC236}">
                <a16:creationId xmlns:a16="http://schemas.microsoft.com/office/drawing/2014/main" id="{BA0180E1-D537-08A0-76DB-752A0E075B47}"/>
              </a:ext>
            </a:extLst>
          </p:cNvPr>
          <p:cNvPicPr>
            <a:picLocks noChangeAspect="1"/>
          </p:cNvPicPr>
          <p:nvPr/>
        </p:nvPicPr>
        <p:blipFill>
          <a:blip r:embed="rId3"/>
          <a:stretch>
            <a:fillRect/>
          </a:stretch>
        </p:blipFill>
        <p:spPr>
          <a:xfrm>
            <a:off x="6879771" y="2856906"/>
            <a:ext cx="4789715" cy="2768173"/>
          </a:xfrm>
          <a:prstGeom prst="rect">
            <a:avLst/>
          </a:prstGeom>
        </p:spPr>
      </p:pic>
    </p:spTree>
    <p:extLst>
      <p:ext uri="{BB962C8B-B14F-4D97-AF65-F5344CB8AC3E}">
        <p14:creationId xmlns:p14="http://schemas.microsoft.com/office/powerpoint/2010/main" val="3741661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58219" y="1380554"/>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Khi giặc kéo đến, em bé người đá và dân làng đã làm gì để đuổi giặc?</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703728" y="2746483"/>
            <a:ext cx="11031072" cy="4031873"/>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 Khi giặc kéo đến đông như lá rừng, nhanh như chớp giật, dân làng đã chung sức, đồng lòng cầm vũ khí (tên nỏ, khiên đao) đuổi giặc.</a:t>
            </a:r>
          </a:p>
          <a:p>
            <a:pPr algn="just"/>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Trước cảnh bốn phương lửa cháy rừng rực, em bé người đá đã trèo lên một mỏm núi,</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cất tiếng hát kêu gọi những kẻ xâm lược chớ đi ăn cướp, hãy trở về với gia đình,... Lời hát của em bé người đá khiến giặc đứng sững như những pho tượng, vũ khí tuột khỏi tay.</a:t>
            </a:r>
          </a:p>
        </p:txBody>
      </p:sp>
      <p:pic>
        <p:nvPicPr>
          <p:cNvPr id="3" name="Picture 2">
            <a:extLst>
              <a:ext uri="{FF2B5EF4-FFF2-40B4-BE49-F238E27FC236}">
                <a16:creationId xmlns:a16="http://schemas.microsoft.com/office/drawing/2014/main" id="{29F9788C-05D8-CB5A-74A4-3C3778B726B7}"/>
              </a:ext>
            </a:extLst>
          </p:cNvPr>
          <p:cNvPicPr>
            <a:picLocks noChangeAspect="1"/>
          </p:cNvPicPr>
          <p:nvPr/>
        </p:nvPicPr>
        <p:blipFill>
          <a:blip r:embed="rId2"/>
          <a:stretch>
            <a:fillRect/>
          </a:stretch>
        </p:blipFill>
        <p:spPr>
          <a:xfrm rot="451685">
            <a:off x="699519" y="1553954"/>
            <a:ext cx="635715" cy="853529"/>
          </a:xfrm>
          <a:prstGeom prst="rect">
            <a:avLst/>
          </a:prstGeom>
        </p:spPr>
      </p:pic>
      <p:pic>
        <p:nvPicPr>
          <p:cNvPr id="7" name="Picture 6">
            <a:extLst>
              <a:ext uri="{FF2B5EF4-FFF2-40B4-BE49-F238E27FC236}">
                <a16:creationId xmlns:a16="http://schemas.microsoft.com/office/drawing/2014/main" id="{184F2DAD-2370-AD5B-67E0-885DFDD3AD7A}"/>
              </a:ext>
            </a:extLst>
          </p:cNvPr>
          <p:cNvPicPr>
            <a:picLocks noChangeAspect="1"/>
          </p:cNvPicPr>
          <p:nvPr/>
        </p:nvPicPr>
        <p:blipFill>
          <a:blip r:embed="rId3"/>
          <a:stretch>
            <a:fillRect/>
          </a:stretch>
        </p:blipFill>
        <p:spPr>
          <a:xfrm>
            <a:off x="3114771" y="198497"/>
            <a:ext cx="6572058" cy="1322947"/>
          </a:xfrm>
          <a:prstGeom prst="rect">
            <a:avLst/>
          </a:prstGeom>
        </p:spPr>
      </p:pic>
    </p:spTree>
    <p:extLst>
      <p:ext uri="{BB962C8B-B14F-4D97-AF65-F5344CB8AC3E}">
        <p14:creationId xmlns:p14="http://schemas.microsoft.com/office/powerpoint/2010/main" val="393684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Theo em, lời hát của em bé người đá thể hiện ước nguyện gì của con người?</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2953312"/>
            <a:ext cx="10804504" cy="3539430"/>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Em bé người đá đã giúp dân làng đuổi giặc. Em trèo lên một mỏm núi, cất tiếng hát kêu gọi những kẻ xâm lược chở đi ăn cướp, hãy trở về với vợ con, đi hái rau ngọt, cắt lúa vàng, tối ngủ bên lửa ấm, sáng thức dậy theo mặt trời,... Lời hát của em bé người đá thể hiện ước nguyện của con người về một cuộc sống hoà bình, không có cảnh đầu rơi máu đổ, chính nghĩa luôn chiến thắng phi nghĩa. </a:t>
            </a:r>
          </a:p>
        </p:txBody>
      </p:sp>
      <p:sp>
        <p:nvSpPr>
          <p:cNvPr id="7" name="Freeform 35">
            <a:extLst>
              <a:ext uri="{FF2B5EF4-FFF2-40B4-BE49-F238E27FC236}">
                <a16:creationId xmlns:a16="http://schemas.microsoft.com/office/drawing/2014/main"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E19182B8-4D85-1893-8A5B-A3271A86A74D}"/>
              </a:ext>
            </a:extLst>
          </p:cNvPr>
          <p:cNvPicPr>
            <a:picLocks noChangeAspect="1"/>
          </p:cNvPicPr>
          <p:nvPr/>
        </p:nvPicPr>
        <p:blipFill>
          <a:blip r:embed="rId4"/>
          <a:stretch>
            <a:fillRect/>
          </a:stretch>
        </p:blipFill>
        <p:spPr>
          <a:xfrm>
            <a:off x="2886171" y="220269"/>
            <a:ext cx="6572058" cy="1322947"/>
          </a:xfrm>
          <a:prstGeom prst="rect">
            <a:avLst/>
          </a:prstGeom>
        </p:spPr>
      </p:pic>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yard with a fence and flowers&#10;&#10;Description automatically generated">
            <a:extLst>
              <a:ext uri="{FF2B5EF4-FFF2-40B4-BE49-F238E27FC236}">
                <a16:creationId xmlns:a16="http://schemas.microsoft.com/office/drawing/2014/main" id="{7DABFED8-7E35-A80E-5094-2DC47C0AE5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27D3BB4-F0BC-4D41-D48F-CE18CCF205A7}"/>
              </a:ext>
            </a:extLst>
          </p:cNvPr>
          <p:cNvPicPr>
            <a:picLocks noChangeAspect="1"/>
          </p:cNvPicPr>
          <p:nvPr/>
        </p:nvPicPr>
        <p:blipFill>
          <a:blip r:embed="rId3"/>
          <a:stretch>
            <a:fillRect/>
          </a:stretch>
        </p:blipFill>
        <p:spPr>
          <a:xfrm>
            <a:off x="1699522" y="1002213"/>
            <a:ext cx="9010669" cy="3286029"/>
          </a:xfrm>
          <a:prstGeom prst="rect">
            <a:avLst/>
          </a:prstGeom>
        </p:spPr>
      </p:pic>
    </p:spTree>
    <p:extLst>
      <p:ext uri="{BB962C8B-B14F-4D97-AF65-F5344CB8AC3E}">
        <p14:creationId xmlns:p14="http://schemas.microsoft.com/office/powerpoint/2010/main" val="389176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119104" cy="1200329"/>
            <a:chOff x="536448" y="1563623"/>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395984" y="1563623"/>
              <a:ext cx="10197302" cy="1200329"/>
            </a:xfrm>
            <a:prstGeom prst="rect">
              <a:avLst/>
            </a:prstGeom>
            <a:noFill/>
          </p:spPr>
          <p:txBody>
            <a:bodyPr wrap="square">
              <a:spAutoFit/>
            </a:bodyPr>
            <a:lstStyle/>
            <a:p>
              <a:pPr algn="just"/>
              <a:r>
                <a:rPr lang="vi-VN" sz="3600" b="1" i="0" dirty="0">
                  <a:solidFill>
                    <a:srgbClr val="C00000"/>
                  </a:solidFill>
                  <a:effectLst/>
                  <a:latin typeface="Cambria" panose="02040503050406030204" pitchFamily="18" charset="0"/>
                  <a:ea typeface="Cambria" panose="02040503050406030204" pitchFamily="18" charset="0"/>
                </a:rPr>
                <a:t>Nêu một kết thúc khác cho câu chuyện theo mong muốn của em.</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3192798"/>
            <a:ext cx="10804504" cy="1938992"/>
          </a:xfrm>
          <a:prstGeom prst="rect">
            <a:avLst/>
          </a:prstGeom>
          <a:noFill/>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E</a:t>
            </a:r>
            <a:r>
              <a:rPr lang="vi-VN" sz="4000" dirty="0">
                <a:latin typeface="Cambria" panose="02040503050406030204" pitchFamily="18" charset="0"/>
                <a:ea typeface="Cambria" panose="02040503050406030204" pitchFamily="18" charset="0"/>
              </a:rPr>
              <a:t>m bé người đá bay lên trời xanh. Mỗi khi đất nước gặp gian nguy, em bé người đá lại xuất hiện để giúp đở dân làng.</a:t>
            </a:r>
          </a:p>
        </p:txBody>
      </p:sp>
      <p:sp>
        <p:nvSpPr>
          <p:cNvPr id="3" name="Freeform 21">
            <a:extLst>
              <a:ext uri="{FF2B5EF4-FFF2-40B4-BE49-F238E27FC236}">
                <a16:creationId xmlns:a16="http://schemas.microsoft.com/office/drawing/2014/main"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AB4F2284-D6F1-2CE4-D5D5-82E2D34833B7}"/>
              </a:ext>
            </a:extLst>
          </p:cNvPr>
          <p:cNvPicPr>
            <a:picLocks noChangeAspect="1"/>
          </p:cNvPicPr>
          <p:nvPr/>
        </p:nvPicPr>
        <p:blipFill>
          <a:blip r:embed="rId4"/>
          <a:stretch>
            <a:fillRect/>
          </a:stretch>
        </p:blipFill>
        <p:spPr>
          <a:xfrm>
            <a:off x="3038571" y="263812"/>
            <a:ext cx="6572058" cy="1322947"/>
          </a:xfrm>
          <a:prstGeom prst="rect">
            <a:avLst/>
          </a:prstGeom>
        </p:spPr>
      </p:pic>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FDAE66-71F0-69EE-E762-40A50280FD35}"/>
              </a:ext>
            </a:extLst>
          </p:cNvPr>
          <p:cNvSpPr txBox="1"/>
          <p:nvPr/>
        </p:nvSpPr>
        <p:spPr>
          <a:xfrm>
            <a:off x="896112" y="2048256"/>
            <a:ext cx="10186416" cy="3970318"/>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Những hành động, việc làm của chú bé người đá trong câu chuyện thể hiện tình yêu đối với cuộc sống và con người. Hiểu được những từ ngữ hình ảnh, biện pháp so sánh, nhân hóa, …. </a:t>
            </a:r>
            <a:r>
              <a:rPr lang="en-US" sz="3600" dirty="0">
                <a:latin typeface="Cambria" panose="02040503050406030204" pitchFamily="18" charset="0"/>
                <a:ea typeface="Cambria" panose="02040503050406030204" pitchFamily="18" charset="0"/>
              </a:rPr>
              <a:t>g</a:t>
            </a:r>
            <a:r>
              <a:rPr lang="vi-VN" sz="3600" dirty="0">
                <a:latin typeface="Cambria" panose="02040503050406030204" pitchFamily="18" charset="0"/>
                <a:ea typeface="Cambria" panose="02040503050406030204" pitchFamily="18" charset="0"/>
              </a:rPr>
              <a:t>óp phần làm nổi bật vẻ đẹp của cuộc sống: thiên nhiên cũng như con người, đều góp phần làm cho cuộc sống thêm tươi đẹp hơn.</a:t>
            </a:r>
          </a:p>
        </p:txBody>
      </p:sp>
      <p:pic>
        <p:nvPicPr>
          <p:cNvPr id="3" name="Picture 2">
            <a:extLst>
              <a:ext uri="{FF2B5EF4-FFF2-40B4-BE49-F238E27FC236}">
                <a16:creationId xmlns:a16="http://schemas.microsoft.com/office/drawing/2014/main" id="{549BBDFC-F3C8-5C68-DAD7-014133F7D46A}"/>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4165551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A578D-7778-5D08-93EA-F4EDDEED014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6468C00-3103-8076-0E6C-70EAAF9EB14F}"/>
              </a:ext>
            </a:extLst>
          </p:cNvPr>
          <p:cNvSpPr txBox="1"/>
          <p:nvPr/>
        </p:nvSpPr>
        <p:spPr>
          <a:xfrm>
            <a:off x="896112" y="2048256"/>
            <a:ext cx="10186416" cy="2862322"/>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Những hành động, việc làm của chú bé người đá thể hiện tình yêu đối với cuộc sống và con người. Hiểu được những từ ngữ hình ảnh, biện pháp so sánh, nhân hóa, …. </a:t>
            </a:r>
            <a:r>
              <a:rPr lang="en-US" sz="3600" dirty="0">
                <a:latin typeface="Cambria" panose="02040503050406030204" pitchFamily="18" charset="0"/>
                <a:ea typeface="Cambria" panose="02040503050406030204" pitchFamily="18" charset="0"/>
              </a:rPr>
              <a:t>g</a:t>
            </a:r>
            <a:r>
              <a:rPr lang="vi-VN" sz="3600" dirty="0">
                <a:latin typeface="Cambria" panose="02040503050406030204" pitchFamily="18" charset="0"/>
                <a:ea typeface="Cambria" panose="02040503050406030204" pitchFamily="18" charset="0"/>
              </a:rPr>
              <a:t>óp phần làm nổi bật vẻ đẹp của cuộc sống thiên nhiên cũng như con người</a:t>
            </a:r>
            <a:r>
              <a:rPr lang="en-US" sz="3600" dirty="0">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34AFE23-3C49-7267-2ACE-56A7FB557314}"/>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2704989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027BC758-2F6C-5523-9348-D435CB9A929E}"/>
              </a:ext>
            </a:extLst>
          </p:cNvPr>
          <p:cNvPicPr>
            <a:picLocks noChangeAspect="1"/>
          </p:cNvPicPr>
          <p:nvPr/>
        </p:nvPicPr>
        <p:blipFill>
          <a:blip r:embed="rId6"/>
          <a:stretch>
            <a:fillRect/>
          </a:stretch>
        </p:blipFill>
        <p:spPr>
          <a:xfrm>
            <a:off x="2479484" y="1033951"/>
            <a:ext cx="6492803" cy="4419983"/>
          </a:xfrm>
          <a:prstGeom prst="rect">
            <a:avLst/>
          </a:prstGeom>
        </p:spPr>
      </p:pic>
    </p:spTree>
    <p:extLst>
      <p:ext uri="{BB962C8B-B14F-4D97-AF65-F5344CB8AC3E}">
        <p14:creationId xmlns:p14="http://schemas.microsoft.com/office/powerpoint/2010/main" val="291941013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FFEF6D44-2435-B9BC-39D4-F2E687B5638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id="{AD94A0DE-9027-5FF9-FEC0-271A9C344B1C}"/>
              </a:ext>
            </a:extLst>
          </p:cNvPr>
          <p:cNvPicPr>
            <a:picLocks noChangeAspect="1"/>
          </p:cNvPicPr>
          <p:nvPr/>
        </p:nvPicPr>
        <p:blipFill>
          <a:blip r:embed="rId10"/>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name="TextBox1" r:id="rId1" imgW="4853880" imgH="1394640"/>
        </mc:Choice>
        <mc:Fallback>
          <p:control name="TextBox1" r:id="rId1" imgW="4853880" imgH="1394640">
            <p:pic>
              <p:nvPicPr>
                <p:cNvPr id="11" name="TextBox1">
                  <a:extLst>
                    <a:ext uri="{FF2B5EF4-FFF2-40B4-BE49-F238E27FC236}">
                      <a16:creationId xmlns:a16="http://schemas.microsoft.com/office/drawing/2014/main" id="{4C746186-3A79-C6EC-3062-BB3277A96D88}"/>
                    </a:ext>
                  </a:extLst>
                </p:cNvPr>
                <p:cNvPicPr>
                  <a:picLocks/>
                </p:cNvPicPr>
                <p:nvPr/>
              </p:nvPicPr>
              <p:blipFill>
                <a:blip r:embed="rId11"/>
                <a:stretch>
                  <a:fillRect/>
                </a:stretch>
              </p:blipFill>
              <p:spPr>
                <a:xfrm>
                  <a:off x="5924873" y="1954461"/>
                  <a:ext cx="4850611" cy="1394141"/>
                </a:xfrm>
                <a:prstGeom prst="rect">
                  <a:avLst/>
                </a:prstGeom>
              </p:spPr>
            </p:pic>
          </p:control>
        </mc:Fallback>
      </mc:AlternateContent>
    </p:controls>
    <p:extLst>
      <p:ext uri="{BB962C8B-B14F-4D97-AF65-F5344CB8AC3E}">
        <p14:creationId xmlns:p14="http://schemas.microsoft.com/office/powerpoint/2010/main" val="127608752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0B19A9-911B-DE85-CC73-C031651C9F55}"/>
              </a:ext>
            </a:extLst>
          </p:cNvPr>
          <p:cNvGrpSpPr/>
          <p:nvPr/>
        </p:nvGrpSpPr>
        <p:grpSpPr>
          <a:xfrm>
            <a:off x="2481942" y="455902"/>
            <a:ext cx="8820041" cy="2909089"/>
            <a:chOff x="7432880" y="455902"/>
            <a:chExt cx="3869104" cy="2909089"/>
          </a:xfrm>
        </p:grpSpPr>
        <p:sp>
          <p:nvSpPr>
            <p:cNvPr id="5" name="Freeform 18">
              <a:extLst>
                <a:ext uri="{FF2B5EF4-FFF2-40B4-BE49-F238E27FC236}">
                  <a16:creationId xmlns:a16="http://schemas.microsoft.com/office/drawing/2014/main" id="{BC1AD4AC-0E5C-3DB3-EED9-9BD25CE9EB0D}"/>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E7C7E3-1CC6-30F7-404B-3B259372462B}"/>
                </a:ext>
              </a:extLst>
            </p:cNvPr>
            <p:cNvSpPr txBox="1"/>
            <p:nvPr/>
          </p:nvSpPr>
          <p:spPr>
            <a:xfrm>
              <a:off x="7876979" y="1305536"/>
              <a:ext cx="3196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Kể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1 - 2 </a:t>
              </a:r>
              <a:r>
                <a:rPr lang="en-US" sz="3600" b="1" dirty="0" err="1">
                  <a:latin typeface="Cambria" panose="02040503050406030204" pitchFamily="18" charset="0"/>
                  <a:ea typeface="Cambria" panose="02040503050406030204" pitchFamily="18" charset="0"/>
                </a:rPr>
                <a:t>truyện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Freeform 9">
            <a:extLst>
              <a:ext uri="{FF2B5EF4-FFF2-40B4-BE49-F238E27FC236}">
                <a16:creationId xmlns:a16="http://schemas.microsoft.com/office/drawing/2014/main" id="{048DE5E0-BA57-87E7-B029-CE16E236F92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45276306-7ADD-87FE-FA79-2D037A9C57C5}"/>
              </a:ext>
            </a:extLst>
          </p:cNvPr>
          <p:cNvGrpSpPr/>
          <p:nvPr/>
        </p:nvGrpSpPr>
        <p:grpSpPr>
          <a:xfrm>
            <a:off x="1480456" y="3830475"/>
            <a:ext cx="6183087" cy="2211098"/>
            <a:chOff x="7432880" y="455902"/>
            <a:chExt cx="3869104" cy="2909089"/>
          </a:xfrm>
        </p:grpSpPr>
        <p:sp>
          <p:nvSpPr>
            <p:cNvPr id="9" name="Freeform 18">
              <a:extLst>
                <a:ext uri="{FF2B5EF4-FFF2-40B4-BE49-F238E27FC236}">
                  <a16:creationId xmlns:a16="http://schemas.microsoft.com/office/drawing/2014/main" id="{569E80C2-B0A6-C541-1340-4280D9F0A203}"/>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941D2BF-96D8-B119-222F-BB25C494FBD7}"/>
                </a:ext>
              </a:extLst>
            </p:cNvPr>
            <p:cNvSpPr txBox="1"/>
            <p:nvPr/>
          </p:nvSpPr>
          <p:spPr>
            <a:xfrm>
              <a:off x="7876979" y="1305536"/>
              <a:ext cx="319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16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DAE80667-C593-476B-3123-9512B1964F07}"/>
              </a:ext>
            </a:extLst>
          </p:cNvPr>
          <p:cNvPicPr>
            <a:picLocks noChangeAspect="1"/>
          </p:cNvPicPr>
          <p:nvPr/>
        </p:nvPicPr>
        <p:blipFill>
          <a:blip r:embed="rId6"/>
          <a:stretch>
            <a:fillRect/>
          </a:stretch>
        </p:blipFill>
        <p:spPr>
          <a:xfrm>
            <a:off x="1418467" y="0"/>
            <a:ext cx="3694496" cy="1725318"/>
          </a:xfrm>
          <a:prstGeom prst="rect">
            <a:avLst/>
          </a:prstGeom>
        </p:spPr>
      </p:pic>
      <p:pic>
        <p:nvPicPr>
          <p:cNvPr id="9" name="Picture 8">
            <a:extLst>
              <a:ext uri="{FF2B5EF4-FFF2-40B4-BE49-F238E27FC236}">
                <a16:creationId xmlns:a16="http://schemas.microsoft.com/office/drawing/2014/main" id="{F676E881-747A-4B53-8487-DED820936E7C}"/>
              </a:ext>
            </a:extLst>
          </p:cNvPr>
          <p:cNvPicPr>
            <a:picLocks noChangeAspect="1"/>
          </p:cNvPicPr>
          <p:nvPr/>
        </p:nvPicPr>
        <p:blipFill>
          <a:blip r:embed="rId7"/>
          <a:stretch>
            <a:fillRect/>
          </a:stretch>
        </p:blipFill>
        <p:spPr>
          <a:xfrm>
            <a:off x="2356885" y="1157735"/>
            <a:ext cx="2078916" cy="1603387"/>
          </a:xfrm>
          <a:prstGeom prst="rect">
            <a:avLst/>
          </a:prstGeom>
        </p:spPr>
      </p:pic>
      <p:pic>
        <p:nvPicPr>
          <p:cNvPr id="12" name="Picture 11">
            <a:extLst>
              <a:ext uri="{FF2B5EF4-FFF2-40B4-BE49-F238E27FC236}">
                <a16:creationId xmlns:a16="http://schemas.microsoft.com/office/drawing/2014/main" id="{E11C9624-35A6-9E18-D0FE-E33899AD8814}"/>
              </a:ext>
            </a:extLst>
          </p:cNvPr>
          <p:cNvPicPr>
            <a:picLocks noChangeAspect="1"/>
          </p:cNvPicPr>
          <p:nvPr/>
        </p:nvPicPr>
        <p:blipFill>
          <a:blip r:embed="rId8"/>
          <a:stretch>
            <a:fillRect/>
          </a:stretch>
        </p:blipFill>
        <p:spPr>
          <a:xfrm>
            <a:off x="973721" y="2387754"/>
            <a:ext cx="7675529" cy="3127519"/>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FD02328-A2CC-BA03-ACF6-3A6C0352E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581" y="4408714"/>
            <a:ext cx="1569256" cy="1569256"/>
          </a:xfrm>
          <a:prstGeom prst="rect">
            <a:avLst/>
          </a:prstGeom>
        </p:spPr>
      </p:pic>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15" name="Picture 14">
            <a:extLst>
              <a:ext uri="{FF2B5EF4-FFF2-40B4-BE49-F238E27FC236}">
                <a16:creationId xmlns:a16="http://schemas.microsoft.com/office/drawing/2014/main" id="{2FFDF2C6-68C5-A006-58F4-3564A68EFBF1}"/>
              </a:ext>
            </a:extLst>
          </p:cNvPr>
          <p:cNvPicPr>
            <a:picLocks noChangeAspect="1"/>
          </p:cNvPicPr>
          <p:nvPr/>
        </p:nvPicPr>
        <p:blipFill>
          <a:blip r:embed="rId6"/>
          <a:stretch>
            <a:fillRect/>
          </a:stretch>
        </p:blipFill>
        <p:spPr>
          <a:xfrm>
            <a:off x="2544805" y="955577"/>
            <a:ext cx="6340390" cy="4359018"/>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500743" y="651578"/>
            <a:ext cx="11157857" cy="3170099"/>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Trên đỉnh núi cao ở vùng Chư Bô-đa, có một mỏm đá xanh giống hình một em bé cưỡi voi. Những tia nắng vàng dịu, những hạt mưa trong vắt thay nhau tắm gội, sưởi ấm cho mỏm đá. Gió rì rào kể cho mỏm đá nghe những câu chuyện về mọi miền. Chim hót cho mỏm đá nghe những điệu ca du dương. Cứ thế, năm này qua năm khác, những câu chuyện của gió, những bài ca của chim thấm sâu vào mỏm đá hình em bé.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buổi sáng, mỏm đá khẽ cựa quậy,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pic>
        <p:nvPicPr>
          <p:cNvPr id="3" name="Picture 2">
            <a:extLst>
              <a:ext uri="{FF2B5EF4-FFF2-40B4-BE49-F238E27FC236}">
                <a16:creationId xmlns:a16="http://schemas.microsoft.com/office/drawing/2014/main" id="{D32916FF-A1C2-0FA8-C735-8D7F7234641A}"/>
              </a:ext>
            </a:extLst>
          </p:cNvPr>
          <p:cNvPicPr>
            <a:picLocks noChangeAspect="1"/>
          </p:cNvPicPr>
          <p:nvPr/>
        </p:nvPicPr>
        <p:blipFill>
          <a:blip r:embed="rId2"/>
          <a:stretch>
            <a:fillRect/>
          </a:stretch>
        </p:blipFill>
        <p:spPr>
          <a:xfrm>
            <a:off x="4668538" y="0"/>
            <a:ext cx="2920237" cy="859611"/>
          </a:xfrm>
          <a:prstGeom prst="rect">
            <a:avLst/>
          </a:prstGeom>
        </p:spPr>
      </p:pic>
      <p:pic>
        <p:nvPicPr>
          <p:cNvPr id="6" name="Picture 5">
            <a:extLst>
              <a:ext uri="{FF2B5EF4-FFF2-40B4-BE49-F238E27FC236}">
                <a16:creationId xmlns:a16="http://schemas.microsoft.com/office/drawing/2014/main" id="{4B6948A5-723E-0674-D584-B258095B28BC}"/>
              </a:ext>
            </a:extLst>
          </p:cNvPr>
          <p:cNvPicPr>
            <a:picLocks noChangeAspect="1"/>
          </p:cNvPicPr>
          <p:nvPr/>
        </p:nvPicPr>
        <p:blipFill>
          <a:blip r:embed="rId3"/>
          <a:stretch>
            <a:fillRect/>
          </a:stretch>
        </p:blipFill>
        <p:spPr>
          <a:xfrm>
            <a:off x="5464629" y="3608546"/>
            <a:ext cx="5857195" cy="3101816"/>
          </a:xfrm>
          <a:prstGeom prst="rect">
            <a:avLst/>
          </a:prstGeom>
        </p:spPr>
      </p:pic>
    </p:spTree>
    <p:extLst>
      <p:ext uri="{BB962C8B-B14F-4D97-AF65-F5344CB8AC3E}">
        <p14:creationId xmlns:p14="http://schemas.microsoft.com/office/powerpoint/2010/main" val="224230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489857" y="520949"/>
            <a:ext cx="11157857" cy="5693866"/>
          </a:xfrm>
          <a:prstGeom prst="rect">
            <a:avLst/>
          </a:prstGeom>
          <a:noFill/>
        </p:spPr>
        <p:txBody>
          <a:bodyPr wrap="square">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Ngày 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đứng sững như những pho tượng, vũ khí tuột khỏi tay</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Giặc 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Truyện cổ Việt Nam</a:t>
            </a:r>
            <a:r>
              <a:rPr lang="vi-VN" sz="2800" dirty="0">
                <a:latin typeface="Cambria" panose="02040503050406030204" pitchFamily="18" charset="0"/>
                <a:ea typeface="Cambria" panose="02040503050406030204" pitchFamily="18" charset="0"/>
              </a:rPr>
              <a:t>, Ngọc Anh và Văn Lang </a:t>
            </a:r>
            <a:r>
              <a:rPr lang="vi-VN" sz="2800" i="1" dirty="0">
                <a:latin typeface="Cambria" panose="02040503050406030204" pitchFamily="18" charset="0"/>
                <a:ea typeface="Cambria" panose="02040503050406030204" pitchFamily="18" charset="0"/>
              </a:rPr>
              <a:t>kể</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26871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1BC801-DBBE-00AA-19BF-05DBB0EB518E}"/>
              </a:ext>
            </a:extLst>
          </p:cNvPr>
          <p:cNvGrpSpPr/>
          <p:nvPr/>
        </p:nvGrpSpPr>
        <p:grpSpPr>
          <a:xfrm>
            <a:off x="7432880" y="455902"/>
            <a:ext cx="3869104" cy="2909089"/>
            <a:chOff x="7432880" y="455902"/>
            <a:chExt cx="3869104" cy="2909089"/>
          </a:xfrm>
        </p:grpSpPr>
        <p:sp>
          <p:nvSpPr>
            <p:cNvPr id="5" name="Freeform 18">
              <a:extLst>
                <a:ext uri="{FF2B5EF4-FFF2-40B4-BE49-F238E27FC236}">
                  <a16:creationId xmlns:a16="http://schemas.microsoft.com/office/drawing/2014/main" id="{69A2894F-C6B5-7E3F-92A4-CA765B11F455}"/>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34ADD49-98B7-97DB-AA00-98B734422325}"/>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7" name="Freeform 9">
            <a:extLst>
              <a:ext uri="{FF2B5EF4-FFF2-40B4-BE49-F238E27FC236}">
                <a16:creationId xmlns:a16="http://schemas.microsoft.com/office/drawing/2014/main" id="{78BC9BD5-320B-90A1-8ADD-BEBDA6D74902}"/>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3EBE465F-AB60-AB8C-51C8-7123BAE18AC6}"/>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FB570166-4ED5-F871-54A2-24574D86E30B}"/>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934E5D6C-5C9D-EE3A-2258-7CC5F79B0555}"/>
                </a:ext>
              </a:extLst>
            </p:cNvPr>
            <p:cNvSpPr txBox="1"/>
            <p:nvPr/>
          </p:nvSpPr>
          <p:spPr>
            <a:xfrm>
              <a:off x="1047606" y="1100765"/>
              <a:ext cx="4742288" cy="584775"/>
            </a:xfrm>
            <a:prstGeom prst="rect">
              <a:avLst/>
            </a:prstGeom>
            <a:noFill/>
          </p:spPr>
          <p:txBody>
            <a:bodyPr wrap="square">
              <a:spAutoFit/>
            </a:bodyPr>
            <a:lstStyle/>
            <a:p>
              <a:r>
                <a:rPr lang="pt-BR" sz="3200" b="1" dirty="0">
                  <a:latin typeface="Calibri" panose="020F0502020204030204" pitchFamily="34" charset="0"/>
                  <a:ea typeface="Calibri" panose="020F0502020204030204" pitchFamily="34" charset="0"/>
                  <a:cs typeface="Calibri" panose="020F0502020204030204" pitchFamily="34" charset="0"/>
                </a:rPr>
                <a:t>Đoạn 1: Từ đầu ... em bé.</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A62072E8-064F-5F8D-014E-C85C6007707B}"/>
              </a:ext>
            </a:extLst>
          </p:cNvPr>
          <p:cNvGrpSpPr/>
          <p:nvPr/>
        </p:nvGrpSpPr>
        <p:grpSpPr>
          <a:xfrm>
            <a:off x="577175" y="1976647"/>
            <a:ext cx="6063111" cy="1523771"/>
            <a:chOff x="588398" y="2156869"/>
            <a:chExt cx="6063111" cy="1523771"/>
          </a:xfrm>
        </p:grpSpPr>
        <p:sp>
          <p:nvSpPr>
            <p:cNvPr id="12" name="Freeform 22">
              <a:extLst>
                <a:ext uri="{FF2B5EF4-FFF2-40B4-BE49-F238E27FC236}">
                  <a16:creationId xmlns:a16="http://schemas.microsoft.com/office/drawing/2014/main" id="{79727FB8-09D8-02C6-1156-FA94C15B3302}"/>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C6887ACB-89ED-D901-E12F-B1C7A7FC8A21}"/>
                </a:ext>
              </a:extLst>
            </p:cNvPr>
            <p:cNvSpPr txBox="1"/>
            <p:nvPr/>
          </p:nvSpPr>
          <p:spPr>
            <a:xfrm>
              <a:off x="927862" y="2760421"/>
              <a:ext cx="5723647"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theo</a:t>
              </a:r>
              <a:r>
                <a:rPr lang="vi-VN"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là</a:t>
              </a:r>
              <a:r>
                <a:rPr lang="en-US"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latin typeface="Calibri" panose="020F0502020204030204" pitchFamily="34" charset="0"/>
                  <a:ea typeface="Calibri" panose="020F0502020204030204" pitchFamily="34" charset="0"/>
                  <a:cs typeface="Calibri" panose="020F0502020204030204" pitchFamily="34" charset="0"/>
                </a:rPr>
                <a:t>Nai Ngọc.</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85510141-46F4-824E-E28F-D4703956958C}"/>
              </a:ext>
            </a:extLst>
          </p:cNvPr>
          <p:cNvGrpSpPr/>
          <p:nvPr/>
        </p:nvGrpSpPr>
        <p:grpSpPr>
          <a:xfrm>
            <a:off x="577175" y="3497392"/>
            <a:ext cx="5986910" cy="1523771"/>
            <a:chOff x="577175" y="3497392"/>
            <a:chExt cx="5986910" cy="1523771"/>
          </a:xfrm>
        </p:grpSpPr>
        <p:sp>
          <p:nvSpPr>
            <p:cNvPr id="15" name="Freeform 22">
              <a:extLst>
                <a:ext uri="{FF2B5EF4-FFF2-40B4-BE49-F238E27FC236}">
                  <a16:creationId xmlns:a16="http://schemas.microsoft.com/office/drawing/2014/main" id="{7371DBFC-D370-382F-CD3F-380D06B1E1FC}"/>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13EA2DF5-C193-A9AA-B51C-23748BBC0BEA}"/>
                </a:ext>
              </a:extLst>
            </p:cNvPr>
            <p:cNvSpPr txBox="1"/>
            <p:nvPr/>
          </p:nvSpPr>
          <p:spPr>
            <a:xfrm>
              <a:off x="940635" y="4130492"/>
              <a:ext cx="5623450" cy="523220"/>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Tiếp</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theo</a:t>
              </a:r>
              <a:r>
                <a:rPr lang="vi-VN" sz="2800" b="1" dirty="0">
                  <a:latin typeface="Calibri" panose="020F0502020204030204" pitchFamily="34" charset="0"/>
                  <a:ea typeface="Calibri" panose="020F0502020204030204" pitchFamily="34" charset="0"/>
                  <a:cs typeface="Calibri" panose="020F0502020204030204" pitchFamily="34" charset="0"/>
                </a:rPr>
                <a:t> … tuột khỏi tay.</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F3A0435-384F-218E-DDFD-C92F543C19B7}"/>
              </a:ext>
            </a:extLst>
          </p:cNvPr>
          <p:cNvGrpSpPr/>
          <p:nvPr/>
        </p:nvGrpSpPr>
        <p:grpSpPr>
          <a:xfrm>
            <a:off x="577175" y="5129784"/>
            <a:ext cx="6553684" cy="1260130"/>
            <a:chOff x="577175" y="5129784"/>
            <a:chExt cx="6553684" cy="1544038"/>
          </a:xfrm>
        </p:grpSpPr>
        <p:sp>
          <p:nvSpPr>
            <p:cNvPr id="18" name="Freeform 22">
              <a:extLst>
                <a:ext uri="{FF2B5EF4-FFF2-40B4-BE49-F238E27FC236}">
                  <a16:creationId xmlns:a16="http://schemas.microsoft.com/office/drawing/2014/main" id="{9CFD635D-AF36-EC93-091C-0D4725DDFF81}"/>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777C719E-0E89-8BEF-49E5-A17E049139F4}"/>
                </a:ext>
              </a:extLst>
            </p:cNvPr>
            <p:cNvSpPr txBox="1"/>
            <p:nvPr/>
          </p:nvSpPr>
          <p:spPr>
            <a:xfrm>
              <a:off x="1036383" y="5676327"/>
              <a:ext cx="6094476" cy="71652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phần còn lại.</a:t>
              </a:r>
            </a:p>
          </p:txBody>
        </p:sp>
      </p:grpSp>
    </p:spTree>
    <p:extLst>
      <p:ext uri="{BB962C8B-B14F-4D97-AF65-F5344CB8AC3E}">
        <p14:creationId xmlns:p14="http://schemas.microsoft.com/office/powerpoint/2010/main" val="2833315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3475141" y="171089"/>
            <a:ext cx="5617819" cy="2546933"/>
            <a:chOff x="3475141" y="171089"/>
            <a:chExt cx="5617819" cy="254693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3475141" y="775242"/>
              <a:ext cx="3931920" cy="1942780"/>
              <a:chOff x="1554973" y="877258"/>
              <a:chExt cx="3931920"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554973" y="877258"/>
                <a:ext cx="3931920"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1896374" y="1123478"/>
                <a:ext cx="3249117" cy="1446550"/>
              </a:xfrm>
              <a:prstGeom prst="rect">
                <a:avLst/>
              </a:prstGeom>
              <a:noFill/>
            </p:spPr>
            <p:txBody>
              <a:bodyPr wrap="square">
                <a:spAutoFit/>
              </a:bodyPr>
              <a:lstStyle/>
              <a:p>
                <a:pPr algn="ctr"/>
                <a:r>
                  <a:rPr lang="en-GB" sz="4400" b="1" dirty="0" err="1">
                    <a:solidFill>
                      <a:schemeClr val="accent6">
                        <a:lumMod val="75000"/>
                      </a:schemeClr>
                    </a:solidFill>
                    <a:latin typeface="Cambria" panose="02040503050406030204" pitchFamily="18" charset="0"/>
                    <a:ea typeface="Cambria" panose="02040503050406030204" pitchFamily="18" charset="0"/>
                  </a:rPr>
                  <a:t>Luyện</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đọc</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từ</a:t>
                </a:r>
                <a:r>
                  <a:rPr lang="en-GB" sz="4400" b="1" dirty="0">
                    <a:solidFill>
                      <a:schemeClr val="accent6">
                        <a:lumMod val="75000"/>
                      </a:schemeClr>
                    </a:solidFill>
                    <a:latin typeface="Cambria" panose="02040503050406030204" pitchFamily="18" charset="0"/>
                    <a:ea typeface="Cambria" panose="02040503050406030204" pitchFamily="18" charset="0"/>
                  </a:rPr>
                  <a:t> </a:t>
                </a:r>
                <a:r>
                  <a:rPr lang="en-GB" sz="4400" b="1" dirty="0" err="1">
                    <a:solidFill>
                      <a:schemeClr val="accent6">
                        <a:lumMod val="75000"/>
                      </a:schemeClr>
                    </a:solidFill>
                    <a:latin typeface="Cambria" panose="02040503050406030204" pitchFamily="18" charset="0"/>
                    <a:ea typeface="Cambria" panose="02040503050406030204" pitchFamily="18" charset="0"/>
                  </a:rPr>
                  <a:t>khó</a:t>
                </a:r>
                <a:endParaRPr lang="vi-VN" sz="4400" b="1" dirty="0">
                  <a:solidFill>
                    <a:schemeClr val="accent6">
                      <a:lumMod val="75000"/>
                    </a:schemeClr>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3" name="Group 12">
            <a:extLst>
              <a:ext uri="{FF2B5EF4-FFF2-40B4-BE49-F238E27FC236}">
                <a16:creationId xmlns:a16="http://schemas.microsoft.com/office/drawing/2014/main" id="{9531D434-4866-8768-35F4-260CE276564D}"/>
              </a:ext>
            </a:extLst>
          </p:cNvPr>
          <p:cNvGrpSpPr/>
          <p:nvPr/>
        </p:nvGrpSpPr>
        <p:grpSpPr>
          <a:xfrm>
            <a:off x="4851410" y="3360057"/>
            <a:ext cx="2583533" cy="1392168"/>
            <a:chOff x="867238" y="3523343"/>
            <a:chExt cx="4122871" cy="1392168"/>
          </a:xfrm>
        </p:grpSpPr>
        <p:pic>
          <p:nvPicPr>
            <p:cNvPr id="10" name="Picture 9">
              <a:extLst>
                <a:ext uri="{FF2B5EF4-FFF2-40B4-BE49-F238E27FC236}">
                  <a16:creationId xmlns:a16="http://schemas.microsoft.com/office/drawing/2014/main" id="{C58637BA-CBE2-02E6-45AC-80CCABAAA88F}"/>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2" name="TextBox 11">
              <a:extLst>
                <a:ext uri="{FF2B5EF4-FFF2-40B4-BE49-F238E27FC236}">
                  <a16:creationId xmlns:a16="http://schemas.microsoft.com/office/drawing/2014/main" id="{2E640B22-F602-A00B-8718-0F4BD83DE25B}"/>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đỉnh</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núi</a:t>
              </a:r>
              <a:endParaRPr lang="vi-VN" sz="4000" i="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25636A5F-7C3A-8ADA-2869-195EA6D337F3}"/>
              </a:ext>
            </a:extLst>
          </p:cNvPr>
          <p:cNvGrpSpPr/>
          <p:nvPr/>
        </p:nvGrpSpPr>
        <p:grpSpPr>
          <a:xfrm>
            <a:off x="7832975" y="3349172"/>
            <a:ext cx="2932998" cy="1392168"/>
            <a:chOff x="867238" y="3523343"/>
            <a:chExt cx="4389455" cy="1392168"/>
          </a:xfrm>
        </p:grpSpPr>
        <p:pic>
          <p:nvPicPr>
            <p:cNvPr id="15" name="Picture 14">
              <a:extLst>
                <a:ext uri="{FF2B5EF4-FFF2-40B4-BE49-F238E27FC236}">
                  <a16:creationId xmlns:a16="http://schemas.microsoft.com/office/drawing/2014/main" id="{DC2474D6-CE94-7D1F-1FD1-A16E71AD3610}"/>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6" name="TextBox 15">
              <a:extLst>
                <a:ext uri="{FF2B5EF4-FFF2-40B4-BE49-F238E27FC236}">
                  <a16:creationId xmlns:a16="http://schemas.microsoft.com/office/drawing/2014/main" id="{61B40CD6-0E85-ED33-921F-EA335D671C76}"/>
                </a:ext>
              </a:extLst>
            </p:cNvPr>
            <p:cNvSpPr txBox="1"/>
            <p:nvPr/>
          </p:nvSpPr>
          <p:spPr>
            <a:xfrm>
              <a:off x="1614488" y="3767401"/>
              <a:ext cx="3642205" cy="830997"/>
            </a:xfrm>
            <a:prstGeom prst="rect">
              <a:avLst/>
            </a:prstGeom>
            <a:noFill/>
          </p:spPr>
          <p:txBody>
            <a:bodyPr wrap="square">
              <a:spAutoFit/>
            </a:bodyPr>
            <a:lstStyle/>
            <a:p>
              <a:r>
                <a:rPr lang="en-US" sz="4800" i="1" dirty="0" err="1">
                  <a:effectLst/>
                  <a:latin typeface="Cambria" panose="02040503050406030204" pitchFamily="18" charset="0"/>
                  <a:ea typeface="Cambria" panose="02040503050406030204" pitchFamily="18" charset="0"/>
                </a:rPr>
                <a:t>tia</a:t>
              </a:r>
              <a:r>
                <a:rPr lang="en-US" sz="4800" i="1" dirty="0">
                  <a:effectLst/>
                  <a:latin typeface="Cambria" panose="02040503050406030204" pitchFamily="18" charset="0"/>
                  <a:ea typeface="Cambria" panose="02040503050406030204" pitchFamily="18" charset="0"/>
                </a:rPr>
                <a:t> </a:t>
              </a:r>
              <a:r>
                <a:rPr lang="en-US" sz="4800" i="1" dirty="0" err="1">
                  <a:effectLst/>
                  <a:latin typeface="Cambria" panose="02040503050406030204" pitchFamily="18" charset="0"/>
                  <a:ea typeface="Cambria" panose="02040503050406030204" pitchFamily="18" charset="0"/>
                </a:rPr>
                <a:t>nắng</a:t>
              </a:r>
              <a:endParaRPr lang="vi-VN" sz="88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0D11B960-5CE3-71DE-8A3B-88F3A17F863A}"/>
              </a:ext>
            </a:extLst>
          </p:cNvPr>
          <p:cNvGrpSpPr/>
          <p:nvPr/>
        </p:nvGrpSpPr>
        <p:grpSpPr>
          <a:xfrm>
            <a:off x="1287871" y="5203372"/>
            <a:ext cx="3382100" cy="1206851"/>
            <a:chOff x="867238" y="3523343"/>
            <a:chExt cx="4467040" cy="1392168"/>
          </a:xfrm>
        </p:grpSpPr>
        <p:pic>
          <p:nvPicPr>
            <p:cNvPr id="18" name="Picture 17">
              <a:extLst>
                <a:ext uri="{FF2B5EF4-FFF2-40B4-BE49-F238E27FC236}">
                  <a16:creationId xmlns:a16="http://schemas.microsoft.com/office/drawing/2014/main" id="{5AB86D1D-636F-BEC5-F91A-F7D105F4EC48}"/>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19" name="TextBox 18">
              <a:extLst>
                <a:ext uri="{FF2B5EF4-FFF2-40B4-BE49-F238E27FC236}">
                  <a16:creationId xmlns:a16="http://schemas.microsoft.com/office/drawing/2014/main" id="{E38B63C2-2691-EC47-BCE9-4FBF2CDACAB6}"/>
                </a:ext>
              </a:extLst>
            </p:cNvPr>
            <p:cNvSpPr txBox="1"/>
            <p:nvPr/>
          </p:nvSpPr>
          <p:spPr>
            <a:xfrm>
              <a:off x="1692073" y="3865484"/>
              <a:ext cx="3642205" cy="830997"/>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dân</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làng</a:t>
              </a:r>
              <a:endParaRPr lang="vi-VN" sz="4800" i="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863B4AF0-0632-CD89-EB8F-75EBD6CDE55D}"/>
              </a:ext>
            </a:extLst>
          </p:cNvPr>
          <p:cNvGrpSpPr/>
          <p:nvPr/>
        </p:nvGrpSpPr>
        <p:grpSpPr>
          <a:xfrm>
            <a:off x="4836615" y="5225143"/>
            <a:ext cx="3121522" cy="1206851"/>
            <a:chOff x="867238" y="3523343"/>
            <a:chExt cx="4122871" cy="1392168"/>
          </a:xfrm>
        </p:grpSpPr>
        <p:pic>
          <p:nvPicPr>
            <p:cNvPr id="4" name="Picture 3">
              <a:extLst>
                <a:ext uri="{FF2B5EF4-FFF2-40B4-BE49-F238E27FC236}">
                  <a16:creationId xmlns:a16="http://schemas.microsoft.com/office/drawing/2014/main" id="{54FEC9FC-0620-4EC7-1F4A-F6953EB82EE6}"/>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9" name="TextBox 8">
              <a:extLst>
                <a:ext uri="{FF2B5EF4-FFF2-40B4-BE49-F238E27FC236}">
                  <a16:creationId xmlns:a16="http://schemas.microsoft.com/office/drawing/2014/main" id="{0CEF8257-04B5-7186-7394-2DC2E0B9C2DE}"/>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lách</a:t>
              </a:r>
              <a:endParaRPr lang="vi-VN" sz="4800" i="1" dirty="0">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145BF467-E4F2-910B-255B-C1A5C8CD31E3}"/>
              </a:ext>
            </a:extLst>
          </p:cNvPr>
          <p:cNvGrpSpPr/>
          <p:nvPr/>
        </p:nvGrpSpPr>
        <p:grpSpPr>
          <a:xfrm>
            <a:off x="8287386" y="5159829"/>
            <a:ext cx="3121522" cy="1206851"/>
            <a:chOff x="867238" y="3523343"/>
            <a:chExt cx="4122871" cy="1392168"/>
          </a:xfrm>
        </p:grpSpPr>
        <p:pic>
          <p:nvPicPr>
            <p:cNvPr id="20" name="Picture 19">
              <a:extLst>
                <a:ext uri="{FF2B5EF4-FFF2-40B4-BE49-F238E27FC236}">
                  <a16:creationId xmlns:a16="http://schemas.microsoft.com/office/drawing/2014/main" id="{486510EA-0833-1C19-298F-34A605EFCC25}"/>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1" name="TextBox 20">
              <a:extLst>
                <a:ext uri="{FF2B5EF4-FFF2-40B4-BE49-F238E27FC236}">
                  <a16:creationId xmlns:a16="http://schemas.microsoft.com/office/drawing/2014/main" id="{10AAE06B-2BF4-2898-BA2C-EC75D39CEE92}"/>
                </a:ext>
              </a:extLst>
            </p:cNvPr>
            <p:cNvSpPr txBox="1"/>
            <p:nvPr/>
          </p:nvSpPr>
          <p:spPr>
            <a:xfrm>
              <a:off x="1102587" y="3727354"/>
              <a:ext cx="3642205" cy="958600"/>
            </a:xfrm>
            <a:prstGeom prst="rect">
              <a:avLst/>
            </a:prstGeom>
            <a:noFill/>
          </p:spPr>
          <p:txBody>
            <a:bodyPr wrap="square">
              <a:spAutoFit/>
            </a:bodyPr>
            <a:lstStyle/>
            <a:p>
              <a:r>
                <a:rPr lang="en-GB" sz="4800" i="1" dirty="0" err="1">
                  <a:latin typeface="Cambria" panose="02040503050406030204" pitchFamily="18" charset="0"/>
                  <a:ea typeface="Cambria" panose="02040503050406030204" pitchFamily="18" charset="0"/>
                </a:rPr>
                <a:t>bông</a:t>
              </a:r>
              <a:r>
                <a:rPr lang="en-GB" sz="4800" i="1" dirty="0">
                  <a:latin typeface="Cambria" panose="02040503050406030204" pitchFamily="18" charset="0"/>
                  <a:ea typeface="Cambria" panose="02040503050406030204" pitchFamily="18" charset="0"/>
                </a:rPr>
                <a:t> </a:t>
              </a:r>
              <a:r>
                <a:rPr lang="en-GB" sz="4800" i="1" dirty="0" err="1">
                  <a:latin typeface="Cambria" panose="02040503050406030204" pitchFamily="18" charset="0"/>
                  <a:ea typeface="Cambria" panose="02040503050406030204" pitchFamily="18" charset="0"/>
                </a:rPr>
                <a:t>lau</a:t>
              </a:r>
              <a:endParaRPr lang="vi-VN" sz="4800" i="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9AED1AA-228A-A8F8-56BD-06D84B8184B7}"/>
              </a:ext>
            </a:extLst>
          </p:cNvPr>
          <p:cNvGrpSpPr/>
          <p:nvPr/>
        </p:nvGrpSpPr>
        <p:grpSpPr>
          <a:xfrm>
            <a:off x="910782" y="3305629"/>
            <a:ext cx="3018961" cy="1392168"/>
            <a:chOff x="867238" y="3523343"/>
            <a:chExt cx="4122871" cy="1392168"/>
          </a:xfrm>
        </p:grpSpPr>
        <p:pic>
          <p:nvPicPr>
            <p:cNvPr id="24" name="Picture 23">
              <a:extLst>
                <a:ext uri="{FF2B5EF4-FFF2-40B4-BE49-F238E27FC236}">
                  <a16:creationId xmlns:a16="http://schemas.microsoft.com/office/drawing/2014/main" id="{DDE93E0E-EA22-526F-3715-EE5A97545A97}"/>
                </a:ext>
              </a:extLst>
            </p:cNvPr>
            <p:cNvPicPr>
              <a:picLocks noChangeAspect="1"/>
            </p:cNvPicPr>
            <p:nvPr/>
          </p:nvPicPr>
          <p:blipFill>
            <a:blip r:embed="rId5"/>
            <a:stretch>
              <a:fillRect/>
            </a:stretch>
          </p:blipFill>
          <p:spPr>
            <a:xfrm>
              <a:off x="867238" y="3523343"/>
              <a:ext cx="4122871" cy="1392168"/>
            </a:xfrm>
            <a:prstGeom prst="rect">
              <a:avLst/>
            </a:prstGeom>
          </p:spPr>
        </p:pic>
        <p:sp>
          <p:nvSpPr>
            <p:cNvPr id="25" name="TextBox 24">
              <a:extLst>
                <a:ext uri="{FF2B5EF4-FFF2-40B4-BE49-F238E27FC236}">
                  <a16:creationId xmlns:a16="http://schemas.microsoft.com/office/drawing/2014/main" id="{11498571-EA72-1313-5CEA-B70DDA3AB00C}"/>
                </a:ext>
              </a:extLst>
            </p:cNvPr>
            <p:cNvSpPr txBox="1"/>
            <p:nvPr/>
          </p:nvSpPr>
          <p:spPr>
            <a:xfrm>
              <a:off x="1274751" y="3865484"/>
              <a:ext cx="3642205" cy="707886"/>
            </a:xfrm>
            <a:prstGeom prst="rect">
              <a:avLst/>
            </a:prstGeom>
            <a:noFill/>
          </p:spPr>
          <p:txBody>
            <a:bodyPr wrap="square">
              <a:spAutoFit/>
            </a:bodyPr>
            <a:lstStyle/>
            <a:p>
              <a:r>
                <a:rPr lang="en-US" sz="4000" i="1" dirty="0" err="1">
                  <a:latin typeface="Cambria" panose="02040503050406030204" pitchFamily="18" charset="0"/>
                  <a:ea typeface="Cambria" panose="02040503050406030204" pitchFamily="18" charset="0"/>
                </a:rPr>
                <a:t>Chư</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Bô-đa</a:t>
              </a:r>
              <a:endParaRPr lang="vi-VN" sz="4000" i="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09342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1360</Words>
  <Application>Microsoft Office PowerPoint</Application>
  <PresentationFormat>Widescreen</PresentationFormat>
  <Paragraphs>64</Paragraphs>
  <Slides>26</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#9Slide07 SVNDessert Menu Scrip</vt:lpstr>
      <vt:lpstr>Aptos</vt:lpstr>
      <vt:lpstr>Aptos Display</vt:lpstr>
      <vt:lpstr>Arial</vt:lpstr>
      <vt:lpstr>Calibri</vt:lpstr>
      <vt:lpstr>Cambria</vt:lpstr>
      <vt:lpstr>iCiel Pony</vt:lpstr>
      <vt:lpstr>Segoe UI Black</vt:lpstr>
      <vt:lpstr>SVN-DK Clochard</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23</cp:revision>
  <dcterms:created xsi:type="dcterms:W3CDTF">2024-09-03T13:34:48Z</dcterms:created>
  <dcterms:modified xsi:type="dcterms:W3CDTF">2025-01-20T04:37:23Z</dcterms:modified>
</cp:coreProperties>
</file>