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85" r:id="rId3"/>
  </p:sldMasterIdLst>
  <p:notesMasterIdLst>
    <p:notesMasterId r:id="rId25"/>
  </p:notesMasterIdLst>
  <p:sldIdLst>
    <p:sldId id="256" r:id="rId4"/>
    <p:sldId id="316" r:id="rId5"/>
    <p:sldId id="317" r:id="rId6"/>
    <p:sldId id="318" r:id="rId7"/>
    <p:sldId id="319" r:id="rId8"/>
    <p:sldId id="258" r:id="rId9"/>
    <p:sldId id="259" r:id="rId10"/>
    <p:sldId id="262" r:id="rId11"/>
    <p:sldId id="263" r:id="rId12"/>
    <p:sldId id="264" r:id="rId13"/>
    <p:sldId id="265" r:id="rId14"/>
    <p:sldId id="365" r:id="rId15"/>
    <p:sldId id="367" r:id="rId16"/>
    <p:sldId id="368" r:id="rId17"/>
    <p:sldId id="369" r:id="rId18"/>
    <p:sldId id="370" r:id="rId19"/>
    <p:sldId id="371" r:id="rId20"/>
    <p:sldId id="280" r:id="rId21"/>
    <p:sldId id="372" r:id="rId22"/>
    <p:sldId id="373" r:id="rId23"/>
    <p:sldId id="267" r:id="rId2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6887C6"/>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4" d="100"/>
          <a:sy n="74" d="100"/>
        </p:scale>
        <p:origin x="104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DA8B76-72CD-45AA-8BFF-79F0DA4435A8}" type="datetimeFigureOut">
              <a:rPr lang="en-US" smtClean="0"/>
              <a:t>1/20/2025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E57009-F9B8-45DA-A734-21FD4163B0C1}" type="slidenum">
              <a:rPr lang="en-US" smtClean="0"/>
              <a:t>‹#›</a:t>
            </a:fld>
            <a:endParaRPr lang="en-US"/>
          </a:p>
        </p:txBody>
      </p:sp>
    </p:spTree>
    <p:extLst>
      <p:ext uri="{BB962C8B-B14F-4D97-AF65-F5344CB8AC3E}">
        <p14:creationId xmlns:p14="http://schemas.microsoft.com/office/powerpoint/2010/main" val="2635199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06B27-945F-CDFA-F2A6-13FF20D227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DC07FEF-D36A-2439-FD29-A678C1F415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C1C40A5-C52E-9648-D9F3-3B15F7641767}"/>
              </a:ext>
            </a:extLst>
          </p:cNvPr>
          <p:cNvSpPr>
            <a:spLocks noGrp="1"/>
          </p:cNvSpPr>
          <p:nvPr>
            <p:ph type="dt" sz="half" idx="10"/>
          </p:nvPr>
        </p:nvSpPr>
        <p:spPr/>
        <p:txBody>
          <a:bodyPr/>
          <a:lstStyle/>
          <a:p>
            <a:fld id="{E7931150-1B2C-4011-A4C6-380C0C1857E8}" type="datetimeFigureOut">
              <a:rPr lang="vi-VN" smtClean="0"/>
              <a:t>20/01/2025</a:t>
            </a:fld>
            <a:endParaRPr lang="vi-VN"/>
          </a:p>
        </p:txBody>
      </p:sp>
      <p:sp>
        <p:nvSpPr>
          <p:cNvPr id="5" name="Footer Placeholder 4">
            <a:extLst>
              <a:ext uri="{FF2B5EF4-FFF2-40B4-BE49-F238E27FC236}">
                <a16:creationId xmlns:a16="http://schemas.microsoft.com/office/drawing/2014/main" id="{EE79CA76-1F3E-F6F0-86A6-3B7E5F9DE31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576AB66-7CFD-59DB-858E-8871BBC27D66}"/>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107055869"/>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3544E-9387-A287-5535-93E216B291E8}"/>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A03C434-3303-C359-1F2D-089F82C059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3B513D1-64FE-1206-5B5F-D31E7CD01776}"/>
              </a:ext>
            </a:extLst>
          </p:cNvPr>
          <p:cNvSpPr>
            <a:spLocks noGrp="1"/>
          </p:cNvSpPr>
          <p:nvPr>
            <p:ph type="dt" sz="half" idx="10"/>
          </p:nvPr>
        </p:nvSpPr>
        <p:spPr/>
        <p:txBody>
          <a:bodyPr/>
          <a:lstStyle/>
          <a:p>
            <a:fld id="{E7931150-1B2C-4011-A4C6-380C0C1857E8}" type="datetimeFigureOut">
              <a:rPr lang="vi-VN" smtClean="0"/>
              <a:t>20/01/2025</a:t>
            </a:fld>
            <a:endParaRPr lang="vi-VN"/>
          </a:p>
        </p:txBody>
      </p:sp>
      <p:sp>
        <p:nvSpPr>
          <p:cNvPr id="5" name="Footer Placeholder 4">
            <a:extLst>
              <a:ext uri="{FF2B5EF4-FFF2-40B4-BE49-F238E27FC236}">
                <a16:creationId xmlns:a16="http://schemas.microsoft.com/office/drawing/2014/main" id="{DCCA549B-6E39-0098-1A6A-BD13F2A5D60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52724C6-9051-565F-938A-1B3D6095BB83}"/>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847040596"/>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3207BC-BFDD-E267-F463-F12C645DF75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75A98A7-348F-53F9-4F5C-21947A5C58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5B22F2F-9629-747B-4059-06C9FBD96302}"/>
              </a:ext>
            </a:extLst>
          </p:cNvPr>
          <p:cNvSpPr>
            <a:spLocks noGrp="1"/>
          </p:cNvSpPr>
          <p:nvPr>
            <p:ph type="dt" sz="half" idx="10"/>
          </p:nvPr>
        </p:nvSpPr>
        <p:spPr/>
        <p:txBody>
          <a:bodyPr/>
          <a:lstStyle/>
          <a:p>
            <a:fld id="{E7931150-1B2C-4011-A4C6-380C0C1857E8}" type="datetimeFigureOut">
              <a:rPr lang="vi-VN" smtClean="0"/>
              <a:t>20/01/2025</a:t>
            </a:fld>
            <a:endParaRPr lang="vi-VN"/>
          </a:p>
        </p:txBody>
      </p:sp>
      <p:sp>
        <p:nvSpPr>
          <p:cNvPr id="5" name="Footer Placeholder 4">
            <a:extLst>
              <a:ext uri="{FF2B5EF4-FFF2-40B4-BE49-F238E27FC236}">
                <a16:creationId xmlns:a16="http://schemas.microsoft.com/office/drawing/2014/main" id="{F4987356-474B-498D-843C-CAD8630F9B7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28EA16A-1AE1-3C17-E9AC-64D0A3BB3DA1}"/>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8369767"/>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6575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029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8549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7103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87218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0793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4844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2816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8A63D-EDFE-AFB5-0E20-BA0ECE1CC81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87017B0-F862-21A8-8BFA-4F6F5AEBDF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76D42F7-9096-E4E7-6CE3-15EB60A6C128}"/>
              </a:ext>
            </a:extLst>
          </p:cNvPr>
          <p:cNvSpPr>
            <a:spLocks noGrp="1"/>
          </p:cNvSpPr>
          <p:nvPr>
            <p:ph type="dt" sz="half" idx="10"/>
          </p:nvPr>
        </p:nvSpPr>
        <p:spPr/>
        <p:txBody>
          <a:bodyPr/>
          <a:lstStyle/>
          <a:p>
            <a:fld id="{E7931150-1B2C-4011-A4C6-380C0C1857E8}" type="datetimeFigureOut">
              <a:rPr lang="vi-VN" smtClean="0"/>
              <a:t>20/01/2025</a:t>
            </a:fld>
            <a:endParaRPr lang="vi-VN"/>
          </a:p>
        </p:txBody>
      </p:sp>
      <p:sp>
        <p:nvSpPr>
          <p:cNvPr id="5" name="Footer Placeholder 4">
            <a:extLst>
              <a:ext uri="{FF2B5EF4-FFF2-40B4-BE49-F238E27FC236}">
                <a16:creationId xmlns:a16="http://schemas.microsoft.com/office/drawing/2014/main" id="{9A75275C-6F2B-1D74-B46F-51C165B8DF0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83CF3FB-3283-CCF4-B3E2-EE3A9DD9961C}"/>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83035268"/>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47492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6004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03459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21959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05746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94856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7999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1/20/2025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95666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1/20/2025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6" name="Picture 7">
            <a:extLst>
              <a:ext uri="{FF2B5EF4-FFF2-40B4-BE49-F238E27FC236}">
                <a16:creationId xmlns:a16="http://schemas.microsoft.com/office/drawing/2014/main" id="{C469D57D-701C-B859-FDDB-811875EB891C}"/>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8951916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1/20/2025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5" name="Picture 4">
            <a:extLst>
              <a:ext uri="{FF2B5EF4-FFF2-40B4-BE49-F238E27FC236}">
                <a16:creationId xmlns:a16="http://schemas.microsoft.com/office/drawing/2014/main" id="{8CF0D15A-4CD9-DED6-FA5C-44C7E0676EC8}"/>
              </a:ext>
            </a:extLst>
          </p:cNvPr>
          <p:cNvPicPr>
            <a:picLocks noChangeAspect="1"/>
          </p:cNvPicPr>
          <p:nvPr userDrawn="1"/>
        </p:nvPicPr>
        <p:blipFill>
          <a:blip r:embed="rId2"/>
          <a:srcRect/>
          <a:stretch>
            <a:fillRect/>
          </a:stretch>
        </p:blipFill>
        <p:spPr>
          <a:xfrm>
            <a:off x="0" y="-1"/>
            <a:ext cx="12192000" cy="6860103"/>
          </a:xfrm>
          <a:prstGeom prst="rect">
            <a:avLst/>
          </a:prstGeom>
        </p:spPr>
      </p:pic>
    </p:spTree>
    <p:extLst>
      <p:ext uri="{BB962C8B-B14F-4D97-AF65-F5344CB8AC3E}">
        <p14:creationId xmlns:p14="http://schemas.microsoft.com/office/powerpoint/2010/main" val="2932195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82B23-1686-6933-6F5F-442E049BBA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5867B05-4AF9-902F-881A-0AB747F1D94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471749-4F9E-F83A-24D6-5296276A9E5C}"/>
              </a:ext>
            </a:extLst>
          </p:cNvPr>
          <p:cNvSpPr>
            <a:spLocks noGrp="1"/>
          </p:cNvSpPr>
          <p:nvPr>
            <p:ph type="dt" sz="half" idx="10"/>
          </p:nvPr>
        </p:nvSpPr>
        <p:spPr/>
        <p:txBody>
          <a:bodyPr/>
          <a:lstStyle/>
          <a:p>
            <a:fld id="{E7931150-1B2C-4011-A4C6-380C0C1857E8}" type="datetimeFigureOut">
              <a:rPr lang="vi-VN" smtClean="0"/>
              <a:t>20/01/2025</a:t>
            </a:fld>
            <a:endParaRPr lang="vi-VN"/>
          </a:p>
        </p:txBody>
      </p:sp>
      <p:sp>
        <p:nvSpPr>
          <p:cNvPr id="5" name="Footer Placeholder 4">
            <a:extLst>
              <a:ext uri="{FF2B5EF4-FFF2-40B4-BE49-F238E27FC236}">
                <a16:creationId xmlns:a16="http://schemas.microsoft.com/office/drawing/2014/main" id="{CD0878DA-E08D-33A0-0A66-E9462889CE3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A27D0BB-676B-E851-30CA-817B9EA39D96}"/>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287544165"/>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7585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28211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20179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6476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772A-F63A-3645-FCBA-DC3CFB516AF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B838791-71E9-3DA1-C390-84309A50B0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3B53F76-AD26-18EF-F065-27241D2BA4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E072895C-FAA0-0B21-AC80-0B0640F141B6}"/>
              </a:ext>
            </a:extLst>
          </p:cNvPr>
          <p:cNvSpPr>
            <a:spLocks noGrp="1"/>
          </p:cNvSpPr>
          <p:nvPr>
            <p:ph type="dt" sz="half" idx="10"/>
          </p:nvPr>
        </p:nvSpPr>
        <p:spPr/>
        <p:txBody>
          <a:bodyPr/>
          <a:lstStyle/>
          <a:p>
            <a:fld id="{E7931150-1B2C-4011-A4C6-380C0C1857E8}" type="datetimeFigureOut">
              <a:rPr lang="vi-VN" smtClean="0"/>
              <a:t>20/01/2025</a:t>
            </a:fld>
            <a:endParaRPr lang="vi-VN"/>
          </a:p>
        </p:txBody>
      </p:sp>
      <p:sp>
        <p:nvSpPr>
          <p:cNvPr id="6" name="Footer Placeholder 5">
            <a:extLst>
              <a:ext uri="{FF2B5EF4-FFF2-40B4-BE49-F238E27FC236}">
                <a16:creationId xmlns:a16="http://schemas.microsoft.com/office/drawing/2014/main" id="{544B98F6-7D24-CFC4-AC38-ADE11ABE522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BE44CEC-9A2E-8FE1-BF01-4258E7E7D59F}"/>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21343037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C275A-6108-0D50-F303-BEC2810F51D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83EA9C8-662A-8E15-2437-32E2137997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A452A6-B716-BAC9-335F-BED2AEB79A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D96BD5A-F107-8A60-2AAC-A83007A5E7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A477DC-D1CB-11F5-0CF8-9FB50FF051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7C83B482-B5CE-B69B-ADE0-74443BD3AF4E}"/>
              </a:ext>
            </a:extLst>
          </p:cNvPr>
          <p:cNvSpPr>
            <a:spLocks noGrp="1"/>
          </p:cNvSpPr>
          <p:nvPr>
            <p:ph type="dt" sz="half" idx="10"/>
          </p:nvPr>
        </p:nvSpPr>
        <p:spPr/>
        <p:txBody>
          <a:bodyPr/>
          <a:lstStyle/>
          <a:p>
            <a:fld id="{E7931150-1B2C-4011-A4C6-380C0C1857E8}" type="datetimeFigureOut">
              <a:rPr lang="vi-VN" smtClean="0"/>
              <a:t>20/01/2025</a:t>
            </a:fld>
            <a:endParaRPr lang="vi-VN"/>
          </a:p>
        </p:txBody>
      </p:sp>
      <p:sp>
        <p:nvSpPr>
          <p:cNvPr id="8" name="Footer Placeholder 7">
            <a:extLst>
              <a:ext uri="{FF2B5EF4-FFF2-40B4-BE49-F238E27FC236}">
                <a16:creationId xmlns:a16="http://schemas.microsoft.com/office/drawing/2014/main" id="{D5575A7A-BB44-6999-C770-A27982CCAE6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8EDA7DB9-0673-5C31-FCBE-DD215D57B4AC}"/>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90733499"/>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C6B27-7B08-8D4F-FE79-4704C70BDC2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6331311-6CDE-5BF6-F1BF-107104C6E383}"/>
              </a:ext>
            </a:extLst>
          </p:cNvPr>
          <p:cNvSpPr>
            <a:spLocks noGrp="1"/>
          </p:cNvSpPr>
          <p:nvPr>
            <p:ph type="dt" sz="half" idx="10"/>
          </p:nvPr>
        </p:nvSpPr>
        <p:spPr/>
        <p:txBody>
          <a:bodyPr/>
          <a:lstStyle/>
          <a:p>
            <a:fld id="{E7931150-1B2C-4011-A4C6-380C0C1857E8}" type="datetimeFigureOut">
              <a:rPr lang="vi-VN" smtClean="0"/>
              <a:t>20/01/2025</a:t>
            </a:fld>
            <a:endParaRPr lang="vi-VN"/>
          </a:p>
        </p:txBody>
      </p:sp>
      <p:sp>
        <p:nvSpPr>
          <p:cNvPr id="4" name="Footer Placeholder 3">
            <a:extLst>
              <a:ext uri="{FF2B5EF4-FFF2-40B4-BE49-F238E27FC236}">
                <a16:creationId xmlns:a16="http://schemas.microsoft.com/office/drawing/2014/main" id="{705C3E29-CAC0-4565-E7B3-5D96817B5406}"/>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1DC4450-9205-4373-9BEC-361BCF6489DE}"/>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198085924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01D2ED-69CB-E220-2248-FEC58082D420}"/>
              </a:ext>
            </a:extLst>
          </p:cNvPr>
          <p:cNvSpPr>
            <a:spLocks noGrp="1"/>
          </p:cNvSpPr>
          <p:nvPr>
            <p:ph type="dt" sz="half" idx="10"/>
          </p:nvPr>
        </p:nvSpPr>
        <p:spPr/>
        <p:txBody>
          <a:bodyPr/>
          <a:lstStyle/>
          <a:p>
            <a:fld id="{E7931150-1B2C-4011-A4C6-380C0C1857E8}" type="datetimeFigureOut">
              <a:rPr lang="vi-VN" smtClean="0"/>
              <a:t>20/01/2025</a:t>
            </a:fld>
            <a:endParaRPr lang="vi-VN"/>
          </a:p>
        </p:txBody>
      </p:sp>
      <p:sp>
        <p:nvSpPr>
          <p:cNvPr id="3" name="Footer Placeholder 2">
            <a:extLst>
              <a:ext uri="{FF2B5EF4-FFF2-40B4-BE49-F238E27FC236}">
                <a16:creationId xmlns:a16="http://schemas.microsoft.com/office/drawing/2014/main" id="{BE0E34BE-986C-BD14-7FB9-2F760E3F0CB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483B3A35-EEFB-3121-C03A-5F9C37652549}"/>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510163984"/>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737C7-B145-D112-5861-34B78E1446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5460426-3D0D-60B6-6344-E50DF5F23E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F5B6E12-221F-5177-289F-32E414885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50633A-DD08-8EE7-1A38-ADA83DF5804A}"/>
              </a:ext>
            </a:extLst>
          </p:cNvPr>
          <p:cNvSpPr>
            <a:spLocks noGrp="1"/>
          </p:cNvSpPr>
          <p:nvPr>
            <p:ph type="dt" sz="half" idx="10"/>
          </p:nvPr>
        </p:nvSpPr>
        <p:spPr/>
        <p:txBody>
          <a:bodyPr/>
          <a:lstStyle/>
          <a:p>
            <a:fld id="{E7931150-1B2C-4011-A4C6-380C0C1857E8}" type="datetimeFigureOut">
              <a:rPr lang="vi-VN" smtClean="0"/>
              <a:t>20/01/2025</a:t>
            </a:fld>
            <a:endParaRPr lang="vi-VN"/>
          </a:p>
        </p:txBody>
      </p:sp>
      <p:sp>
        <p:nvSpPr>
          <p:cNvPr id="6" name="Footer Placeholder 5">
            <a:extLst>
              <a:ext uri="{FF2B5EF4-FFF2-40B4-BE49-F238E27FC236}">
                <a16:creationId xmlns:a16="http://schemas.microsoft.com/office/drawing/2014/main" id="{9FB7EB88-B925-9377-A362-7F7F87B5D7E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5618B33-A6E9-117A-D6F4-AFC6D27FBB03}"/>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00276512"/>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68C14-E5CF-C56A-2657-57312EC534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CD48FC8-41E6-F0AA-30E6-1EFB9690B0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2FF4195-466D-4572-0C59-CB725CC1A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779AB4-A548-270F-269A-B0C11BD9D7F5}"/>
              </a:ext>
            </a:extLst>
          </p:cNvPr>
          <p:cNvSpPr>
            <a:spLocks noGrp="1"/>
          </p:cNvSpPr>
          <p:nvPr>
            <p:ph type="dt" sz="half" idx="10"/>
          </p:nvPr>
        </p:nvSpPr>
        <p:spPr/>
        <p:txBody>
          <a:bodyPr/>
          <a:lstStyle/>
          <a:p>
            <a:fld id="{E7931150-1B2C-4011-A4C6-380C0C1857E8}" type="datetimeFigureOut">
              <a:rPr lang="vi-VN" smtClean="0"/>
              <a:t>20/01/2025</a:t>
            </a:fld>
            <a:endParaRPr lang="vi-VN"/>
          </a:p>
        </p:txBody>
      </p:sp>
      <p:sp>
        <p:nvSpPr>
          <p:cNvPr id="6" name="Footer Placeholder 5">
            <a:extLst>
              <a:ext uri="{FF2B5EF4-FFF2-40B4-BE49-F238E27FC236}">
                <a16:creationId xmlns:a16="http://schemas.microsoft.com/office/drawing/2014/main" id="{982B45C9-73E1-D485-A890-395BAE4A06F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08960E9-3A0A-9119-9B30-B9B64EA24F17}"/>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5786905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1AF646-AB52-0300-C3CD-288A16A8FC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AB8E905-0CCE-8850-C3FA-0B886A2857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DDC7DB8-7C7A-CE5F-18F4-796C3EC924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7931150-1B2C-4011-A4C6-380C0C1857E8}" type="datetimeFigureOut">
              <a:rPr lang="vi-VN" smtClean="0"/>
              <a:t>20/01/2025</a:t>
            </a:fld>
            <a:endParaRPr lang="vi-VN"/>
          </a:p>
        </p:txBody>
      </p:sp>
      <p:sp>
        <p:nvSpPr>
          <p:cNvPr id="5" name="Footer Placeholder 4">
            <a:extLst>
              <a:ext uri="{FF2B5EF4-FFF2-40B4-BE49-F238E27FC236}">
                <a16:creationId xmlns:a16="http://schemas.microsoft.com/office/drawing/2014/main" id="{21A5603D-CEF7-9B82-1FA3-13ECE1B92C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DA923542-F6D6-283A-7E97-3F6A0DEEEC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68B06FC-982F-4F02-8664-663C5725BF79}" type="slidenum">
              <a:rPr lang="vi-VN" smtClean="0"/>
              <a:t>‹#›</a:t>
            </a:fld>
            <a:endParaRPr lang="vi-VN"/>
          </a:p>
        </p:txBody>
      </p:sp>
      <p:pic>
        <p:nvPicPr>
          <p:cNvPr id="8" name="Picture 7" descr="A round pink label with white text and a black background&#10;&#10;Description automatically generated">
            <a:extLst>
              <a:ext uri="{FF2B5EF4-FFF2-40B4-BE49-F238E27FC236}">
                <a16:creationId xmlns:a16="http://schemas.microsoft.com/office/drawing/2014/main" id="{E304565B-862C-5548-6670-ACF13CC899D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987783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3A53C13C-E7DE-E816-74A8-ADC6554B9F3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67227551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274359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8.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8.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8.xml"/><Relationship Id="rId5" Type="http://schemas.microsoft.com/office/2007/relationships/hdphoto" Target="../media/hdphoto2.wdp"/><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0.gif"/><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8.xml"/><Relationship Id="rId5" Type="http://schemas.microsoft.com/office/2007/relationships/hdphoto" Target="../media/hdphoto2.wdp"/><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0.gif"/><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0.gif"/><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0.gif"/><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D3C82BDA-8550-D38B-A277-B7882DF7E1CD}"/>
              </a:ext>
            </a:extLst>
          </p:cNvPr>
          <p:cNvPicPr>
            <a:picLocks noChangeAspect="1"/>
          </p:cNvPicPr>
          <p:nvPr/>
        </p:nvPicPr>
        <p:blipFill>
          <a:blip r:embed="rId3"/>
          <a:stretch>
            <a:fillRect/>
          </a:stretch>
        </p:blipFill>
        <p:spPr>
          <a:xfrm>
            <a:off x="3577114" y="2272841"/>
            <a:ext cx="8455885" cy="2225233"/>
          </a:xfrm>
          <a:prstGeom prst="rect">
            <a:avLst/>
          </a:prstGeom>
        </p:spPr>
      </p:pic>
      <p:sp>
        <p:nvSpPr>
          <p:cNvPr id="3" name="TextBox 2">
            <a:extLst>
              <a:ext uri="{FF2B5EF4-FFF2-40B4-BE49-F238E27FC236}">
                <a16:creationId xmlns:a16="http://schemas.microsoft.com/office/drawing/2014/main" id="{91BE1FC2-17EC-F1A6-6901-3625A8676E4B}"/>
              </a:ext>
            </a:extLst>
          </p:cNvPr>
          <p:cNvSpPr txBox="1"/>
          <p:nvPr/>
        </p:nvSpPr>
        <p:spPr>
          <a:xfrm>
            <a:off x="3577114" y="529992"/>
            <a:ext cx="4495800" cy="954107"/>
          </a:xfrm>
          <a:prstGeom prst="rect">
            <a:avLst/>
          </a:prstGeom>
          <a:noFill/>
        </p:spPr>
        <p:txBody>
          <a:bodyPr wrap="square" rtlCol="0">
            <a:spAutoFit/>
          </a:bodyPr>
          <a:lstStyle/>
          <a:p>
            <a:r>
              <a:rPr lang="en-US" sz="2800" b="1" dirty="0">
                <a:solidFill>
                  <a:srgbClr val="FF0000"/>
                </a:solidFill>
                <a:latin typeface="Segoe UI Black" panose="020B0A02040204020203" pitchFamily="34" charset="0"/>
                <a:ea typeface="Segoe UI Black" panose="020B0A02040204020203" pitchFamily="34" charset="0"/>
              </a:rPr>
              <a:t>GV: Vũ </a:t>
            </a:r>
            <a:r>
              <a:rPr lang="en-US" sz="2800" b="1" dirty="0" err="1">
                <a:solidFill>
                  <a:srgbClr val="FF0000"/>
                </a:solidFill>
                <a:latin typeface="Segoe UI Black" panose="020B0A02040204020203" pitchFamily="34" charset="0"/>
                <a:ea typeface="Segoe UI Black" panose="020B0A02040204020203" pitchFamily="34" charset="0"/>
              </a:rPr>
              <a:t>Thị</a:t>
            </a:r>
            <a:r>
              <a:rPr lang="en-US" sz="2800" b="1" dirty="0">
                <a:solidFill>
                  <a:srgbClr val="FF0000"/>
                </a:solidFill>
                <a:latin typeface="Segoe UI Black" panose="020B0A02040204020203" pitchFamily="34" charset="0"/>
                <a:ea typeface="Segoe UI Black" panose="020B0A02040204020203" pitchFamily="34" charset="0"/>
              </a:rPr>
              <a:t> </a:t>
            </a:r>
            <a:r>
              <a:rPr lang="en-US" sz="2800" b="1" dirty="0" err="1">
                <a:solidFill>
                  <a:srgbClr val="FF0000"/>
                </a:solidFill>
                <a:latin typeface="Segoe UI Black" panose="020B0A02040204020203" pitchFamily="34" charset="0"/>
                <a:ea typeface="Segoe UI Black" panose="020B0A02040204020203" pitchFamily="34" charset="0"/>
              </a:rPr>
              <a:t>Hường</a:t>
            </a:r>
            <a:endParaRPr lang="en-US" sz="2800" b="1" dirty="0">
              <a:solidFill>
                <a:srgbClr val="FF0000"/>
              </a:solidFill>
              <a:latin typeface="Segoe UI Black" panose="020B0A02040204020203" pitchFamily="34" charset="0"/>
              <a:ea typeface="Segoe UI Black" panose="020B0A02040204020203" pitchFamily="34" charset="0"/>
            </a:endParaRPr>
          </a:p>
          <a:p>
            <a:r>
              <a:rPr lang="en-US" sz="2800" b="1" dirty="0" err="1">
                <a:solidFill>
                  <a:srgbClr val="FF0000"/>
                </a:solidFill>
                <a:latin typeface="Segoe UI Black" panose="020B0A02040204020203" pitchFamily="34" charset="0"/>
                <a:ea typeface="Segoe UI Black" panose="020B0A02040204020203" pitchFamily="34" charset="0"/>
              </a:rPr>
              <a:t>Lớp</a:t>
            </a:r>
            <a:r>
              <a:rPr lang="en-US" sz="2800" b="1" dirty="0">
                <a:solidFill>
                  <a:srgbClr val="FF0000"/>
                </a:solidFill>
                <a:latin typeface="Segoe UI Black" panose="020B0A02040204020203" pitchFamily="34" charset="0"/>
                <a:ea typeface="Segoe UI Black" panose="020B0A02040204020203" pitchFamily="34" charset="0"/>
              </a:rPr>
              <a:t> 5C</a:t>
            </a:r>
          </a:p>
        </p:txBody>
      </p:sp>
    </p:spTree>
    <p:extLst>
      <p:ext uri="{BB962C8B-B14F-4D97-AF65-F5344CB8AC3E}">
        <p14:creationId xmlns:p14="http://schemas.microsoft.com/office/powerpoint/2010/main" val="31350575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150363" y="566678"/>
            <a:ext cx="8264653" cy="769441"/>
          </a:xfrm>
          <a:prstGeom prst="rect">
            <a:avLst/>
          </a:prstGeom>
          <a:noFill/>
        </p:spPr>
        <p:txBody>
          <a:bodyPr wrap="square">
            <a:spAutoFit/>
          </a:bodyPr>
          <a:lstStyle/>
          <a:p>
            <a:pPr algn="ct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có</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2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cụm</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chủ</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ngữ</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vị</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ngữ</a:t>
            </a:r>
            <a:endParaRPr lang="vi-VN" sz="4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0E06D3AF-6CE1-7E5E-6ED5-298A76ADE0E7}"/>
              </a:ext>
            </a:extLst>
          </p:cNvPr>
          <p:cNvSpPr txBox="1"/>
          <p:nvPr/>
        </p:nvSpPr>
        <p:spPr>
          <a:xfrm>
            <a:off x="662504" y="1535937"/>
            <a:ext cx="10615097" cy="2862322"/>
          </a:xfrm>
          <a:prstGeom prst="rect">
            <a:avLst/>
          </a:prstGeom>
          <a:noFill/>
        </p:spPr>
        <p:txBody>
          <a:bodyPr wrap="square" rtlCol="0">
            <a:spAutoFit/>
          </a:bodyPr>
          <a:lstStyle/>
          <a:p>
            <a:pPr algn="just"/>
            <a:r>
              <a:rPr lang="vi-VN" sz="3600" baseline="30000" dirty="0">
                <a:solidFill>
                  <a:srgbClr val="000000"/>
                </a:solidFill>
                <a:latin typeface="Cambria" panose="02040503050406030204" pitchFamily="18" charset="0"/>
                <a:ea typeface="Cambria" panose="02040503050406030204" pitchFamily="18" charset="0"/>
              </a:rPr>
              <a:t> </a:t>
            </a:r>
            <a:r>
              <a:rPr lang="en-US" sz="3600" baseline="30000" dirty="0">
                <a:solidFill>
                  <a:srgbClr val="000000"/>
                </a:solidFill>
                <a:latin typeface="Cambria" panose="02040503050406030204" pitchFamily="18" charset="0"/>
                <a:ea typeface="Cambria" panose="02040503050406030204" pitchFamily="18" charset="0"/>
              </a:rPr>
              <a:t>      </a:t>
            </a:r>
            <a:r>
              <a:rPr lang="vi-VN" sz="3600" b="1" i="1" dirty="0">
                <a:effectLst/>
                <a:latin typeface="Cambria" panose="02040503050406030204" pitchFamily="18" charset="0"/>
                <a:ea typeface="Cambria" panose="02040503050406030204" pitchFamily="18" charset="0"/>
              </a:rPr>
              <a:t>Đến nay, con người </a:t>
            </a:r>
            <a:r>
              <a:rPr lang="nl-NL" sz="3600" b="1" i="1" dirty="0">
                <a:effectLst/>
                <a:latin typeface="Cambria" panose="02040503050406030204" pitchFamily="18" charset="0"/>
                <a:ea typeface="Cambria" panose="02040503050406030204" pitchFamily="18" charset="0"/>
              </a:rPr>
              <a:t>/</a:t>
            </a:r>
            <a:r>
              <a:rPr lang="vi-VN" sz="3600" b="1" i="1" dirty="0">
                <a:effectLst/>
                <a:latin typeface="Cambria" panose="02040503050406030204" pitchFamily="18" charset="0"/>
                <a:ea typeface="Cambria" panose="02040503050406030204" pitchFamily="18" charset="0"/>
              </a:rPr>
              <a:t>đã có những con tàu to</a:t>
            </a:r>
            <a:endParaRPr lang="en-US" sz="3600" b="1" i="1" dirty="0">
              <a:effectLst/>
              <a:latin typeface="Cambria" panose="02040503050406030204" pitchFamily="18" charset="0"/>
              <a:ea typeface="Cambria" panose="02040503050406030204" pitchFamily="18" charset="0"/>
            </a:endParaRPr>
          </a:p>
          <a:p>
            <a:pPr algn="just"/>
            <a:endParaRPr lang="en-US" sz="3600" b="1" i="1" dirty="0">
              <a:latin typeface="Cambria" panose="02040503050406030204" pitchFamily="18" charset="0"/>
              <a:ea typeface="Cambria" panose="02040503050406030204" pitchFamily="18" charset="0"/>
            </a:endParaRPr>
          </a:p>
          <a:p>
            <a:pPr algn="just"/>
            <a:r>
              <a:rPr lang="vi-VN" sz="3600" b="1" i="1" dirty="0">
                <a:effectLst/>
                <a:latin typeface="Cambria" panose="02040503050406030204" pitchFamily="18" charset="0"/>
                <a:ea typeface="Cambria" panose="02040503050406030204" pitchFamily="18" charset="0"/>
              </a:rPr>
              <a:t> lớn vượt biển khơi, nhưng những cánh buồm</a:t>
            </a:r>
            <a:r>
              <a:rPr lang="nl-NL" sz="3600" b="1" i="1" dirty="0">
                <a:effectLst/>
                <a:latin typeface="Cambria" panose="02040503050406030204" pitchFamily="18" charset="0"/>
                <a:ea typeface="Cambria" panose="02040503050406030204" pitchFamily="18" charset="0"/>
              </a:rPr>
              <a:t>/</a:t>
            </a:r>
          </a:p>
          <a:p>
            <a:pPr algn="just"/>
            <a:endParaRPr lang="nl-NL" sz="3600" b="1" i="1" dirty="0">
              <a:latin typeface="Cambria" panose="02040503050406030204" pitchFamily="18" charset="0"/>
              <a:ea typeface="Cambria" panose="02040503050406030204" pitchFamily="18" charset="0"/>
            </a:endParaRPr>
          </a:p>
          <a:p>
            <a:pPr algn="just"/>
            <a:r>
              <a:rPr lang="vi-VN" sz="3600" b="1" i="1" dirty="0">
                <a:effectLst/>
                <a:latin typeface="Cambria" panose="02040503050406030204" pitchFamily="18" charset="0"/>
                <a:ea typeface="Cambria" panose="02040503050406030204" pitchFamily="18" charset="0"/>
              </a:rPr>
              <a:t> vẫn sống mãi cùng sông nước và con người</a:t>
            </a:r>
            <a:r>
              <a:rPr lang="nl-NL" sz="3600" b="1" i="1" dirty="0">
                <a:effectLst/>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3723DC40-6501-2B4C-3E38-D6D76FFE0635}"/>
              </a:ext>
            </a:extLst>
          </p:cNvPr>
          <p:cNvSpPr/>
          <p:nvPr/>
        </p:nvSpPr>
        <p:spPr>
          <a:xfrm>
            <a:off x="664028" y="4921749"/>
            <a:ext cx="11125200" cy="146957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FF0000"/>
                </a:solidFill>
                <a:latin typeface="Cambria" panose="02040503050406030204" pitchFamily="18" charset="0"/>
                <a:ea typeface="Cambria" panose="02040503050406030204" pitchFamily="18" charset="0"/>
              </a:rPr>
              <a:t>Từ </a:t>
            </a:r>
            <a:r>
              <a:rPr lang="vi-VN" sz="4000" b="1" dirty="0">
                <a:solidFill>
                  <a:srgbClr val="FF0000"/>
                </a:solidFill>
                <a:latin typeface="Cambria" panose="02040503050406030204" pitchFamily="18" charset="0"/>
                <a:ea typeface="Cambria" panose="02040503050406030204" pitchFamily="18" charset="0"/>
              </a:rPr>
              <a:t>nhưng</a:t>
            </a:r>
            <a:r>
              <a:rPr lang="vi-VN" sz="4000" dirty="0">
                <a:solidFill>
                  <a:srgbClr val="FF0000"/>
                </a:solidFill>
                <a:latin typeface="Cambria" panose="02040503050406030204" pitchFamily="18" charset="0"/>
                <a:ea typeface="Cambria" panose="02040503050406030204" pitchFamily="18" charset="0"/>
              </a:rPr>
              <a:t> trong câu trên có tác dụng nối các cụm chủ ngữ – vị ngữ</a:t>
            </a:r>
            <a:endParaRPr lang="en-US" sz="4000" dirty="0">
              <a:solidFill>
                <a:srgbClr val="FF0000"/>
              </a:solidFill>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C09DE629-01F0-753A-C37B-BF92EDE19D71}"/>
              </a:ext>
            </a:extLst>
          </p:cNvPr>
          <p:cNvCxnSpPr>
            <a:cxnSpLocks/>
          </p:cNvCxnSpPr>
          <p:nvPr/>
        </p:nvCxnSpPr>
        <p:spPr>
          <a:xfrm>
            <a:off x="6371316" y="3203559"/>
            <a:ext cx="379523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683DA57-CC18-CF19-E8DE-04C2E59536D9}"/>
              </a:ext>
            </a:extLst>
          </p:cNvPr>
          <p:cNvCxnSpPr>
            <a:cxnSpLocks/>
          </p:cNvCxnSpPr>
          <p:nvPr/>
        </p:nvCxnSpPr>
        <p:spPr>
          <a:xfrm>
            <a:off x="5486400" y="2097428"/>
            <a:ext cx="464082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96D3477-5EA5-F789-D8FB-91D00A4370E8}"/>
              </a:ext>
            </a:extLst>
          </p:cNvPr>
          <p:cNvCxnSpPr>
            <a:cxnSpLocks/>
          </p:cNvCxnSpPr>
          <p:nvPr/>
        </p:nvCxnSpPr>
        <p:spPr>
          <a:xfrm>
            <a:off x="909476" y="3203559"/>
            <a:ext cx="377068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953C0CE-FAAF-F130-36D9-BBCD3F25395D}"/>
              </a:ext>
            </a:extLst>
          </p:cNvPr>
          <p:cNvCxnSpPr>
            <a:cxnSpLocks/>
          </p:cNvCxnSpPr>
          <p:nvPr/>
        </p:nvCxnSpPr>
        <p:spPr>
          <a:xfrm>
            <a:off x="776748" y="4299855"/>
            <a:ext cx="889819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885FD1C-E6D5-DDC2-1D25-FEA931D77AAE}"/>
              </a:ext>
            </a:extLst>
          </p:cNvPr>
          <p:cNvCxnSpPr>
            <a:cxnSpLocks/>
          </p:cNvCxnSpPr>
          <p:nvPr/>
        </p:nvCxnSpPr>
        <p:spPr>
          <a:xfrm flipV="1">
            <a:off x="3170909" y="2097428"/>
            <a:ext cx="1981194" cy="983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C159051-6972-56E7-51FB-153A08110CED}"/>
              </a:ext>
            </a:extLst>
          </p:cNvPr>
          <p:cNvSpPr txBox="1"/>
          <p:nvPr/>
        </p:nvSpPr>
        <p:spPr>
          <a:xfrm>
            <a:off x="3620288" y="1987442"/>
            <a:ext cx="1059869" cy="769441"/>
          </a:xfrm>
          <a:prstGeom prst="rect">
            <a:avLst/>
          </a:prstGeom>
          <a:noFill/>
        </p:spPr>
        <p:txBody>
          <a:bodyPr wrap="square">
            <a:spAutoFit/>
          </a:bodyPr>
          <a:lstStyle/>
          <a:p>
            <a:pPr algn="ct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CN</a:t>
            </a:r>
            <a:endParaRPr lang="vi-VN" sz="4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86D09CAC-5248-4D0F-6B2F-A388AAAAC9F2}"/>
              </a:ext>
            </a:extLst>
          </p:cNvPr>
          <p:cNvSpPr txBox="1"/>
          <p:nvPr/>
        </p:nvSpPr>
        <p:spPr>
          <a:xfrm>
            <a:off x="7558116" y="3162400"/>
            <a:ext cx="1059869" cy="769441"/>
          </a:xfrm>
          <a:prstGeom prst="rect">
            <a:avLst/>
          </a:prstGeom>
          <a:noFill/>
        </p:spPr>
        <p:txBody>
          <a:bodyPr wrap="square">
            <a:spAutoFit/>
          </a:bodyPr>
          <a:lstStyle/>
          <a:p>
            <a:pPr algn="ct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CN</a:t>
            </a:r>
            <a:endParaRPr lang="vi-VN" sz="4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6FCF40DB-93A2-DFDA-3176-87A5464BAB26}"/>
              </a:ext>
            </a:extLst>
          </p:cNvPr>
          <p:cNvSpPr txBox="1"/>
          <p:nvPr/>
        </p:nvSpPr>
        <p:spPr>
          <a:xfrm>
            <a:off x="7356554" y="2026774"/>
            <a:ext cx="1059869" cy="769441"/>
          </a:xfrm>
          <a:prstGeom prst="rect">
            <a:avLst/>
          </a:prstGeom>
          <a:noFill/>
        </p:spPr>
        <p:txBody>
          <a:bodyPr wrap="square">
            <a:spAutoFit/>
          </a:bodyPr>
          <a:lstStyle/>
          <a:p>
            <a:pPr algn="ct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VN</a:t>
            </a:r>
            <a:endParaRPr lang="vi-VN" sz="4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61AF0C45-A099-FCE6-E84A-F7C9B9B10EBB}"/>
              </a:ext>
            </a:extLst>
          </p:cNvPr>
          <p:cNvSpPr txBox="1"/>
          <p:nvPr/>
        </p:nvSpPr>
        <p:spPr>
          <a:xfrm>
            <a:off x="4308545" y="4130878"/>
            <a:ext cx="1059869" cy="769441"/>
          </a:xfrm>
          <a:prstGeom prst="rect">
            <a:avLst/>
          </a:prstGeom>
          <a:noFill/>
        </p:spPr>
        <p:txBody>
          <a:bodyPr wrap="square">
            <a:spAutoFit/>
          </a:bodyPr>
          <a:lstStyle/>
          <a:p>
            <a:pPr algn="ct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VN</a:t>
            </a:r>
            <a:endParaRPr lang="vi-VN" sz="4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72572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2">
                                            <p:txEl>
                                              <p:pRg st="0" end="0"/>
                                            </p:txEl>
                                          </p:spTgt>
                                        </p:tgtEl>
                                        <p:attrNameLst>
                                          <p:attrName>style.visibility</p:attrName>
                                        </p:attrNameLst>
                                      </p:cBhvr>
                                      <p:to>
                                        <p:strVal val="visible"/>
                                      </p:to>
                                    </p:set>
                                    <p:animEffect transition="in" filter="wipe(down)">
                                      <p:cBhvr>
                                        <p:cTn id="49" dur="500"/>
                                        <p:tgtEl>
                                          <p:spTgt spid="22">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3">
                                            <p:txEl>
                                              <p:pRg st="0" end="0"/>
                                            </p:txEl>
                                          </p:spTgt>
                                        </p:tgtEl>
                                        <p:attrNameLst>
                                          <p:attrName>style.visibility</p:attrName>
                                        </p:attrNameLst>
                                      </p:cBhvr>
                                      <p:to>
                                        <p:strVal val="visible"/>
                                      </p:to>
                                    </p:set>
                                    <p:animEffect transition="in" filter="wipe(down)">
                                      <p:cBhvr>
                                        <p:cTn id="54" dur="500"/>
                                        <p:tgtEl>
                                          <p:spTgt spid="23">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4">
                                            <p:txEl>
                                              <p:pRg st="0" end="0"/>
                                            </p:txEl>
                                          </p:spTgt>
                                        </p:tgtEl>
                                        <p:attrNameLst>
                                          <p:attrName>style.visibility</p:attrName>
                                        </p:attrNameLst>
                                      </p:cBhvr>
                                      <p:to>
                                        <p:strVal val="visible"/>
                                      </p:to>
                                    </p:set>
                                    <p:animEffect transition="in" filter="wipe(down)">
                                      <p:cBhvr>
                                        <p:cTn id="59" dur="500"/>
                                        <p:tgtEl>
                                          <p:spTgt spid="24">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25">
                                            <p:txEl>
                                              <p:pRg st="0" end="0"/>
                                            </p:txEl>
                                          </p:spTgt>
                                        </p:tgtEl>
                                        <p:attrNameLst>
                                          <p:attrName>style.visibility</p:attrName>
                                        </p:attrNameLst>
                                      </p:cBhvr>
                                      <p:to>
                                        <p:strVal val="visible"/>
                                      </p:to>
                                    </p:set>
                                    <p:animEffect transition="in" filter="wipe(down)">
                                      <p:cBhvr>
                                        <p:cTn id="64"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 name="Freeform 2">
            <a:extLst>
              <a:ext uri="{FF2B5EF4-FFF2-40B4-BE49-F238E27FC236}">
                <a16:creationId xmlns:a16="http://schemas.microsoft.com/office/drawing/2014/main" id="{A0FBA08C-D7B3-2AF1-071F-87F10A0ED710}"/>
              </a:ext>
            </a:extLst>
          </p:cNvPr>
          <p:cNvSpPr/>
          <p:nvPr/>
        </p:nvSpPr>
        <p:spPr>
          <a:xfrm rot="2009352">
            <a:off x="38986" y="55135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3"/>
            <a:stretch>
              <a:fillRect/>
            </a:stretch>
          </a:blipFill>
        </p:spPr>
        <p:txBody>
          <a:bodyPr/>
          <a:lstStyle/>
          <a:p>
            <a:endParaRPr lang="en-US"/>
          </a:p>
        </p:txBody>
      </p:sp>
      <p:sp>
        <p:nvSpPr>
          <p:cNvPr id="4" name="Speech Bubble: Rectangle with Corners Rounded 3">
            <a:extLst>
              <a:ext uri="{FF2B5EF4-FFF2-40B4-BE49-F238E27FC236}">
                <a16:creationId xmlns:a16="http://schemas.microsoft.com/office/drawing/2014/main" id="{023D8599-B8CD-40E2-A47D-00BC25B66A7E}"/>
              </a:ext>
            </a:extLst>
          </p:cNvPr>
          <p:cNvSpPr/>
          <p:nvPr/>
        </p:nvSpPr>
        <p:spPr>
          <a:xfrm>
            <a:off x="3635829" y="320217"/>
            <a:ext cx="8414657" cy="5275040"/>
          </a:xfrm>
          <a:prstGeom prst="wedgeRoundRectCallout">
            <a:avLst>
              <a:gd name="adj1" fmla="val -56266"/>
              <a:gd name="adj2" fmla="val -29982"/>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prstClr val="black"/>
                </a:solidFill>
                <a:latin typeface="Calibri" panose="020F0502020204030204" pitchFamily="34" charset="0"/>
                <a:cs typeface="Calibri" panose="020F0502020204030204" pitchFamily="34" charset="0"/>
              </a:rPr>
              <a:t>Câu đơn là câu có một cụm chủ ngữ – vị ngữ.</a:t>
            </a:r>
          </a:p>
          <a:p>
            <a:pPr lvl="0" algn="just"/>
            <a:r>
              <a:rPr lang="vi-VN" sz="4000" dirty="0">
                <a:solidFill>
                  <a:prstClr val="black"/>
                </a:solidFill>
                <a:latin typeface="Calibri" panose="020F0502020204030204" pitchFamily="34" charset="0"/>
                <a:cs typeface="Calibri" panose="020F0502020204030204" pitchFamily="34" charset="0"/>
              </a:rPr>
              <a:t>– Câu ghép là câu gồm các cụm chủ ngữ – vị ngữ ghép lại. Mỗi cụm chủ ngữ – vị ngữ trong câu ghép được gọi là một vế câu. Các vế trong câu ghép có sự kết nối chặt chẽ với nhau.</a:t>
            </a:r>
          </a:p>
        </p:txBody>
      </p:sp>
      <p:pic>
        <p:nvPicPr>
          <p:cNvPr id="6" name="Picture 5" descr="A round pink label with white text and a black background&#10;&#10;Description automatically generated">
            <a:extLst>
              <a:ext uri="{FF2B5EF4-FFF2-40B4-BE49-F238E27FC236}">
                <a16:creationId xmlns:a16="http://schemas.microsoft.com/office/drawing/2014/main" id="{7CC410D7-F1A0-E165-91FB-14F85F75B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6587826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9" y="196334"/>
            <a:ext cx="8496301" cy="1200329"/>
          </a:xfrm>
          <a:prstGeom prst="rect">
            <a:avLst/>
          </a:prstGeom>
          <a:noFill/>
        </p:spPr>
        <p:txBody>
          <a:bodyPr wrap="square">
            <a:spAutoFit/>
          </a:bodyPr>
          <a:lstStyle/>
          <a:p>
            <a:pPr lvl="0" algn="just"/>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3. </a:t>
            </a:r>
            <a:r>
              <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Tìm câu ghép trong đoạn văn dưới đây và xác định các vế trong mỗi câu ghép.</a:t>
            </a:r>
            <a:endParaRPr kumimoji="0" lang="vi-VN"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8FD01520-F348-DC5F-C439-6A4AFD0BC47F}"/>
              </a:ext>
            </a:extLst>
          </p:cNvPr>
          <p:cNvPicPr>
            <a:picLocks noChangeAspect="1"/>
          </p:cNvPicPr>
          <p:nvPr/>
        </p:nvPicPr>
        <p:blipFill>
          <a:blip r:embed="rId3"/>
          <a:stretch>
            <a:fillRect/>
          </a:stretch>
        </p:blipFill>
        <p:spPr>
          <a:xfrm>
            <a:off x="0" y="2198913"/>
            <a:ext cx="12243515" cy="3722915"/>
          </a:xfrm>
          <a:prstGeom prst="rect">
            <a:avLst/>
          </a:prstGeom>
        </p:spPr>
      </p:pic>
    </p:spTree>
    <p:extLst>
      <p:ext uri="{BB962C8B-B14F-4D97-AF65-F5344CB8AC3E}">
        <p14:creationId xmlns:p14="http://schemas.microsoft.com/office/powerpoint/2010/main" val="31800459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aphicFrame>
        <p:nvGraphicFramePr>
          <p:cNvPr id="6" name="Table 5">
            <a:extLst>
              <a:ext uri="{FF2B5EF4-FFF2-40B4-BE49-F238E27FC236}">
                <a16:creationId xmlns:a16="http://schemas.microsoft.com/office/drawing/2014/main" id="{EF0059D4-9578-5857-F99C-42DE359873C3}"/>
              </a:ext>
            </a:extLst>
          </p:cNvPr>
          <p:cNvGraphicFramePr>
            <a:graphicFrameLocks noGrp="1"/>
          </p:cNvGraphicFramePr>
          <p:nvPr>
            <p:extLst>
              <p:ext uri="{D42A27DB-BD31-4B8C-83A1-F6EECF244321}">
                <p14:modId xmlns:p14="http://schemas.microsoft.com/office/powerpoint/2010/main" val="1147707546"/>
              </p:ext>
            </p:extLst>
          </p:nvPr>
        </p:nvGraphicFramePr>
        <p:xfrm>
          <a:off x="446313" y="545493"/>
          <a:ext cx="11038116" cy="4995336"/>
        </p:xfrm>
        <a:graphic>
          <a:graphicData uri="http://schemas.openxmlformats.org/drawingml/2006/table">
            <a:tbl>
              <a:tblPr firstRow="1" bandRow="1">
                <a:tableStyleId>{5C22544A-7EE6-4342-B048-85BDC9FD1C3A}</a:tableStyleId>
              </a:tblPr>
              <a:tblGrid>
                <a:gridCol w="2471058">
                  <a:extLst>
                    <a:ext uri="{9D8B030D-6E8A-4147-A177-3AD203B41FA5}">
                      <a16:colId xmlns:a16="http://schemas.microsoft.com/office/drawing/2014/main" val="2416027286"/>
                    </a:ext>
                  </a:extLst>
                </a:gridCol>
                <a:gridCol w="3352800">
                  <a:extLst>
                    <a:ext uri="{9D8B030D-6E8A-4147-A177-3AD203B41FA5}">
                      <a16:colId xmlns:a16="http://schemas.microsoft.com/office/drawing/2014/main" val="3994629872"/>
                    </a:ext>
                  </a:extLst>
                </a:gridCol>
                <a:gridCol w="5214258">
                  <a:extLst>
                    <a:ext uri="{9D8B030D-6E8A-4147-A177-3AD203B41FA5}">
                      <a16:colId xmlns:a16="http://schemas.microsoft.com/office/drawing/2014/main" val="2698917118"/>
                    </a:ext>
                  </a:extLst>
                </a:gridCol>
              </a:tblGrid>
              <a:tr h="934964">
                <a:tc rowSpan="2">
                  <a:txBody>
                    <a:bodyPr/>
                    <a:lstStyle/>
                    <a:p>
                      <a:pPr algn="ct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ghép</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ctr"/>
                      <a:r>
                        <a:rPr lang="en-US" sz="4000" b="1" dirty="0" err="1">
                          <a:solidFill>
                            <a:srgbClr val="002060"/>
                          </a:solidFill>
                          <a:latin typeface="Cambria" panose="02040503050406030204" pitchFamily="18" charset="0"/>
                          <a:ea typeface="Cambria" panose="02040503050406030204" pitchFamily="18" charset="0"/>
                        </a:rPr>
                        <a:t>Các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ghép</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dirty="0"/>
                    </a:p>
                  </a:txBody>
                  <a:tcPr/>
                </a:tc>
                <a:extLst>
                  <a:ext uri="{0D108BD9-81ED-4DB2-BD59-A6C34878D82A}">
                    <a16:rowId xmlns:a16="http://schemas.microsoft.com/office/drawing/2014/main" val="566027947"/>
                  </a:ext>
                </a:extLst>
              </a:tr>
              <a:tr h="674914">
                <a:tc vMerge="1">
                  <a:txBody>
                    <a:bodyPr/>
                    <a:lstStyle/>
                    <a:p>
                      <a:endParaRPr lang="en-US" dirty="0"/>
                    </a:p>
                  </a:txBody>
                  <a:tcPr/>
                </a:tc>
                <a:tc>
                  <a:txBody>
                    <a:bodyPr/>
                    <a:lstStyle/>
                    <a:p>
                      <a:pPr algn="ct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295370884"/>
                  </a:ext>
                </a:extLst>
              </a:tr>
              <a:tr h="1436612">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2388858"/>
                  </a:ext>
                </a:extLst>
              </a:tr>
              <a:tr h="192272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0553068"/>
                  </a:ext>
                </a:extLst>
              </a:tr>
            </a:tbl>
          </a:graphicData>
        </a:graphic>
      </p:graphicFrame>
      <p:sp>
        <p:nvSpPr>
          <p:cNvPr id="9" name="TextBox 8">
            <a:extLst>
              <a:ext uri="{FF2B5EF4-FFF2-40B4-BE49-F238E27FC236}">
                <a16:creationId xmlns:a16="http://schemas.microsoft.com/office/drawing/2014/main" id="{1A264B61-D16A-969D-D8FD-8CC3DFC47DD5}"/>
              </a:ext>
            </a:extLst>
          </p:cNvPr>
          <p:cNvSpPr txBox="1"/>
          <p:nvPr/>
        </p:nvSpPr>
        <p:spPr>
          <a:xfrm>
            <a:off x="435429" y="2383971"/>
            <a:ext cx="2351314" cy="769441"/>
          </a:xfrm>
          <a:prstGeom prst="rect">
            <a:avLst/>
          </a:prstGeom>
          <a:noFill/>
        </p:spPr>
        <p:txBody>
          <a:bodyPr wrap="square" rtlCol="0">
            <a:spAutoFit/>
          </a:bodyPr>
          <a:lstStyle/>
          <a:p>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số</a:t>
            </a:r>
            <a:r>
              <a:rPr lang="en-US" sz="4400" b="1" dirty="0">
                <a:latin typeface="Cambria" panose="02040503050406030204" pitchFamily="18" charset="0"/>
                <a:ea typeface="Cambria" panose="02040503050406030204" pitchFamily="18" charset="0"/>
              </a:rPr>
              <a:t> 2</a:t>
            </a:r>
          </a:p>
        </p:txBody>
      </p:sp>
      <p:sp>
        <p:nvSpPr>
          <p:cNvPr id="10" name="TextBox 9">
            <a:extLst>
              <a:ext uri="{FF2B5EF4-FFF2-40B4-BE49-F238E27FC236}">
                <a16:creationId xmlns:a16="http://schemas.microsoft.com/office/drawing/2014/main" id="{7F7D48B1-D902-9E89-C813-3829631C7811}"/>
              </a:ext>
            </a:extLst>
          </p:cNvPr>
          <p:cNvSpPr txBox="1"/>
          <p:nvPr/>
        </p:nvSpPr>
        <p:spPr>
          <a:xfrm>
            <a:off x="3080657" y="2329542"/>
            <a:ext cx="3037114" cy="1077218"/>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Cỏ</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gần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nước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tươi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tốt</a:t>
            </a:r>
            <a:endParaRPr lang="en-US" sz="3200" b="1"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DAA21E1A-6F63-8536-DB10-E34B50E4146D}"/>
              </a:ext>
            </a:extLst>
          </p:cNvPr>
          <p:cNvSpPr txBox="1"/>
          <p:nvPr/>
        </p:nvSpPr>
        <p:spPr>
          <a:xfrm>
            <a:off x="6281057" y="2307770"/>
            <a:ext cx="5257800" cy="1015663"/>
          </a:xfrm>
          <a:prstGeom prst="rect">
            <a:avLst/>
          </a:prstGeom>
          <a:noFill/>
        </p:spPr>
        <p:txBody>
          <a:bodyPr wrap="square" rtlCol="0">
            <a:spAutoFit/>
          </a:bodyPr>
          <a:lstStyle/>
          <a:p>
            <a:pPr algn="just"/>
            <a:r>
              <a:rPr lang="en-US" sz="3000" b="1" dirty="0" err="1">
                <a:latin typeface="Cambria" panose="02040503050406030204" pitchFamily="18" charset="0"/>
                <a:ea typeface="Cambria" panose="02040503050406030204" pitchFamily="18" charset="0"/>
              </a:rPr>
              <a:t>Trâu</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ăn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cỏ</a:t>
            </a:r>
            <a:r>
              <a:rPr lang="en-US" sz="3000" b="1" dirty="0">
                <a:latin typeface="Cambria" panose="02040503050406030204" pitchFamily="18" charset="0"/>
                <a:ea typeface="Cambria" panose="02040503050406030204" pitchFamily="18" charset="0"/>
              </a:rPr>
              <a:t> men </a:t>
            </a:r>
            <a:r>
              <a:rPr lang="en-US" sz="3000" b="1" dirty="0" err="1">
                <a:latin typeface="Cambria" panose="02040503050406030204" pitchFamily="18" charset="0"/>
                <a:ea typeface="Cambria" panose="02040503050406030204" pitchFamily="18" charset="0"/>
              </a:rPr>
              <a:t>theo</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bờ</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suối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rồi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mới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lên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đồi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lên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núi</a:t>
            </a:r>
            <a:r>
              <a:rPr lang="en-US" sz="3000" b="1" dirty="0">
                <a:latin typeface="Cambria" panose="02040503050406030204" pitchFamily="18" charset="0"/>
                <a:ea typeface="Cambria" panose="02040503050406030204" pitchFamily="18" charset="0"/>
              </a:rPr>
              <a:t>.</a:t>
            </a:r>
          </a:p>
        </p:txBody>
      </p:sp>
      <p:sp>
        <p:nvSpPr>
          <p:cNvPr id="12" name="TextBox 11">
            <a:extLst>
              <a:ext uri="{FF2B5EF4-FFF2-40B4-BE49-F238E27FC236}">
                <a16:creationId xmlns:a16="http://schemas.microsoft.com/office/drawing/2014/main" id="{C069A5E9-60B3-2F3B-83AB-0C353D6A7088}"/>
              </a:ext>
            </a:extLst>
          </p:cNvPr>
          <p:cNvSpPr txBox="1"/>
          <p:nvPr/>
        </p:nvSpPr>
        <p:spPr>
          <a:xfrm>
            <a:off x="435429" y="3810000"/>
            <a:ext cx="2351314" cy="769441"/>
          </a:xfrm>
          <a:prstGeom prst="rect">
            <a:avLst/>
          </a:prstGeom>
          <a:noFill/>
        </p:spPr>
        <p:txBody>
          <a:bodyPr wrap="square" rtlCol="0">
            <a:spAutoFit/>
          </a:bodyPr>
          <a:lstStyle/>
          <a:p>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số</a:t>
            </a:r>
            <a:r>
              <a:rPr lang="en-US" sz="4400" b="1" dirty="0">
                <a:latin typeface="Cambria" panose="02040503050406030204" pitchFamily="18" charset="0"/>
                <a:ea typeface="Cambria" panose="02040503050406030204" pitchFamily="18" charset="0"/>
              </a:rPr>
              <a:t> 3</a:t>
            </a:r>
          </a:p>
        </p:txBody>
      </p:sp>
      <p:sp>
        <p:nvSpPr>
          <p:cNvPr id="13" name="TextBox 12">
            <a:extLst>
              <a:ext uri="{FF2B5EF4-FFF2-40B4-BE49-F238E27FC236}">
                <a16:creationId xmlns:a16="http://schemas.microsoft.com/office/drawing/2014/main" id="{4E18CCA6-D577-6326-8F4E-AE14F189178E}"/>
              </a:ext>
            </a:extLst>
          </p:cNvPr>
          <p:cNvSpPr txBox="1"/>
          <p:nvPr/>
        </p:nvSpPr>
        <p:spPr>
          <a:xfrm>
            <a:off x="3080657" y="3755571"/>
            <a:ext cx="2786743" cy="1569660"/>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đàn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trâu</a:t>
            </a:r>
            <a:r>
              <a:rPr lang="en-US" sz="3200" b="1" dirty="0">
                <a:latin typeface="Cambria" panose="02040503050406030204" pitchFamily="18" charset="0"/>
                <a:ea typeface="Cambria" panose="02040503050406030204" pitchFamily="18" charset="0"/>
              </a:rPr>
              <a:t> no </a:t>
            </a:r>
            <a:r>
              <a:rPr lang="en-US" sz="3200" b="1" dirty="0" err="1">
                <a:latin typeface="Cambria" panose="02040503050406030204" pitchFamily="18" charset="0"/>
                <a:ea typeface="Cambria" panose="02040503050406030204" pitchFamily="18" charset="0"/>
              </a:rPr>
              <a:t>cỏ</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đằm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mình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dưới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suối</a:t>
            </a:r>
            <a:endParaRPr lang="en-US" sz="3200" b="1"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113CBE3C-B202-95D3-B1E2-431C42F8C1EB}"/>
              </a:ext>
            </a:extLst>
          </p:cNvPr>
          <p:cNvSpPr txBox="1"/>
          <p:nvPr/>
        </p:nvSpPr>
        <p:spPr>
          <a:xfrm>
            <a:off x="6281057" y="3733799"/>
            <a:ext cx="5257800" cy="1015663"/>
          </a:xfrm>
          <a:prstGeom prst="rect">
            <a:avLst/>
          </a:prstGeom>
          <a:noFill/>
        </p:spPr>
        <p:txBody>
          <a:bodyPr wrap="square" rtlCol="0">
            <a:spAutoFit/>
          </a:bodyPr>
          <a:lstStyle/>
          <a:p>
            <a:pPr algn="just"/>
            <a:r>
              <a:rPr lang="en-US" sz="3000" b="1" dirty="0" err="1">
                <a:latin typeface="Cambria" panose="02040503050406030204" pitchFamily="18" charset="0"/>
                <a:ea typeface="Cambria" panose="02040503050406030204" pitchFamily="18" charset="0"/>
              </a:rPr>
              <a:t>chúng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tôi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tha</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thẩn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tìm</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những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viên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đá</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đẹp</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cho</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mình</a:t>
            </a:r>
            <a:r>
              <a:rPr lang="en-US" sz="30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1971054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down)">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down)">
                                      <p:cBhvr>
                                        <p:cTn id="3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pSp>
        <p:nvGrpSpPr>
          <p:cNvPr id="2" name="Group 1">
            <a:extLst>
              <a:ext uri="{FF2B5EF4-FFF2-40B4-BE49-F238E27FC236}">
                <a16:creationId xmlns:a16="http://schemas.microsoft.com/office/drawing/2014/main" id="{3D4168E0-70C1-113A-7FD6-269EF0F3A326}"/>
              </a:ext>
            </a:extLst>
          </p:cNvPr>
          <p:cNvGrpSpPr/>
          <p:nvPr/>
        </p:nvGrpSpPr>
        <p:grpSpPr>
          <a:xfrm>
            <a:off x="0" y="1143001"/>
            <a:ext cx="10058400" cy="5930313"/>
            <a:chOff x="0" y="1143001"/>
            <a:chExt cx="9299448" cy="5930313"/>
          </a:xfrm>
        </p:grpSpPr>
        <p:sp>
          <p:nvSpPr>
            <p:cNvPr id="3" name="Freeform 11">
              <a:extLst>
                <a:ext uri="{FF2B5EF4-FFF2-40B4-BE49-F238E27FC236}">
                  <a16:creationId xmlns:a16="http://schemas.microsoft.com/office/drawing/2014/main" id="{0BFD92EF-D8C3-48CF-96FE-060D94A0003B}"/>
                </a:ext>
              </a:extLst>
            </p:cNvPr>
            <p:cNvSpPr/>
            <p:nvPr/>
          </p:nvSpPr>
          <p:spPr>
            <a:xfrm>
              <a:off x="2637526" y="1143001"/>
              <a:ext cx="6661922" cy="3525012"/>
            </a:xfrm>
            <a:custGeom>
              <a:avLst/>
              <a:gdLst/>
              <a:ahLst/>
              <a:cxnLst/>
              <a:rect l="l" t="t" r="r" b="b"/>
              <a:pathLst>
                <a:path w="3120176" h="1758999">
                  <a:moveTo>
                    <a:pt x="0" y="0"/>
                  </a:moveTo>
                  <a:lnTo>
                    <a:pt x="3120177" y="0"/>
                  </a:lnTo>
                  <a:lnTo>
                    <a:pt x="3120177" y="1758999"/>
                  </a:lnTo>
                  <a:lnTo>
                    <a:pt x="0" y="17589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descr="A group of cartoon kids&#10;&#10;Description automatically generated">
              <a:extLst>
                <a:ext uri="{FF2B5EF4-FFF2-40B4-BE49-F238E27FC236}">
                  <a16:creationId xmlns:a16="http://schemas.microsoft.com/office/drawing/2014/main" id="{EF2FAFEC-906C-2197-DE34-A5458C596E7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0849" b="95554" l="7478" r="47090">
                          <a14:foregroundMark x1="13096" y1="58084" x2="17745" y2="59580"/>
                          <a14:foregroundMark x1="42967" y1="56629" x2="44543" y2="61843"/>
                          <a14:foregroundMark x1="34681" y1="75707" x2="36661" y2="72352"/>
                          <a14:foregroundMark x1="38399" y1="57559" x2="42401" y2="58892"/>
                          <a14:foregroundMark x1="47090" y1="61681" x2="46686" y2="59984"/>
                          <a14:foregroundMark x1="25061" y1="94503" x2="25869" y2="90784"/>
                          <a14:foregroundMark x1="31730" y1="95554" x2="30154" y2="93452"/>
                        </a14:backgroundRemoval>
                      </a14:imgEffect>
                    </a14:imgLayer>
                  </a14:imgProps>
                </a:ext>
                <a:ext uri="{28A0092B-C50C-407E-A947-70E740481C1C}">
                  <a14:useLocalDpi xmlns:a14="http://schemas.microsoft.com/office/drawing/2010/main" val="0"/>
                </a:ext>
              </a:extLst>
            </a:blip>
            <a:srcRect l="2814" t="45734" r="50430" b="2866"/>
            <a:stretch/>
          </p:blipFill>
          <p:spPr>
            <a:xfrm>
              <a:off x="0" y="2262712"/>
              <a:ext cx="4375922" cy="4810602"/>
            </a:xfrm>
            <a:prstGeom prst="rect">
              <a:avLst/>
            </a:prstGeom>
          </p:spPr>
        </p:pic>
        <p:sp>
          <p:nvSpPr>
            <p:cNvPr id="7" name="TextBox 6">
              <a:extLst>
                <a:ext uri="{FF2B5EF4-FFF2-40B4-BE49-F238E27FC236}">
                  <a16:creationId xmlns:a16="http://schemas.microsoft.com/office/drawing/2014/main" id="{3D6B5278-9FAB-9C3B-1A0F-622A59377AB8}"/>
                </a:ext>
              </a:extLst>
            </p:cNvPr>
            <p:cNvSpPr txBox="1"/>
            <p:nvPr/>
          </p:nvSpPr>
          <p:spPr>
            <a:xfrm>
              <a:off x="4066031" y="1577181"/>
              <a:ext cx="4947339" cy="2308324"/>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4. </a:t>
              </a:r>
              <a:r>
                <a:rPr lang="vi-VN" sz="3600" dirty="0">
                  <a:latin typeface="Cambria" panose="02040503050406030204" pitchFamily="18" charset="0"/>
                  <a:ea typeface="Cambria" panose="02040503050406030204" pitchFamily="18" charset="0"/>
                </a:rPr>
                <a:t>Đặt 1 – 2 câu ghép nói về nhân vật Nai Ngọc trong bài đọc </a:t>
              </a:r>
              <a:r>
                <a:rPr lang="vi-VN" sz="3600" b="1" dirty="0">
                  <a:latin typeface="Cambria" panose="02040503050406030204" pitchFamily="18" charset="0"/>
                  <a:ea typeface="Cambria" panose="02040503050406030204" pitchFamily="18" charset="0"/>
                </a:rPr>
                <a:t>Tiếng hát của người đá</a:t>
              </a:r>
              <a:r>
                <a:rPr lang="vi-VN" sz="3600" dirty="0">
                  <a:latin typeface="Cambria" panose="02040503050406030204" pitchFamily="18" charset="0"/>
                  <a:ea typeface="Cambria" panose="02040503050406030204" pitchFamily="18" charset="0"/>
                </a:rPr>
                <a:t>. </a:t>
              </a:r>
            </a:p>
          </p:txBody>
        </p:sp>
      </p:grpSp>
    </p:spTree>
    <p:extLst>
      <p:ext uri="{BB962C8B-B14F-4D97-AF65-F5344CB8AC3E}">
        <p14:creationId xmlns:p14="http://schemas.microsoft.com/office/powerpoint/2010/main" val="32316779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A313A9C-ABFF-B686-7012-FC587BDC74A7}"/>
              </a:ext>
            </a:extLst>
          </p:cNvPr>
          <p:cNvSpPr txBox="1"/>
          <p:nvPr/>
        </p:nvSpPr>
        <p:spPr>
          <a:xfrm>
            <a:off x="1676400" y="1709057"/>
            <a:ext cx="9100457" cy="3416320"/>
          </a:xfrm>
          <a:prstGeom prst="rect">
            <a:avLst/>
          </a:prstGeom>
          <a:noFill/>
        </p:spPr>
        <p:txBody>
          <a:bodyPr wrap="square" rtlCol="0">
            <a:spAutoFit/>
          </a:bodyPr>
          <a:lstStyle/>
          <a:p>
            <a:pPr algn="just"/>
            <a:r>
              <a:rPr lang="en-US" sz="3600" b="1" i="0" dirty="0" err="1">
                <a:solidFill>
                  <a:srgbClr val="000000"/>
                </a:solidFill>
                <a:effectLst/>
                <a:latin typeface="Cambria" panose="02040503050406030204" pitchFamily="18" charset="0"/>
                <a:ea typeface="Cambria" panose="02040503050406030204" pitchFamily="18" charset="0"/>
              </a:rPr>
              <a:t>Ví</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dụ</a:t>
            </a:r>
            <a:r>
              <a:rPr lang="en-US" sz="3600" b="1"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Tuy Nai Ngọc chỉ là một người đá nhưng cậu bé có một tấm lòng thơm thảo, biết cưu mang và đem hạnh phúc tới cho dân làng. Nai Ngọc không gắn bó được lâu dài với làng, song cậu sẽ mãi là người hùng khó quên trong tâm trí mọi người.</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638014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12DF3D26-B4D4-87FE-63A9-0A7B1570EE82}"/>
              </a:ext>
            </a:extLst>
          </p:cNvPr>
          <p:cNvPicPr>
            <a:picLocks noChangeAspect="1"/>
          </p:cNvPicPr>
          <p:nvPr/>
        </p:nvPicPr>
        <p:blipFill>
          <a:blip r:embed="rId3"/>
          <a:stretch>
            <a:fillRect/>
          </a:stretch>
        </p:blipFill>
        <p:spPr>
          <a:xfrm>
            <a:off x="3627213" y="2298968"/>
            <a:ext cx="7876715" cy="2194750"/>
          </a:xfrm>
          <a:prstGeom prst="rect">
            <a:avLst/>
          </a:prstGeom>
        </p:spPr>
      </p:pic>
    </p:spTree>
    <p:extLst>
      <p:ext uri="{BB962C8B-B14F-4D97-AF65-F5344CB8AC3E}">
        <p14:creationId xmlns:p14="http://schemas.microsoft.com/office/powerpoint/2010/main" val="11684675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72D4D56C-9888-F467-58A6-12D2557F9F69}"/>
              </a:ext>
            </a:extLst>
          </p:cNvPr>
          <p:cNvSpPr txBox="1"/>
          <p:nvPr/>
        </p:nvSpPr>
        <p:spPr>
          <a:xfrm>
            <a:off x="2873829" y="2260475"/>
            <a:ext cx="866502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a typeface="+mn-ea"/>
                <a:cs typeface="+mn-cs"/>
              </a:rPr>
              <a:t>TRÒ</a:t>
            </a:r>
            <a:r>
              <a:rPr kumimoji="0" lang="en-US" sz="8000" b="0" i="0" u="none" strike="noStrike" kern="1200" cap="none" spc="0" normalizeH="0" noProof="0" dirty="0">
                <a:ln>
                  <a:noFill/>
                </a:ln>
                <a:solidFill>
                  <a:prstClr val="white"/>
                </a:solidFill>
                <a:effectLst>
                  <a:glow rad="63500">
                    <a:srgbClr val="C0504D">
                      <a:lumMod val="20000"/>
                      <a:lumOff val="80000"/>
                      <a:alpha val="40000"/>
                    </a:srgbClr>
                  </a:glow>
                </a:effectLst>
                <a:uLnTx/>
                <a:uFillTx/>
                <a:latin typeface="Calibri"/>
                <a:ea typeface="+mn-ea"/>
                <a:cs typeface="+mn-cs"/>
              </a:rPr>
              <a:t> CHƠI: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aseline="0" dirty="0">
                <a:solidFill>
                  <a:prstClr val="white"/>
                </a:solidFill>
                <a:effectLst>
                  <a:glow rad="63500">
                    <a:srgbClr val="C0504D">
                      <a:lumMod val="20000"/>
                      <a:lumOff val="80000"/>
                      <a:alpha val="40000"/>
                    </a:srgbClr>
                  </a:glow>
                </a:effectLst>
                <a:latin typeface="Calibri"/>
              </a:rPr>
              <a:t>AI</a:t>
            </a:r>
            <a:r>
              <a:rPr lang="en-US" sz="8000" dirty="0">
                <a:solidFill>
                  <a:prstClr val="white"/>
                </a:solidFill>
                <a:effectLst>
                  <a:glow rad="63500">
                    <a:srgbClr val="C0504D">
                      <a:lumMod val="20000"/>
                      <a:lumOff val="80000"/>
                      <a:alpha val="40000"/>
                    </a:srgbClr>
                  </a:glow>
                </a:effectLst>
                <a:latin typeface="Calibri"/>
              </a:rPr>
              <a:t> NHANH, AI ĐÚNG</a:t>
            </a:r>
            <a:endParaRPr kumimoji="0" lang="en-US" sz="80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a typeface="+mn-ea"/>
              <a:cs typeface="+mn-cs"/>
            </a:endParaRPr>
          </a:p>
        </p:txBody>
      </p:sp>
    </p:spTree>
    <p:extLst>
      <p:ext uri="{BB962C8B-B14F-4D97-AF65-F5344CB8AC3E}">
        <p14:creationId xmlns:p14="http://schemas.microsoft.com/office/powerpoint/2010/main" val="16675239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9">
            <a:extLst>
              <a:ext uri="{FF2B5EF4-FFF2-40B4-BE49-F238E27FC236}">
                <a16:creationId xmlns:a16="http://schemas.microsoft.com/office/drawing/2014/main" id="{C276D618-02E3-6DA0-0381-6323EE41B60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16895" y="162871"/>
            <a:ext cx="7530819" cy="2033322"/>
          </a:xfrm>
          <a:prstGeom prst="rect">
            <a:avLst/>
          </a:prstGeom>
        </p:spPr>
      </p:pic>
      <p:sp>
        <p:nvSpPr>
          <p:cNvPr id="5" name="TextBox 4">
            <a:extLst>
              <a:ext uri="{FF2B5EF4-FFF2-40B4-BE49-F238E27FC236}">
                <a16:creationId xmlns:a16="http://schemas.microsoft.com/office/drawing/2014/main" id="{852EB87F-565B-E3C5-F3CD-1903E0A3AEC9}"/>
              </a:ext>
            </a:extLst>
          </p:cNvPr>
          <p:cNvSpPr txBox="1"/>
          <p:nvPr/>
        </p:nvSpPr>
        <p:spPr>
          <a:xfrm>
            <a:off x="2434481" y="387137"/>
            <a:ext cx="6946284" cy="1354217"/>
          </a:xfrm>
          <a:prstGeom prst="rect">
            <a:avLst/>
          </a:prstGeom>
          <a:noFill/>
        </p:spPr>
        <p:txBody>
          <a:bodyPr wrap="square" lIns="0" tIns="0" rIns="0" bIns="0" rtlCol="0">
            <a:spAutoFit/>
          </a:bodyPr>
          <a:lstStyle/>
          <a:p>
            <a:pPr lvl="0" algn="just"/>
            <a:r>
              <a:rPr lang="en-US" sz="4400" dirty="0">
                <a:latin typeface="Cambria" panose="02040503050406030204" pitchFamily="18" charset="0"/>
                <a:ea typeface="Cambria" panose="02040503050406030204" pitchFamily="18" charset="0"/>
              </a:rPr>
              <a:t>1. </a:t>
            </a:r>
            <a:r>
              <a:rPr lang="vi-VN" sz="4400" dirty="0">
                <a:latin typeface="Cambria" panose="02040503050406030204" pitchFamily="18" charset="0"/>
                <a:ea typeface="Cambria" panose="02040503050406030204" pitchFamily="18" charset="0"/>
              </a:rPr>
              <a:t>Câu dưới đây là câu đơn hay câu ghép?</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22638DA8-34B6-8042-E32A-AE940C73AD8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1422" y="2777928"/>
            <a:ext cx="4514798" cy="4514798"/>
          </a:xfrm>
          <a:prstGeom prst="rect">
            <a:avLst/>
          </a:prstGeom>
        </p:spPr>
      </p:pic>
      <p:pic>
        <p:nvPicPr>
          <p:cNvPr id="7" name="Picture 6">
            <a:extLst>
              <a:ext uri="{FF2B5EF4-FFF2-40B4-BE49-F238E27FC236}">
                <a16:creationId xmlns:a16="http://schemas.microsoft.com/office/drawing/2014/main" id="{22229A6D-6663-14BD-A4E5-EBB7ED4C8637}"/>
              </a:ext>
            </a:extLst>
          </p:cNvPr>
          <p:cNvPicPr>
            <a:picLocks noChangeAspect="1"/>
          </p:cNvPicPr>
          <p:nvPr/>
        </p:nvPicPr>
        <p:blipFill>
          <a:blip r:embed="rId6"/>
          <a:stretch>
            <a:fillRect/>
          </a:stretch>
        </p:blipFill>
        <p:spPr>
          <a:xfrm>
            <a:off x="3518127" y="2784701"/>
            <a:ext cx="8205710" cy="2222728"/>
          </a:xfrm>
          <a:prstGeom prst="rect">
            <a:avLst/>
          </a:prstGeom>
        </p:spPr>
      </p:pic>
      <p:sp>
        <p:nvSpPr>
          <p:cNvPr id="8" name="Oval 7">
            <a:extLst>
              <a:ext uri="{FF2B5EF4-FFF2-40B4-BE49-F238E27FC236}">
                <a16:creationId xmlns:a16="http://schemas.microsoft.com/office/drawing/2014/main" id="{B848F5E6-BCAD-337D-A789-FE962DC48B1A}"/>
              </a:ext>
            </a:extLst>
          </p:cNvPr>
          <p:cNvSpPr/>
          <p:nvPr/>
        </p:nvSpPr>
        <p:spPr>
          <a:xfrm>
            <a:off x="7347857" y="4365171"/>
            <a:ext cx="544286" cy="60960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4946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9">
            <a:extLst>
              <a:ext uri="{FF2B5EF4-FFF2-40B4-BE49-F238E27FC236}">
                <a16:creationId xmlns:a16="http://schemas.microsoft.com/office/drawing/2014/main" id="{C276D618-02E3-6DA0-0381-6323EE41B60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16895" y="162871"/>
            <a:ext cx="7530819" cy="2033322"/>
          </a:xfrm>
          <a:prstGeom prst="rect">
            <a:avLst/>
          </a:prstGeom>
        </p:spPr>
      </p:pic>
      <p:sp>
        <p:nvSpPr>
          <p:cNvPr id="5" name="TextBox 4">
            <a:extLst>
              <a:ext uri="{FF2B5EF4-FFF2-40B4-BE49-F238E27FC236}">
                <a16:creationId xmlns:a16="http://schemas.microsoft.com/office/drawing/2014/main" id="{852EB87F-565B-E3C5-F3CD-1903E0A3AEC9}"/>
              </a:ext>
            </a:extLst>
          </p:cNvPr>
          <p:cNvSpPr txBox="1"/>
          <p:nvPr/>
        </p:nvSpPr>
        <p:spPr>
          <a:xfrm>
            <a:off x="2434481" y="387137"/>
            <a:ext cx="6946284" cy="1354217"/>
          </a:xfrm>
          <a:prstGeom prst="rect">
            <a:avLst/>
          </a:prstGeom>
          <a:noFill/>
        </p:spPr>
        <p:txBody>
          <a:bodyPr wrap="square" lIns="0" tIns="0" rIns="0" bIns="0" rtlCol="0">
            <a:spAutoFit/>
          </a:bodyPr>
          <a:lstStyle/>
          <a:p>
            <a:pPr lvl="0" algn="just"/>
            <a:r>
              <a:rPr lang="en-US" sz="4400" dirty="0" err="1">
                <a:solidFill>
                  <a:prstClr val="black"/>
                </a:solidFill>
                <a:latin typeface="Cambria" panose="02040503050406030204" pitchFamily="18" charset="0"/>
                <a:ea typeface="Cambria" panose="02040503050406030204" pitchFamily="18" charset="0"/>
              </a:rPr>
              <a:t>Câu</a:t>
            </a:r>
            <a:r>
              <a:rPr lang="en-US" sz="4400" dirty="0">
                <a:solidFill>
                  <a:prstClr val="black"/>
                </a:solidFill>
                <a:latin typeface="Cambria" panose="02040503050406030204" pitchFamily="18" charset="0"/>
                <a:ea typeface="Cambria" panose="02040503050406030204" pitchFamily="18" charset="0"/>
              </a:rPr>
              <a:t> 2. </a:t>
            </a:r>
            <a:r>
              <a:rPr lang="en-US" sz="4400" dirty="0" err="1">
                <a:solidFill>
                  <a:prstClr val="black"/>
                </a:solidFill>
                <a:latin typeface="Cambria" panose="02040503050406030204" pitchFamily="18" charset="0"/>
                <a:ea typeface="Cambria" panose="02040503050406030204" pitchFamily="18" charset="0"/>
              </a:rPr>
              <a:t>Xác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định</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chủ</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ngữ</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vị</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ngữ</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của</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câu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trên</a:t>
            </a:r>
            <a:r>
              <a:rPr lang="en-US" sz="4400" dirty="0">
                <a:solidFill>
                  <a:prstClr val="black"/>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22638DA8-34B6-8042-E32A-AE940C73AD8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1422" y="2777928"/>
            <a:ext cx="4514798" cy="4514798"/>
          </a:xfrm>
          <a:prstGeom prst="rect">
            <a:avLst/>
          </a:prstGeom>
        </p:spPr>
      </p:pic>
      <p:sp>
        <p:nvSpPr>
          <p:cNvPr id="2" name="TextBox 1">
            <a:extLst>
              <a:ext uri="{FF2B5EF4-FFF2-40B4-BE49-F238E27FC236}">
                <a16:creationId xmlns:a16="http://schemas.microsoft.com/office/drawing/2014/main" id="{27A7525F-1034-6444-B1D4-64FB0EDE617A}"/>
              </a:ext>
            </a:extLst>
          </p:cNvPr>
          <p:cNvSpPr txBox="1"/>
          <p:nvPr/>
        </p:nvSpPr>
        <p:spPr>
          <a:xfrm>
            <a:off x="3429000" y="2808514"/>
            <a:ext cx="7369628" cy="2340128"/>
          </a:xfrm>
          <a:prstGeom prst="rect">
            <a:avLst/>
          </a:prstGeom>
          <a:noFill/>
        </p:spPr>
        <p:txBody>
          <a:bodyPr wrap="square" rtlCol="0">
            <a:spAutoFit/>
          </a:bodyPr>
          <a:lstStyle/>
          <a:p>
            <a:pPr>
              <a:lnSpc>
                <a:spcPct val="250000"/>
              </a:lnSpc>
            </a:pPr>
            <a:r>
              <a:rPr lang="vi-VN" sz="3200" b="1" dirty="0">
                <a:latin typeface="Cambria" panose="02040503050406030204" pitchFamily="18" charset="0"/>
                <a:ea typeface="Cambria" panose="02040503050406030204" pitchFamily="18" charset="0"/>
              </a:rPr>
              <a:t>Dân làng/ vây quanh em bé, hỏi từ đâu tới, tên em là gì, nhưng em/ chỉ cười. </a:t>
            </a:r>
            <a:endParaRPr lang="en-US" sz="3200" b="1" dirty="0">
              <a:latin typeface="Cambria" panose="02040503050406030204" pitchFamily="18" charset="0"/>
              <a:ea typeface="Cambria" panose="02040503050406030204" pitchFamily="18" charset="0"/>
            </a:endParaRPr>
          </a:p>
        </p:txBody>
      </p:sp>
      <p:cxnSp>
        <p:nvCxnSpPr>
          <p:cNvPr id="9" name="Straight Connector 8">
            <a:extLst>
              <a:ext uri="{FF2B5EF4-FFF2-40B4-BE49-F238E27FC236}">
                <a16:creationId xmlns:a16="http://schemas.microsoft.com/office/drawing/2014/main" id="{D2C1B991-7370-9F43-D9B3-E9ECC664C4A6}"/>
              </a:ext>
            </a:extLst>
          </p:cNvPr>
          <p:cNvCxnSpPr/>
          <p:nvPr/>
        </p:nvCxnSpPr>
        <p:spPr>
          <a:xfrm>
            <a:off x="3570514" y="3842657"/>
            <a:ext cx="155665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519D53C-0F37-2BDB-B885-F7A1FFDBE584}"/>
              </a:ext>
            </a:extLst>
          </p:cNvPr>
          <p:cNvSpPr txBox="1"/>
          <p:nvPr/>
        </p:nvSpPr>
        <p:spPr>
          <a:xfrm>
            <a:off x="3973286" y="3897086"/>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CN</a:t>
            </a:r>
          </a:p>
        </p:txBody>
      </p:sp>
      <p:cxnSp>
        <p:nvCxnSpPr>
          <p:cNvPr id="11" name="Straight Connector 10">
            <a:extLst>
              <a:ext uri="{FF2B5EF4-FFF2-40B4-BE49-F238E27FC236}">
                <a16:creationId xmlns:a16="http://schemas.microsoft.com/office/drawing/2014/main" id="{C4209702-8415-1E66-CD1D-8682A071469C}"/>
              </a:ext>
            </a:extLst>
          </p:cNvPr>
          <p:cNvCxnSpPr>
            <a:cxnSpLocks/>
          </p:cNvCxnSpPr>
          <p:nvPr/>
        </p:nvCxnSpPr>
        <p:spPr>
          <a:xfrm>
            <a:off x="5497285" y="3897086"/>
            <a:ext cx="51707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4C84437-5A66-3A79-AD06-EA882D366012}"/>
              </a:ext>
            </a:extLst>
          </p:cNvPr>
          <p:cNvSpPr txBox="1"/>
          <p:nvPr/>
        </p:nvSpPr>
        <p:spPr>
          <a:xfrm>
            <a:off x="8044543" y="3897086"/>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VN</a:t>
            </a:r>
          </a:p>
        </p:txBody>
      </p:sp>
      <p:cxnSp>
        <p:nvCxnSpPr>
          <p:cNvPr id="15" name="Straight Connector 14">
            <a:extLst>
              <a:ext uri="{FF2B5EF4-FFF2-40B4-BE49-F238E27FC236}">
                <a16:creationId xmlns:a16="http://schemas.microsoft.com/office/drawing/2014/main" id="{B866C9E2-5E31-5ED6-C9A3-1579DF98B08B}"/>
              </a:ext>
            </a:extLst>
          </p:cNvPr>
          <p:cNvCxnSpPr>
            <a:cxnSpLocks/>
          </p:cNvCxnSpPr>
          <p:nvPr/>
        </p:nvCxnSpPr>
        <p:spPr>
          <a:xfrm>
            <a:off x="3592285" y="5105401"/>
            <a:ext cx="274320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2031222-ED9E-9682-EDC0-E122A4BF2300}"/>
              </a:ext>
            </a:extLst>
          </p:cNvPr>
          <p:cNvCxnSpPr>
            <a:cxnSpLocks/>
          </p:cNvCxnSpPr>
          <p:nvPr/>
        </p:nvCxnSpPr>
        <p:spPr>
          <a:xfrm>
            <a:off x="7913914" y="5094514"/>
            <a:ext cx="6313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627945F-D636-E37D-4124-09694161A657}"/>
              </a:ext>
            </a:extLst>
          </p:cNvPr>
          <p:cNvSpPr txBox="1"/>
          <p:nvPr/>
        </p:nvSpPr>
        <p:spPr>
          <a:xfrm>
            <a:off x="7881258" y="5138057"/>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CN</a:t>
            </a:r>
          </a:p>
        </p:txBody>
      </p:sp>
      <p:cxnSp>
        <p:nvCxnSpPr>
          <p:cNvPr id="20" name="Straight Connector 19">
            <a:extLst>
              <a:ext uri="{FF2B5EF4-FFF2-40B4-BE49-F238E27FC236}">
                <a16:creationId xmlns:a16="http://schemas.microsoft.com/office/drawing/2014/main" id="{C6280C3E-52FA-F5DF-F682-6D68C554DE41}"/>
              </a:ext>
            </a:extLst>
          </p:cNvPr>
          <p:cNvCxnSpPr>
            <a:cxnSpLocks/>
          </p:cNvCxnSpPr>
          <p:nvPr/>
        </p:nvCxnSpPr>
        <p:spPr>
          <a:xfrm>
            <a:off x="8784771" y="5105400"/>
            <a:ext cx="1676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F53BEE4-FAE6-59DC-81AF-CD1EECAF4C3E}"/>
              </a:ext>
            </a:extLst>
          </p:cNvPr>
          <p:cNvSpPr txBox="1"/>
          <p:nvPr/>
        </p:nvSpPr>
        <p:spPr>
          <a:xfrm>
            <a:off x="9339943" y="5094514"/>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VN</a:t>
            </a:r>
          </a:p>
        </p:txBody>
      </p:sp>
    </p:spTree>
    <p:extLst>
      <p:ext uri="{BB962C8B-B14F-4D97-AF65-F5344CB8AC3E}">
        <p14:creationId xmlns:p14="http://schemas.microsoft.com/office/powerpoint/2010/main" val="162762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par>
                                <p:cTn id="36" presetID="22" presetClass="entr" presetSubtype="4"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down)">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down)">
                                      <p:cBhvr>
                                        <p:cTn id="51" dur="500"/>
                                        <p:tgtEl>
                                          <p:spTgt spid="21"/>
                                        </p:tgtEl>
                                      </p:cBhvr>
                                    </p:animEffect>
                                  </p:childTnLst>
                                </p:cTn>
                              </p:par>
                              <p:par>
                                <p:cTn id="52" presetID="22" presetClass="entr" presetSubtype="4"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down)">
                                      <p:cBhvr>
                                        <p:cTn id="5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0" grpId="0"/>
      <p:bldP spid="12" grpId="0"/>
      <p:bldP spid="18"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21265" y="31898"/>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8481238" y="3078816"/>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360987"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000" dirty="0">
                <a:solidFill>
                  <a:prstClr val="black"/>
                </a:solidFill>
                <a:latin typeface="Calibri" panose="020F0502020204030204" pitchFamily="34" charset="0"/>
                <a:cs typeface="Calibri" panose="020F0502020204030204" pitchFamily="34" charset="0"/>
              </a:rPr>
              <a:t>C</a:t>
            </a:r>
            <a:r>
              <a:rPr lang="vi-VN" sz="6000" dirty="0">
                <a:solidFill>
                  <a:prstClr val="black"/>
                </a:solidFill>
                <a:latin typeface="Calibri" panose="020F0502020204030204" pitchFamily="34" charset="0"/>
                <a:cs typeface="Calibri" panose="020F0502020204030204" pitchFamily="34" charset="0"/>
              </a:rPr>
              <a:t>âu có mấy thành phần chính? </a:t>
            </a:r>
            <a:endParaRPr kumimoji="0" lang="vi-VN" sz="60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2860158" y="4463242"/>
            <a:ext cx="4816549"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dirty="0" err="1">
                <a:solidFill>
                  <a:srgbClr val="FF0000"/>
                </a:solidFill>
              </a:rPr>
              <a:t>Câu</a:t>
            </a:r>
            <a:r>
              <a:rPr lang="en-US" sz="4800" dirty="0">
                <a:solidFill>
                  <a:srgbClr val="FF0000"/>
                </a:solidFill>
              </a:rPr>
              <a:t> </a:t>
            </a:r>
            <a:r>
              <a:rPr lang="en-US" sz="4800" dirty="0" err="1">
                <a:solidFill>
                  <a:srgbClr val="FF0000"/>
                </a:solidFill>
              </a:rPr>
              <a:t>có</a:t>
            </a:r>
            <a:r>
              <a:rPr lang="en-US" sz="4800" dirty="0">
                <a:solidFill>
                  <a:srgbClr val="FF0000"/>
                </a:solidFill>
              </a:rPr>
              <a:t> 2 </a:t>
            </a:r>
            <a:r>
              <a:rPr lang="en-US" sz="4800" dirty="0" err="1">
                <a:solidFill>
                  <a:srgbClr val="FF0000"/>
                </a:solidFill>
              </a:rPr>
              <a:t>thành</a:t>
            </a:r>
            <a:r>
              <a:rPr lang="en-US" sz="4800" dirty="0">
                <a:solidFill>
                  <a:srgbClr val="FF0000"/>
                </a:solidFill>
              </a:rPr>
              <a:t> </a:t>
            </a:r>
            <a:r>
              <a:rPr lang="en-US" sz="4800" dirty="0" err="1">
                <a:solidFill>
                  <a:srgbClr val="FF0000"/>
                </a:solidFill>
              </a:rPr>
              <a:t>phần</a:t>
            </a:r>
            <a:r>
              <a:rPr lang="en-US" sz="4800" dirty="0">
                <a:solidFill>
                  <a:srgbClr val="FF0000"/>
                </a:solidFill>
              </a:rPr>
              <a:t> </a:t>
            </a:r>
            <a:r>
              <a:rPr lang="en-US" sz="4800" dirty="0" err="1">
                <a:solidFill>
                  <a:srgbClr val="FF0000"/>
                </a:solidFill>
              </a:rPr>
              <a:t>chính</a:t>
            </a:r>
            <a:r>
              <a:rPr lang="en-US" sz="4800" dirty="0">
                <a:solidFill>
                  <a:srgbClr val="FF0000"/>
                </a:solidFill>
              </a:rPr>
              <a:t> </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7" name="Picture 3">
            <a:hlinkClick r:id="rId6" action="ppaction://hlinksldjump"/>
            <a:extLst>
              <a:ext uri="{FF2B5EF4-FFF2-40B4-BE49-F238E27FC236}">
                <a16:creationId xmlns:a16="http://schemas.microsoft.com/office/drawing/2014/main" id="{713FCD81-596B-0CFA-4251-B37BA7F85771}"/>
              </a:ext>
            </a:extLst>
          </p:cNvPr>
          <p:cNvPicPr>
            <a:picLocks noChangeAspect="1"/>
          </p:cNvPicPr>
          <p:nvPr/>
        </p:nvPicPr>
        <p:blipFill>
          <a:blip r:embed="rId7"/>
          <a:srcRect/>
          <a:stretch>
            <a:fillRect/>
          </a:stretch>
        </p:blipFill>
        <p:spPr>
          <a:xfrm>
            <a:off x="-233917" y="4125837"/>
            <a:ext cx="2158409" cy="27321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9">
            <a:extLst>
              <a:ext uri="{FF2B5EF4-FFF2-40B4-BE49-F238E27FC236}">
                <a16:creationId xmlns:a16="http://schemas.microsoft.com/office/drawing/2014/main" id="{C276D618-02E3-6DA0-0381-6323EE41B60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16895" y="162871"/>
            <a:ext cx="9093362" cy="3309672"/>
          </a:xfrm>
          <a:prstGeom prst="rect">
            <a:avLst/>
          </a:prstGeom>
        </p:spPr>
      </p:pic>
      <p:sp>
        <p:nvSpPr>
          <p:cNvPr id="5" name="TextBox 4">
            <a:extLst>
              <a:ext uri="{FF2B5EF4-FFF2-40B4-BE49-F238E27FC236}">
                <a16:creationId xmlns:a16="http://schemas.microsoft.com/office/drawing/2014/main" id="{852EB87F-565B-E3C5-F3CD-1903E0A3AEC9}"/>
              </a:ext>
            </a:extLst>
          </p:cNvPr>
          <p:cNvSpPr txBox="1"/>
          <p:nvPr/>
        </p:nvSpPr>
        <p:spPr>
          <a:xfrm>
            <a:off x="2434480" y="387137"/>
            <a:ext cx="8375033" cy="2462213"/>
          </a:xfrm>
          <a:prstGeom prst="rect">
            <a:avLst/>
          </a:prstGeom>
          <a:noFill/>
        </p:spPr>
        <p:txBody>
          <a:bodyPr wrap="square" lIns="0" tIns="0" rIns="0" bIns="0"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Câu 3. Đặt câu.</a:t>
            </a:r>
          </a:p>
          <a:p>
            <a:pPr lvl="0" algn="just"/>
            <a:r>
              <a:rPr lang="vi-VN" sz="3200" dirty="0">
                <a:solidFill>
                  <a:prstClr val="black"/>
                </a:solidFill>
                <a:latin typeface="Cambria" panose="02040503050406030204" pitchFamily="18" charset="0"/>
                <a:ea typeface="Cambria" panose="02040503050406030204" pitchFamily="18" charset="0"/>
              </a:rPr>
              <a:t>a. Một câu đơn về nhân vật Nai Ngọc trong bài </a:t>
            </a:r>
          </a:p>
          <a:p>
            <a:pPr lvl="0" algn="just"/>
            <a:r>
              <a:rPr lang="vi-VN" sz="3200" dirty="0">
                <a:solidFill>
                  <a:prstClr val="black"/>
                </a:solidFill>
                <a:latin typeface="Cambria" panose="02040503050406030204" pitchFamily="18" charset="0"/>
                <a:ea typeface="Cambria" panose="02040503050406030204" pitchFamily="18" charset="0"/>
              </a:rPr>
              <a:t>đọc Tiếng hát người đá.</a:t>
            </a:r>
          </a:p>
          <a:p>
            <a:pPr lvl="0" algn="just"/>
            <a:r>
              <a:rPr lang="vi-VN" sz="3200" dirty="0">
                <a:solidFill>
                  <a:prstClr val="black"/>
                </a:solidFill>
                <a:latin typeface="Cambria" panose="02040503050406030204" pitchFamily="18" charset="0"/>
                <a:ea typeface="Cambria" panose="02040503050406030204" pitchFamily="18" charset="0"/>
              </a:rPr>
              <a:t>b. Một câu ghép về nội dung bài đọc Tiếng hát </a:t>
            </a:r>
          </a:p>
          <a:p>
            <a:pPr lvl="0" algn="just"/>
            <a:r>
              <a:rPr lang="vi-VN" sz="3200" dirty="0">
                <a:solidFill>
                  <a:prstClr val="black"/>
                </a:solidFill>
                <a:latin typeface="Cambria" panose="02040503050406030204" pitchFamily="18" charset="0"/>
                <a:ea typeface="Cambria" panose="02040503050406030204" pitchFamily="18" charset="0"/>
              </a:rPr>
              <a:t>người đá</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22638DA8-34B6-8042-E32A-AE940C73AD8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1422" y="2777928"/>
            <a:ext cx="4514798" cy="4514798"/>
          </a:xfrm>
          <a:prstGeom prst="rect">
            <a:avLst/>
          </a:prstGeom>
        </p:spPr>
      </p:pic>
    </p:spTree>
    <p:extLst>
      <p:ext uri="{BB962C8B-B14F-4D97-AF65-F5344CB8AC3E}">
        <p14:creationId xmlns:p14="http://schemas.microsoft.com/office/powerpoint/2010/main" val="398097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1E21B22-A39A-8821-2867-66E80C8819D8}"/>
              </a:ext>
            </a:extLst>
          </p:cNvPr>
          <p:cNvPicPr>
            <a:picLocks noChangeAspect="1"/>
          </p:cNvPicPr>
          <p:nvPr/>
        </p:nvPicPr>
        <p:blipFill>
          <a:blip r:embed="rId3"/>
          <a:stretch>
            <a:fillRect/>
          </a:stretch>
        </p:blipFill>
        <p:spPr>
          <a:xfrm>
            <a:off x="1798207" y="375120"/>
            <a:ext cx="8427829" cy="4053901"/>
          </a:xfrm>
          <a:prstGeom prst="rect">
            <a:avLst/>
          </a:prstGeom>
        </p:spPr>
      </p:pic>
    </p:spTree>
    <p:extLst>
      <p:ext uri="{BB962C8B-B14F-4D97-AF65-F5344CB8AC3E}">
        <p14:creationId xmlns:p14="http://schemas.microsoft.com/office/powerpoint/2010/main" val="36650122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7963787" y="3015020"/>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6829359"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dirty="0">
                <a:solidFill>
                  <a:prstClr val="black"/>
                </a:solidFill>
                <a:latin typeface="Calibri" panose="020F0502020204030204" pitchFamily="34" charset="0"/>
                <a:cs typeface="Calibri" panose="020F0502020204030204" pitchFamily="34" charset="0"/>
              </a:rPr>
              <a:t>Đó là những thành phần nào?</a:t>
            </a:r>
            <a:endPar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3418113" y="4147458"/>
            <a:ext cx="4258593" cy="1966262"/>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6000" dirty="0" err="1">
                <a:solidFill>
                  <a:srgbClr val="FF0000"/>
                </a:solidFill>
              </a:rPr>
              <a:t>chủ</a:t>
            </a:r>
            <a:r>
              <a:rPr lang="en-US" sz="6000" dirty="0">
                <a:solidFill>
                  <a:srgbClr val="FF0000"/>
                </a:solidFill>
              </a:rPr>
              <a:t> </a:t>
            </a:r>
            <a:r>
              <a:rPr lang="en-US" sz="6000" dirty="0" err="1">
                <a:solidFill>
                  <a:srgbClr val="FF0000"/>
                </a:solidFill>
              </a:rPr>
              <a:t>ngữ</a:t>
            </a:r>
            <a:r>
              <a:rPr lang="en-US" sz="6000" dirty="0">
                <a:solidFill>
                  <a:srgbClr val="FF0000"/>
                </a:solidFill>
              </a:rPr>
              <a:t> </a:t>
            </a:r>
            <a:r>
              <a:rPr lang="en-US" sz="6000" dirty="0" err="1">
                <a:solidFill>
                  <a:srgbClr val="FF0000"/>
                </a:solidFill>
              </a:rPr>
              <a:t>và</a:t>
            </a:r>
            <a:r>
              <a:rPr lang="en-US" sz="6000" dirty="0">
                <a:solidFill>
                  <a:srgbClr val="FF0000"/>
                </a:solidFill>
              </a:rPr>
              <a:t> </a:t>
            </a:r>
            <a:r>
              <a:rPr lang="en-US" sz="6000" dirty="0" err="1">
                <a:solidFill>
                  <a:srgbClr val="FF0000"/>
                </a:solidFill>
              </a:rPr>
              <a:t>vị</a:t>
            </a:r>
            <a:r>
              <a:rPr lang="en-US" sz="6000" dirty="0">
                <a:solidFill>
                  <a:srgbClr val="FF0000"/>
                </a:solidFill>
              </a:rPr>
              <a:t> </a:t>
            </a:r>
            <a:r>
              <a:rPr lang="en-US" sz="6000" dirty="0" err="1">
                <a:solidFill>
                  <a:srgbClr val="FF0000"/>
                </a:solidFill>
              </a:rPr>
              <a:t>ngữ</a:t>
            </a:r>
            <a:r>
              <a:rPr lang="en-US" sz="6000" dirty="0">
                <a:solidFill>
                  <a:srgbClr val="FF0000"/>
                </a:solidFill>
              </a:rPr>
              <a:t>.</a:t>
            </a:r>
            <a:endParaRPr kumimoji="0" lang="vi-VN" sz="6000" b="0"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8" name="Picture 3">
            <a:hlinkClick r:id="rId6" action="ppaction://hlinksldjump"/>
            <a:extLst>
              <a:ext uri="{FF2B5EF4-FFF2-40B4-BE49-F238E27FC236}">
                <a16:creationId xmlns:a16="http://schemas.microsoft.com/office/drawing/2014/main" id="{5576F0D3-FC38-2E4B-BEC0-32C88A546E26}"/>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135402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7963787" y="3015020"/>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802744"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prstClr val="black"/>
                </a:solidFill>
                <a:latin typeface="Calibri" panose="020F0502020204030204" pitchFamily="34" charset="0"/>
                <a:cs typeface="Calibri" panose="020F0502020204030204" pitchFamily="34" charset="0"/>
              </a:rPr>
              <a:t>Em </a:t>
            </a:r>
            <a:r>
              <a:rPr lang="en-US" sz="4400" dirty="0" err="1">
                <a:solidFill>
                  <a:prstClr val="black"/>
                </a:solidFill>
                <a:latin typeface="Calibri" panose="020F0502020204030204" pitchFamily="34" charset="0"/>
                <a:cs typeface="Calibri" panose="020F0502020204030204" pitchFamily="34" charset="0"/>
              </a:rPr>
              <a:t>hãy</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đặt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một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câu</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bất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kì</a:t>
            </a:r>
            <a:r>
              <a:rPr lang="en-US" sz="4400" dirty="0">
                <a:solidFill>
                  <a:prstClr val="black"/>
                </a:solidFill>
                <a:latin typeface="Calibri" panose="020F0502020204030204" pitchFamily="34" charset="0"/>
                <a:cs typeface="Calibri" panose="020F0502020204030204" pitchFamily="34" charset="0"/>
              </a:rPr>
              <a:t>?</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3062177" y="4463242"/>
            <a:ext cx="4614530"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FF0000"/>
                </a:solidFill>
              </a:rPr>
              <a:t>VD: </a:t>
            </a:r>
            <a:r>
              <a:rPr lang="en-US" sz="4400" dirty="0" err="1">
                <a:solidFill>
                  <a:srgbClr val="FF0000"/>
                </a:solidFill>
              </a:rPr>
              <a:t>Chúng</a:t>
            </a:r>
            <a:r>
              <a:rPr lang="en-US" sz="4400" dirty="0">
                <a:solidFill>
                  <a:srgbClr val="FF0000"/>
                </a:solidFill>
              </a:rPr>
              <a:t> </a:t>
            </a:r>
            <a:r>
              <a:rPr lang="en-US" sz="4400" dirty="0" err="1">
                <a:solidFill>
                  <a:srgbClr val="FF0000"/>
                </a:solidFill>
              </a:rPr>
              <a:t>em</a:t>
            </a:r>
            <a:r>
              <a:rPr lang="en-US" sz="4400" dirty="0">
                <a:solidFill>
                  <a:srgbClr val="FF0000"/>
                </a:solidFill>
              </a:rPr>
              <a:t> </a:t>
            </a:r>
            <a:r>
              <a:rPr lang="en-US" sz="4400" dirty="0" err="1">
                <a:solidFill>
                  <a:srgbClr val="FF0000"/>
                </a:solidFill>
              </a:rPr>
              <a:t>đang</a:t>
            </a:r>
            <a:r>
              <a:rPr lang="en-US" sz="4400" dirty="0">
                <a:solidFill>
                  <a:srgbClr val="FF0000"/>
                </a:solidFill>
              </a:rPr>
              <a:t> </a:t>
            </a:r>
            <a:r>
              <a:rPr lang="en-US" sz="4400" dirty="0" err="1">
                <a:solidFill>
                  <a:srgbClr val="FF0000"/>
                </a:solidFill>
              </a:rPr>
              <a:t>học</a:t>
            </a:r>
            <a:r>
              <a:rPr lang="en-US" sz="4400" dirty="0">
                <a:solidFill>
                  <a:srgbClr val="FF0000"/>
                </a:solidFill>
              </a:rPr>
              <a:t> </a:t>
            </a:r>
            <a:r>
              <a:rPr lang="en-US" sz="4400" dirty="0" err="1">
                <a:solidFill>
                  <a:srgbClr val="FF0000"/>
                </a:solidFill>
              </a:rPr>
              <a:t>bài</a:t>
            </a:r>
            <a:r>
              <a:rPr lang="en-US" sz="4400" dirty="0">
                <a:solidFill>
                  <a:srgbClr val="FF0000"/>
                </a:solidFill>
              </a:rPr>
              <a:t>.</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8" name="Picture 3">
            <a:hlinkClick r:id="rId6" action="ppaction://hlinksldjump"/>
            <a:extLst>
              <a:ext uri="{FF2B5EF4-FFF2-40B4-BE49-F238E27FC236}">
                <a16:creationId xmlns:a16="http://schemas.microsoft.com/office/drawing/2014/main" id="{5A9D5A81-641E-2528-1B7F-FDAEA9C2274A}"/>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419463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8481238" y="3174509"/>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403517"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Xác</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định</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chủ</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ngữ</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vị</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ngữ</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vừa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đặt</a:t>
            </a:r>
            <a:endParaRPr kumimoji="0" lang="vi-VN" sz="5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2349796" y="3104708"/>
            <a:ext cx="5869172" cy="2294606"/>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dirty="0">
                <a:solidFill>
                  <a:srgbClr val="FF0000"/>
                </a:solidFill>
              </a:rPr>
              <a:t> </a:t>
            </a:r>
            <a:r>
              <a:rPr lang="en-US" sz="4400" dirty="0" err="1">
                <a:solidFill>
                  <a:srgbClr val="FF0000"/>
                </a:solidFill>
              </a:rPr>
              <a:t>Chủ</a:t>
            </a:r>
            <a:r>
              <a:rPr lang="en-US" sz="4400" dirty="0">
                <a:solidFill>
                  <a:srgbClr val="FF0000"/>
                </a:solidFill>
              </a:rPr>
              <a:t> </a:t>
            </a:r>
            <a:r>
              <a:rPr lang="en-US" sz="4400" dirty="0" err="1">
                <a:solidFill>
                  <a:srgbClr val="FF0000"/>
                </a:solidFill>
              </a:rPr>
              <a:t>ngữ</a:t>
            </a:r>
            <a:r>
              <a:rPr lang="en-US" sz="4400" dirty="0">
                <a:solidFill>
                  <a:srgbClr val="FF0000"/>
                </a:solidFill>
              </a:rPr>
              <a:t> </a:t>
            </a:r>
            <a:r>
              <a:rPr lang="en-US" sz="4400" dirty="0" err="1">
                <a:solidFill>
                  <a:srgbClr val="FF0000"/>
                </a:solidFill>
              </a:rPr>
              <a:t>là</a:t>
            </a:r>
            <a:r>
              <a:rPr lang="en-US" sz="4400" dirty="0">
                <a:solidFill>
                  <a:srgbClr val="FF0000"/>
                </a:solidFill>
              </a:rPr>
              <a:t>: </a:t>
            </a:r>
            <a:r>
              <a:rPr lang="en-US" sz="4400" dirty="0" err="1">
                <a:solidFill>
                  <a:srgbClr val="FF0000"/>
                </a:solidFill>
              </a:rPr>
              <a:t>Chúng</a:t>
            </a:r>
            <a:r>
              <a:rPr lang="en-US" sz="4400" dirty="0">
                <a:solidFill>
                  <a:srgbClr val="FF0000"/>
                </a:solidFill>
              </a:rPr>
              <a:t> </a:t>
            </a:r>
            <a:r>
              <a:rPr lang="en-US" sz="4400" dirty="0" err="1">
                <a:solidFill>
                  <a:srgbClr val="FF0000"/>
                </a:solidFill>
              </a:rPr>
              <a:t>em</a:t>
            </a:r>
            <a:r>
              <a:rPr lang="en-US" sz="4400" dirty="0">
                <a:solidFill>
                  <a:srgbClr val="FF0000"/>
                </a:solidFill>
              </a:rPr>
              <a:t>, </a:t>
            </a:r>
            <a:r>
              <a:rPr lang="en-US" sz="4400" dirty="0" err="1">
                <a:solidFill>
                  <a:srgbClr val="FF0000"/>
                </a:solidFill>
              </a:rPr>
              <a:t>vị</a:t>
            </a:r>
            <a:r>
              <a:rPr lang="en-US" sz="4400" dirty="0">
                <a:solidFill>
                  <a:srgbClr val="FF0000"/>
                </a:solidFill>
              </a:rPr>
              <a:t> </a:t>
            </a:r>
            <a:r>
              <a:rPr lang="en-US" sz="4400" dirty="0" err="1">
                <a:solidFill>
                  <a:srgbClr val="FF0000"/>
                </a:solidFill>
              </a:rPr>
              <a:t>ngữ</a:t>
            </a:r>
            <a:r>
              <a:rPr lang="en-US" sz="4400" dirty="0">
                <a:solidFill>
                  <a:srgbClr val="FF0000"/>
                </a:solidFill>
              </a:rPr>
              <a:t> </a:t>
            </a:r>
            <a:r>
              <a:rPr lang="en-US" sz="4400" dirty="0" err="1">
                <a:solidFill>
                  <a:srgbClr val="FF0000"/>
                </a:solidFill>
              </a:rPr>
              <a:t>là</a:t>
            </a:r>
            <a:r>
              <a:rPr lang="en-US" sz="4400" dirty="0">
                <a:solidFill>
                  <a:srgbClr val="FF0000"/>
                </a:solidFill>
              </a:rPr>
              <a:t>: </a:t>
            </a:r>
            <a:r>
              <a:rPr lang="en-US" sz="4400" dirty="0" err="1">
                <a:solidFill>
                  <a:srgbClr val="FF0000"/>
                </a:solidFill>
              </a:rPr>
              <a:t>đang</a:t>
            </a:r>
            <a:r>
              <a:rPr lang="en-US" sz="4400" dirty="0">
                <a:solidFill>
                  <a:srgbClr val="FF0000"/>
                </a:solidFill>
              </a:rPr>
              <a:t> </a:t>
            </a:r>
            <a:r>
              <a:rPr lang="en-US" sz="4400" dirty="0" err="1">
                <a:solidFill>
                  <a:srgbClr val="FF0000"/>
                </a:solidFill>
              </a:rPr>
              <a:t>học</a:t>
            </a:r>
            <a:r>
              <a:rPr lang="en-US" sz="4400" dirty="0">
                <a:solidFill>
                  <a:srgbClr val="FF0000"/>
                </a:solidFill>
              </a:rPr>
              <a:t> </a:t>
            </a:r>
            <a:r>
              <a:rPr lang="en-US" sz="4400" dirty="0" err="1">
                <a:solidFill>
                  <a:srgbClr val="FF0000"/>
                </a:solidFill>
              </a:rPr>
              <a:t>bài</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9" name="Picture 3">
            <a:hlinkClick r:id="rId6" action="ppaction://hlinksldjump"/>
            <a:extLst>
              <a:ext uri="{FF2B5EF4-FFF2-40B4-BE49-F238E27FC236}">
                <a16:creationId xmlns:a16="http://schemas.microsoft.com/office/drawing/2014/main" id="{F2E2A9DA-E0E2-D0A5-CBF4-F7E747CC2025}"/>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67484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neon colored word on a black background&#10;&#10;Description automatically generated">
            <a:extLst>
              <a:ext uri="{FF2B5EF4-FFF2-40B4-BE49-F238E27FC236}">
                <a16:creationId xmlns:a16="http://schemas.microsoft.com/office/drawing/2014/main" id="{EA1FC356-2AA5-1415-A50A-3865AB221A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8372" y="2133575"/>
            <a:ext cx="7991004" cy="2716383"/>
          </a:xfrm>
          <a:prstGeom prst="rect">
            <a:avLst/>
          </a:prstGeom>
        </p:spPr>
      </p:pic>
    </p:spTree>
    <p:extLst>
      <p:ext uri="{BB962C8B-B14F-4D97-AF65-F5344CB8AC3E}">
        <p14:creationId xmlns:p14="http://schemas.microsoft.com/office/powerpoint/2010/main" val="15368728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9" y="196334"/>
            <a:ext cx="8496301" cy="646331"/>
          </a:xfrm>
          <a:prstGeom prst="rect">
            <a:avLst/>
          </a:prstGeom>
          <a:noFill/>
        </p:spPr>
        <p:txBody>
          <a:bodyPr wrap="square">
            <a:spAutoFit/>
          </a:bodyPr>
          <a:lstStyle/>
          <a:p>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1.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Đọc</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các</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sau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và</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thực</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hiện</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yêu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cầu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a:t>
            </a:r>
            <a:endPar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9B63C47-BB77-D80A-6842-740C1285B051}"/>
              </a:ext>
            </a:extLst>
          </p:cNvPr>
          <p:cNvSpPr txBox="1"/>
          <p:nvPr/>
        </p:nvSpPr>
        <p:spPr>
          <a:xfrm>
            <a:off x="1556656" y="1175657"/>
            <a:ext cx="10395857" cy="3416320"/>
          </a:xfrm>
          <a:prstGeom prst="rect">
            <a:avLst/>
          </a:prstGeom>
          <a:noFill/>
        </p:spPr>
        <p:txBody>
          <a:bodyPr wrap="square" rtlCol="0">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a. Trời không mưa. Ruộng đồng khô hạn, nứt nẻ.</a:t>
            </a:r>
          </a:p>
          <a:p>
            <a:pPr algn="just"/>
            <a:r>
              <a:rPr lang="vi-VN" sz="3600" b="0" i="0" dirty="0">
                <a:solidFill>
                  <a:srgbClr val="000000"/>
                </a:solidFill>
                <a:effectLst/>
                <a:latin typeface="Cambria" panose="02040503050406030204" pitchFamily="18" charset="0"/>
                <a:ea typeface="Cambria" panose="02040503050406030204" pitchFamily="18" charset="0"/>
              </a:rPr>
              <a:t>b. Trời không mưa nên ruộng đồng khô hạn, nứt nẻ.</a:t>
            </a:r>
          </a:p>
          <a:p>
            <a:pPr algn="just"/>
            <a:r>
              <a:rPr lang="vi-VN" sz="3600" b="0" i="0" dirty="0">
                <a:solidFill>
                  <a:srgbClr val="000000"/>
                </a:solidFill>
                <a:effectLst/>
                <a:latin typeface="Cambria" panose="02040503050406030204" pitchFamily="18" charset="0"/>
                <a:ea typeface="Cambria" panose="02040503050406030204" pitchFamily="18" charset="0"/>
              </a:rPr>
              <a:t>– Xác định chủ ngữ, vị ngữ của mỗi câu ở ví dụ a.</a:t>
            </a:r>
          </a:p>
          <a:p>
            <a:pPr algn="just"/>
            <a:r>
              <a:rPr lang="vi-VN" sz="3600" b="0" i="0" dirty="0">
                <a:solidFill>
                  <a:srgbClr val="000000"/>
                </a:solidFill>
                <a:effectLst/>
                <a:latin typeface="Cambria" panose="02040503050406030204" pitchFamily="18" charset="0"/>
                <a:ea typeface="Cambria" panose="02040503050406030204" pitchFamily="18" charset="0"/>
              </a:rPr>
              <a:t>– Câu ở ví dụ b có mấy cụm chủ ngữ – vị ngữ? Từ </a:t>
            </a:r>
            <a:r>
              <a:rPr lang="vi-VN" sz="3600" b="0" i="1" dirty="0">
                <a:solidFill>
                  <a:srgbClr val="000000"/>
                </a:solidFill>
                <a:effectLst/>
                <a:latin typeface="Cambria" panose="02040503050406030204" pitchFamily="18" charset="0"/>
                <a:ea typeface="Cambria" panose="02040503050406030204" pitchFamily="18" charset="0"/>
              </a:rPr>
              <a:t>nên</a:t>
            </a:r>
            <a:r>
              <a:rPr lang="vi-VN" sz="3600" b="0" i="0" dirty="0">
                <a:solidFill>
                  <a:srgbClr val="000000"/>
                </a:solidFill>
                <a:effectLst/>
                <a:latin typeface="Cambria" panose="02040503050406030204" pitchFamily="18" charset="0"/>
                <a:ea typeface="Cambria" panose="02040503050406030204" pitchFamily="18" charset="0"/>
              </a:rPr>
              <a:t> có tác dụng gì trong câu?</a:t>
            </a:r>
          </a:p>
          <a:p>
            <a:endParaRPr lang="en-US" sz="36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1877F9E-6BE6-E8BA-717C-064258BF30F4}"/>
              </a:ext>
            </a:extLst>
          </p:cNvPr>
          <p:cNvPicPr>
            <a:picLocks noChangeAspect="1"/>
          </p:cNvPicPr>
          <p:nvPr/>
        </p:nvPicPr>
        <p:blipFill>
          <a:blip r:embed="rId3"/>
          <a:stretch>
            <a:fillRect/>
          </a:stretch>
        </p:blipFill>
        <p:spPr>
          <a:xfrm>
            <a:off x="8806543" y="3575550"/>
            <a:ext cx="3385457" cy="3394028"/>
          </a:xfrm>
          <a:prstGeom prst="rect">
            <a:avLst/>
          </a:prstGeom>
        </p:spPr>
      </p:pic>
    </p:spTree>
    <p:extLst>
      <p:ext uri="{BB962C8B-B14F-4D97-AF65-F5344CB8AC3E}">
        <p14:creationId xmlns:p14="http://schemas.microsoft.com/office/powerpoint/2010/main" val="3330863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aphicFrame>
        <p:nvGraphicFramePr>
          <p:cNvPr id="2" name="Table 1">
            <a:extLst>
              <a:ext uri="{FF2B5EF4-FFF2-40B4-BE49-F238E27FC236}">
                <a16:creationId xmlns:a16="http://schemas.microsoft.com/office/drawing/2014/main" id="{7DAC2750-42D0-9252-5D3D-685F15806049}"/>
              </a:ext>
            </a:extLst>
          </p:cNvPr>
          <p:cNvGraphicFramePr>
            <a:graphicFrameLocks noGrp="1"/>
          </p:cNvGraphicFramePr>
          <p:nvPr>
            <p:extLst>
              <p:ext uri="{D42A27DB-BD31-4B8C-83A1-F6EECF244321}">
                <p14:modId xmlns:p14="http://schemas.microsoft.com/office/powerpoint/2010/main" val="2096898124"/>
              </p:ext>
            </p:extLst>
          </p:nvPr>
        </p:nvGraphicFramePr>
        <p:xfrm>
          <a:off x="1621971" y="197151"/>
          <a:ext cx="9296400" cy="4200676"/>
        </p:xfrm>
        <a:graphic>
          <a:graphicData uri="http://schemas.openxmlformats.org/drawingml/2006/table">
            <a:tbl>
              <a:tblPr firstRow="1" bandRow="1">
                <a:tableStyleId>{7DF18680-E054-41AD-8BC1-D1AEF772440D}</a:tableStyleId>
              </a:tblPr>
              <a:tblGrid>
                <a:gridCol w="3098800">
                  <a:extLst>
                    <a:ext uri="{9D8B030D-6E8A-4147-A177-3AD203B41FA5}">
                      <a16:colId xmlns:a16="http://schemas.microsoft.com/office/drawing/2014/main" val="3800386005"/>
                    </a:ext>
                  </a:extLst>
                </a:gridCol>
                <a:gridCol w="3098800">
                  <a:extLst>
                    <a:ext uri="{9D8B030D-6E8A-4147-A177-3AD203B41FA5}">
                      <a16:colId xmlns:a16="http://schemas.microsoft.com/office/drawing/2014/main" val="1508262701"/>
                    </a:ext>
                  </a:extLst>
                </a:gridCol>
                <a:gridCol w="3098800">
                  <a:extLst>
                    <a:ext uri="{9D8B030D-6E8A-4147-A177-3AD203B41FA5}">
                      <a16:colId xmlns:a16="http://schemas.microsoft.com/office/drawing/2014/main" val="4043442045"/>
                    </a:ext>
                  </a:extLst>
                </a:gridCol>
              </a:tblGrid>
              <a:tr h="908866">
                <a:tc>
                  <a:txBody>
                    <a:bodyPr/>
                    <a:lstStyle/>
                    <a:p>
                      <a:pPr algn="ctr"/>
                      <a:r>
                        <a:rPr lang="en-US" sz="4000" dirty="0" err="1">
                          <a:latin typeface="Cambria" panose="02040503050406030204" pitchFamily="18" charset="0"/>
                          <a:ea typeface="Cambria" panose="02040503050406030204" pitchFamily="18" charset="0"/>
                        </a:rPr>
                        <a:t>Câu</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Chủ</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ngữ</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Vị</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ngữ</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4565536"/>
                  </a:ext>
                </a:extLst>
              </a:tr>
              <a:tr h="164590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8158387"/>
                  </a:ext>
                </a:extLst>
              </a:tr>
              <a:tr h="1645905">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3392054"/>
                  </a:ext>
                </a:extLst>
              </a:tr>
            </a:tbl>
          </a:graphicData>
        </a:graphic>
      </p:graphicFrame>
      <p:sp>
        <p:nvSpPr>
          <p:cNvPr id="9" name="TextBox 8">
            <a:extLst>
              <a:ext uri="{FF2B5EF4-FFF2-40B4-BE49-F238E27FC236}">
                <a16:creationId xmlns:a16="http://schemas.microsoft.com/office/drawing/2014/main" id="{171AEFA1-0615-8D2B-16A3-B7717DE150A2}"/>
              </a:ext>
            </a:extLst>
          </p:cNvPr>
          <p:cNvSpPr txBox="1"/>
          <p:nvPr/>
        </p:nvSpPr>
        <p:spPr>
          <a:xfrm>
            <a:off x="1883229" y="1741714"/>
            <a:ext cx="2656114"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Trời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mưa</a:t>
            </a:r>
            <a:endParaRPr lang="en-US" sz="28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EC7EAD7F-5449-17D6-40E6-597CD5F10D2E}"/>
              </a:ext>
            </a:extLst>
          </p:cNvPr>
          <p:cNvSpPr txBox="1"/>
          <p:nvPr/>
        </p:nvSpPr>
        <p:spPr>
          <a:xfrm>
            <a:off x="5693229" y="1730829"/>
            <a:ext cx="1447800"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Trời</a:t>
            </a:r>
            <a:endParaRPr lang="en-US" sz="28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3173C564-5FE8-825E-CB3B-BB253AC6BE22}"/>
              </a:ext>
            </a:extLst>
          </p:cNvPr>
          <p:cNvSpPr txBox="1"/>
          <p:nvPr/>
        </p:nvSpPr>
        <p:spPr>
          <a:xfrm>
            <a:off x="8327572" y="1654629"/>
            <a:ext cx="2329542"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mưa</a:t>
            </a:r>
            <a:endParaRPr lang="en-US" sz="28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5132918-625B-79BE-BC47-E0834B7DCBFB}"/>
              </a:ext>
            </a:extLst>
          </p:cNvPr>
          <p:cNvSpPr txBox="1"/>
          <p:nvPr/>
        </p:nvSpPr>
        <p:spPr>
          <a:xfrm>
            <a:off x="1905000" y="3222172"/>
            <a:ext cx="2656114" cy="954107"/>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Ruộng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nẻ</a:t>
            </a:r>
            <a:endParaRPr lang="en-US" sz="28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BF72A750-FCD8-FF55-3F21-8940F00B1EDF}"/>
              </a:ext>
            </a:extLst>
          </p:cNvPr>
          <p:cNvSpPr txBox="1"/>
          <p:nvPr/>
        </p:nvSpPr>
        <p:spPr>
          <a:xfrm>
            <a:off x="5312228" y="3331030"/>
            <a:ext cx="2155372"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Ruộng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đồng</a:t>
            </a:r>
            <a:endParaRPr lang="en-US" sz="28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EB40787F-3421-E5B5-30E7-22086C2D90B8}"/>
              </a:ext>
            </a:extLst>
          </p:cNvPr>
          <p:cNvSpPr txBox="1"/>
          <p:nvPr/>
        </p:nvSpPr>
        <p:spPr>
          <a:xfrm>
            <a:off x="8011886" y="3320145"/>
            <a:ext cx="2786743"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Khô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nẻ</a:t>
            </a:r>
            <a:endParaRPr lang="en-US" sz="2800"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E2D0B9B8-C8BE-4900-A2F0-F62E97F2ED80}"/>
              </a:ext>
            </a:extLst>
          </p:cNvPr>
          <p:cNvSpPr/>
          <p:nvPr/>
        </p:nvSpPr>
        <p:spPr>
          <a:xfrm>
            <a:off x="718456" y="4767941"/>
            <a:ext cx="11157857" cy="1828801"/>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FF0000"/>
                </a:solidFill>
                <a:latin typeface="Cambria" panose="02040503050406030204" pitchFamily="18" charset="0"/>
                <a:ea typeface="Cambria" panose="02040503050406030204" pitchFamily="18" charset="0"/>
              </a:rPr>
              <a:t> Câu ở phần b có hai </a:t>
            </a:r>
            <a:r>
              <a:rPr lang="vi-VN" sz="3600" b="1" dirty="0">
                <a:solidFill>
                  <a:srgbClr val="FF0000"/>
                </a:solidFill>
                <a:latin typeface="Cambria" panose="02040503050406030204" pitchFamily="18" charset="0"/>
                <a:ea typeface="Cambria" panose="02040503050406030204" pitchFamily="18" charset="0"/>
              </a:rPr>
              <a:t>cụm chủ ngữ – vị ngữ</a:t>
            </a:r>
            <a:r>
              <a:rPr lang="vi-VN" sz="3600" dirty="0">
                <a:solidFill>
                  <a:srgbClr val="FF0000"/>
                </a:solidFill>
                <a:latin typeface="Cambria" panose="02040503050406030204" pitchFamily="18" charset="0"/>
                <a:ea typeface="Cambria" panose="02040503050406030204" pitchFamily="18" charset="0"/>
              </a:rPr>
              <a:t>. Từ </a:t>
            </a:r>
            <a:r>
              <a:rPr lang="vi-VN" sz="3600" b="1" i="1" dirty="0">
                <a:solidFill>
                  <a:srgbClr val="FF0000"/>
                </a:solidFill>
                <a:latin typeface="Cambria" panose="02040503050406030204" pitchFamily="18" charset="0"/>
                <a:ea typeface="Cambria" panose="02040503050406030204" pitchFamily="18" charset="0"/>
              </a:rPr>
              <a:t>nên</a:t>
            </a:r>
            <a:r>
              <a:rPr lang="vi-VN" sz="3600" dirty="0">
                <a:solidFill>
                  <a:srgbClr val="FF0000"/>
                </a:solidFill>
                <a:latin typeface="Cambria" panose="02040503050406030204" pitchFamily="18" charset="0"/>
                <a:ea typeface="Cambria" panose="02040503050406030204" pitchFamily="18" charset="0"/>
              </a:rPr>
              <a:t> có tác dụng: nối các ý được thể hiện ở hai cụm chủ ngữ – vị ngữ đó</a:t>
            </a:r>
            <a:endParaRPr lang="en-US"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07558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166257" y="7888"/>
            <a:ext cx="8431639" cy="1569660"/>
          </a:xfrm>
          <a:prstGeom prst="rect">
            <a:avLst/>
          </a:prstGeom>
          <a:noFill/>
        </p:spPr>
        <p:txBody>
          <a:bodyPr wrap="square">
            <a:spAutoFit/>
          </a:bodyPr>
          <a:lstStyle/>
          <a:p>
            <a:pPr algn="just"/>
            <a:r>
              <a:rPr lang="en-US" sz="3200" b="1" dirty="0">
                <a:solidFill>
                  <a:srgbClr val="C00000"/>
                </a:solidFill>
                <a:latin typeface="Cambria" panose="02040503050406030204" pitchFamily="18" charset="0"/>
                <a:ea typeface="Cambria" panose="02040503050406030204" pitchFamily="18" charset="0"/>
                <a:cs typeface="Calibri" panose="020F0502020204030204" pitchFamily="34" charset="0"/>
              </a:rPr>
              <a:t>2. </a:t>
            </a: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Xác định câu có hai cụm chủ ngữ – vị ngữ trong đoạn văn dưới đây. Từ nào có tác dụng nối các cụm chủ ngữ – vị ngữ đó?</a:t>
            </a:r>
          </a:p>
        </p:txBody>
      </p:sp>
      <p:sp>
        <p:nvSpPr>
          <p:cNvPr id="2" name="Rectangle: Rounded Corners 1">
            <a:extLst>
              <a:ext uri="{FF2B5EF4-FFF2-40B4-BE49-F238E27FC236}">
                <a16:creationId xmlns:a16="http://schemas.microsoft.com/office/drawing/2014/main" id="{BF7AF464-329A-CCCF-C969-1AA6199C2171}"/>
              </a:ext>
            </a:extLst>
          </p:cNvPr>
          <p:cNvSpPr/>
          <p:nvPr/>
        </p:nvSpPr>
        <p:spPr>
          <a:xfrm>
            <a:off x="642257" y="2623457"/>
            <a:ext cx="11125200" cy="230777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Table 5">
            <a:extLst>
              <a:ext uri="{FF2B5EF4-FFF2-40B4-BE49-F238E27FC236}">
                <a16:creationId xmlns:a16="http://schemas.microsoft.com/office/drawing/2014/main" id="{2E49D0E2-04F2-3D19-6F2E-DEBA4DC80FE1}"/>
              </a:ext>
            </a:extLst>
          </p:cNvPr>
          <p:cNvGraphicFramePr>
            <a:graphicFrameLocks noGrp="1"/>
          </p:cNvGraphicFramePr>
          <p:nvPr>
            <p:extLst>
              <p:ext uri="{D42A27DB-BD31-4B8C-83A1-F6EECF244321}">
                <p14:modId xmlns:p14="http://schemas.microsoft.com/office/powerpoint/2010/main" val="742152283"/>
              </p:ext>
            </p:extLst>
          </p:nvPr>
        </p:nvGraphicFramePr>
        <p:xfrm>
          <a:off x="925286" y="2721429"/>
          <a:ext cx="10744200" cy="1950720"/>
        </p:xfrm>
        <a:graphic>
          <a:graphicData uri="http://schemas.openxmlformats.org/drawingml/2006/table">
            <a:tbl>
              <a:tblPr/>
              <a:tblGrid>
                <a:gridCol w="10744200">
                  <a:extLst>
                    <a:ext uri="{9D8B030D-6E8A-4147-A177-3AD203B41FA5}">
                      <a16:colId xmlns:a16="http://schemas.microsoft.com/office/drawing/2014/main" val="2125440903"/>
                    </a:ext>
                  </a:extLst>
                </a:gridCol>
              </a:tblGrid>
              <a:tr h="1554185">
                <a:tc>
                  <a:txBody>
                    <a:bodyPr/>
                    <a:lstStyle/>
                    <a:p>
                      <a:pPr algn="just"/>
                      <a:r>
                        <a:rPr lang="vi-VN" sz="3200" baseline="30000" dirty="0">
                          <a:solidFill>
                            <a:srgbClr val="000000"/>
                          </a:solidFill>
                          <a:effectLst/>
                          <a:latin typeface="Cambria" panose="02040503050406030204" pitchFamily="18" charset="0"/>
                          <a:ea typeface="Cambria" panose="02040503050406030204" pitchFamily="18" charset="0"/>
                        </a:rPr>
                        <a:t>(1) </a:t>
                      </a:r>
                      <a:r>
                        <a:rPr lang="vi-VN" sz="3200" dirty="0">
                          <a:solidFill>
                            <a:srgbClr val="000000"/>
                          </a:solidFill>
                          <a:effectLst/>
                          <a:latin typeface="Cambria" panose="02040503050406030204" pitchFamily="18" charset="0"/>
                          <a:ea typeface="Cambria" panose="02040503050406030204" pitchFamily="18" charset="0"/>
                        </a:rPr>
                        <a:t>Những cánh buồm chung thuỷ cùng con người vượt qua bao nhiêu sóng nước, thời gian. </a:t>
                      </a:r>
                      <a:r>
                        <a:rPr lang="vi-VN" sz="3200" baseline="30000" dirty="0">
                          <a:solidFill>
                            <a:srgbClr val="000000"/>
                          </a:solidFill>
                          <a:effectLst/>
                          <a:latin typeface="Cambria" panose="02040503050406030204" pitchFamily="18" charset="0"/>
                          <a:ea typeface="Cambria" panose="02040503050406030204" pitchFamily="18" charset="0"/>
                        </a:rPr>
                        <a:t>(2) </a:t>
                      </a:r>
                      <a:r>
                        <a:rPr lang="vi-VN" sz="3200" dirty="0">
                          <a:solidFill>
                            <a:srgbClr val="000000"/>
                          </a:solidFill>
                          <a:effectLst/>
                          <a:latin typeface="Cambria" panose="02040503050406030204" pitchFamily="18" charset="0"/>
                          <a:ea typeface="Cambria" panose="02040503050406030204" pitchFamily="18" charset="0"/>
                        </a:rPr>
                        <a:t>Đến nay, con người đã có những con tàu to lớn vượt biển khơi, nhưng những cánh buồm vẫn sống mãi cùng sông nước và con người.</a:t>
                      </a:r>
                    </a:p>
                  </a:txBody>
                  <a:tcPr marL="0" marR="0" marT="0" marB="0">
                    <a:lnL>
                      <a:noFill/>
                    </a:lnL>
                    <a:lnR>
                      <a:noFill/>
                    </a:lnR>
                    <a:lnT>
                      <a:noFill/>
                    </a:lnT>
                    <a:lnB>
                      <a:noFill/>
                    </a:lnB>
                    <a:noFill/>
                  </a:tcPr>
                </a:tc>
                <a:extLst>
                  <a:ext uri="{0D108BD9-81ED-4DB2-BD59-A6C34878D82A}">
                    <a16:rowId xmlns:a16="http://schemas.microsoft.com/office/drawing/2014/main" val="3807371804"/>
                  </a:ext>
                </a:extLst>
              </a:tr>
            </a:tbl>
          </a:graphicData>
        </a:graphic>
      </p:graphicFrame>
    </p:spTree>
    <p:extLst>
      <p:ext uri="{BB962C8B-B14F-4D97-AF65-F5344CB8AC3E}">
        <p14:creationId xmlns:p14="http://schemas.microsoft.com/office/powerpoint/2010/main" val="33549297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TotalTime>
  <Words>688</Words>
  <Application>Microsoft Office PowerPoint</Application>
  <PresentationFormat>Widescreen</PresentationFormat>
  <Paragraphs>67</Paragraphs>
  <Slides>21</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21</vt:i4>
      </vt:variant>
    </vt:vector>
  </HeadingPairs>
  <TitlesOfParts>
    <vt:vector size="31" baseType="lpstr">
      <vt:lpstr>Aptos</vt:lpstr>
      <vt:lpstr>Aptos Display</vt:lpstr>
      <vt:lpstr>Arial</vt:lpstr>
      <vt:lpstr>Calibri</vt:lpstr>
      <vt:lpstr>Cambria</vt:lpstr>
      <vt:lpstr>Segoe UI Black</vt:lpstr>
      <vt:lpstr>Times New Roman</vt:lpstr>
      <vt:lpstr>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Administrator</cp:lastModifiedBy>
  <cp:revision>36</cp:revision>
  <dcterms:created xsi:type="dcterms:W3CDTF">2024-09-03T18:15:03Z</dcterms:created>
  <dcterms:modified xsi:type="dcterms:W3CDTF">2025-01-20T04:25:28Z</dcterms:modified>
</cp:coreProperties>
</file>