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314" r:id="rId3"/>
    <p:sldId id="315" r:id="rId4"/>
    <p:sldId id="271" r:id="rId5"/>
    <p:sldId id="272" r:id="rId6"/>
    <p:sldId id="256" r:id="rId7"/>
    <p:sldId id="257" r:id="rId8"/>
    <p:sldId id="258" r:id="rId9"/>
    <p:sldId id="316" r:id="rId10"/>
    <p:sldId id="317" r:id="rId11"/>
    <p:sldId id="318" r:id="rId12"/>
    <p:sldId id="273" r:id="rId13"/>
    <p:sldId id="259" r:id="rId14"/>
    <p:sldId id="263" r:id="rId15"/>
    <p:sldId id="264" r:id="rId16"/>
    <p:sldId id="265" r:id="rId17"/>
    <p:sldId id="319" r:id="rId18"/>
    <p:sldId id="320" r:id="rId19"/>
    <p:sldId id="321" r:id="rId20"/>
    <p:sldId id="322" r:id="rId21"/>
    <p:sldId id="266" r:id="rId22"/>
    <p:sldId id="269" r:id="rId23"/>
    <p:sldId id="304" r:id="rId24"/>
    <p:sldId id="323" r:id="rId25"/>
  </p:sldIdLst>
  <p:sldSz cx="9144000" cy="5143500" type="screen16x9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80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52788-1290-4D7A-9D24-5719EE41F7FA}" type="datetimeFigureOut">
              <a:rPr lang="vi-VN" smtClean="0"/>
              <a:pPr/>
              <a:t>19/01/2025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443B9-2F1A-4C47-A0CA-870C24A5BCB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59867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237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237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16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237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A688F-3708-4FB2-A9CD-6C44B2C86E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23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pPr/>
              <a:t>19/01/2025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8851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pPr/>
              <a:t>19/01/2025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0703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pPr/>
              <a:t>19/01/2025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9553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596273"/>
      </p:ext>
    </p:extLst>
  </p:cSld>
  <p:clrMapOvr>
    <a:masterClrMapping/>
  </p:clrMapOvr>
  <p:transition spd="slow" advClick="0" advTm="4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4234447"/>
            <a:ext cx="461392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320764"/>
            <a:ext cx="30260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782530"/>
            <a:ext cx="173097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4698513"/>
            <a:ext cx="123715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4636102"/>
            <a:ext cx="90352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3894249"/>
            <a:ext cx="173097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118705"/>
            <a:ext cx="7400615" cy="3579808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3035722"/>
            <a:ext cx="172604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2706217"/>
            <a:ext cx="1653117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4813500"/>
            <a:ext cx="199221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143226" y="4220104"/>
            <a:ext cx="6990179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5072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7" y="2691060"/>
            <a:ext cx="1949585" cy="1891372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250583" y="1179126"/>
            <a:ext cx="279408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55719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2669131" y="1141780"/>
            <a:ext cx="338852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2716734"/>
            <a:ext cx="982268" cy="1864625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346830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2711998" y="1168184"/>
            <a:ext cx="3564062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>
                <a:solidFill>
                  <a:srgbClr val="002060"/>
                </a:solidFill>
                <a:latin typeface="+mj-lt"/>
              </a:rPr>
              <a:t>LUYỆN TẬP</a:t>
            </a:r>
            <a:endParaRPr lang="vi-VN" sz="8625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2962840"/>
            <a:ext cx="1480398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294132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148900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4234447"/>
            <a:ext cx="461392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320764"/>
            <a:ext cx="30260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782530"/>
            <a:ext cx="173097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4698513"/>
            <a:ext cx="123715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4636102"/>
            <a:ext cx="90352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3894249"/>
            <a:ext cx="173097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118705"/>
            <a:ext cx="7400615" cy="3579808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3035722"/>
            <a:ext cx="172604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2706217"/>
            <a:ext cx="1653117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4813500"/>
            <a:ext cx="199221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4220104"/>
            <a:ext cx="6990179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82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7" y="2691060"/>
            <a:ext cx="1949585" cy="1891372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179126"/>
            <a:ext cx="279408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7129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pPr/>
              <a:t>19/01/2025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89929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2716734"/>
            <a:ext cx="982268" cy="1864625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31" y="1141780"/>
            <a:ext cx="338852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56438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2962840"/>
            <a:ext cx="1480398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732040" y="1127533"/>
            <a:ext cx="354615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89262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124308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4234447"/>
            <a:ext cx="461392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320764"/>
            <a:ext cx="30260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782530"/>
            <a:ext cx="173097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4698513"/>
            <a:ext cx="123715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4636102"/>
            <a:ext cx="90352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3894249"/>
            <a:ext cx="173097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118705"/>
            <a:ext cx="7400615" cy="3579808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3035722"/>
            <a:ext cx="172604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2706217"/>
            <a:ext cx="1653117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4813500"/>
            <a:ext cx="199221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4220104"/>
            <a:ext cx="6990179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28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7" y="2691060"/>
            <a:ext cx="1949585" cy="1891372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179126"/>
            <a:ext cx="279408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50252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2716734"/>
            <a:ext cx="982268" cy="1864625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31" y="1141780"/>
            <a:ext cx="338852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61339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2962840"/>
            <a:ext cx="1480398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703170" y="1197359"/>
            <a:ext cx="3564062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>
                <a:solidFill>
                  <a:srgbClr val="002060"/>
                </a:solidFill>
                <a:latin typeface="+mj-lt"/>
              </a:rPr>
              <a:t>LUYỆN TẬP</a:t>
            </a:r>
            <a:endParaRPr lang="vi-VN" sz="8625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727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5302874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4234447"/>
            <a:ext cx="461392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320764"/>
            <a:ext cx="30260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782530"/>
            <a:ext cx="173097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4698513"/>
            <a:ext cx="123715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4636102"/>
            <a:ext cx="90352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3894249"/>
            <a:ext cx="173097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118705"/>
            <a:ext cx="7400615" cy="3579808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3035722"/>
            <a:ext cx="172604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2706217"/>
            <a:ext cx="1653117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4813500"/>
            <a:ext cx="199221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4220104"/>
            <a:ext cx="6990179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74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7" y="2691060"/>
            <a:ext cx="1949585" cy="1891372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179126"/>
            <a:ext cx="279408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79879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pPr/>
              <a:t>19/01/2025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12556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2716734"/>
            <a:ext cx="982268" cy="1864625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31" y="1141780"/>
            <a:ext cx="338852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09587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2962840"/>
            <a:ext cx="1480398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779172" y="1235419"/>
            <a:ext cx="3363662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>
                <a:solidFill>
                  <a:srgbClr val="002060"/>
                </a:solidFill>
                <a:latin typeface="+mj-lt"/>
              </a:rPr>
              <a:t>LUYỆN TẬP</a:t>
            </a:r>
            <a:endParaRPr lang="vi-VN" sz="8625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052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4006456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4234447"/>
            <a:ext cx="461392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320764"/>
            <a:ext cx="30260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782530"/>
            <a:ext cx="173097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4698513"/>
            <a:ext cx="123715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4636102"/>
            <a:ext cx="90352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3894249"/>
            <a:ext cx="173097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118705"/>
            <a:ext cx="7400615" cy="3579808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3035722"/>
            <a:ext cx="172604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2706217"/>
            <a:ext cx="1653117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4813500"/>
            <a:ext cx="199221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4220104"/>
            <a:ext cx="6990179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643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7" y="2691060"/>
            <a:ext cx="1949585" cy="1891372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179126"/>
            <a:ext cx="279408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7014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2716734"/>
            <a:ext cx="982268" cy="1864625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31" y="1141780"/>
            <a:ext cx="338852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80942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2962840"/>
            <a:ext cx="1480398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836083" y="1101413"/>
            <a:ext cx="3386124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>
                <a:solidFill>
                  <a:srgbClr val="002060"/>
                </a:solidFill>
                <a:latin typeface="+mj-lt"/>
              </a:rPr>
              <a:t>LUYỆN TẬP</a:t>
            </a:r>
            <a:endParaRPr lang="vi-VN" sz="8625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52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5709811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389"/>
            <a:ext cx="2133600" cy="274637"/>
          </a:xfrm>
          <a:prstGeom prst="rect">
            <a:avLst/>
          </a:prstGeom>
        </p:spPr>
        <p:txBody>
          <a:bodyPr/>
          <a:lstStyle>
            <a:lvl1pPr defTabSz="913218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389"/>
            <a:ext cx="2895600" cy="274637"/>
          </a:xfrm>
          <a:prstGeom prst="rect">
            <a:avLst/>
          </a:prstGeom>
        </p:spPr>
        <p:txBody>
          <a:bodyPr/>
          <a:lstStyle>
            <a:lvl1pPr defTabSz="913218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389"/>
            <a:ext cx="2133600" cy="274637"/>
          </a:xfrm>
          <a:prstGeom prst="rect">
            <a:avLst/>
          </a:prstGeom>
        </p:spPr>
        <p:txBody>
          <a:bodyPr/>
          <a:lstStyle>
            <a:lvl1pPr defTabSz="913218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3BD12FBE-6ACE-4090-8ED8-432167FE58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4690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pPr/>
              <a:t>19/01/2025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1327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pPr/>
              <a:t>19/01/2025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78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pPr/>
              <a:t>19/01/2025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6099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pPr/>
              <a:t>19/01/2025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5528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pPr/>
              <a:t>19/01/2025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1735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pPr/>
              <a:t>19/01/2025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3602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182A6-7813-43AA-B937-3E8EA88F7846}" type="datetimeFigureOut">
              <a:rPr lang="vi-VN" smtClean="0"/>
              <a:pPr/>
              <a:t>19/01/2025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7102B-C9B8-46C3-953D-1373E9231EA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122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7321972" y="4869656"/>
            <a:ext cx="1257075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7144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gif"/><Relationship Id="rId7" Type="http://schemas.openxmlformats.org/officeDocument/2006/relationships/image" Target="../media/image6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10" Type="http://schemas.openxmlformats.org/officeDocument/2006/relationships/image" Target="../media/image9.wmf"/><Relationship Id="rId4" Type="http://schemas.openxmlformats.org/officeDocument/2006/relationships/image" Target="../media/image3.gif"/><Relationship Id="rId9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gif"/><Relationship Id="rId7" Type="http://schemas.openxmlformats.org/officeDocument/2006/relationships/image" Target="../media/image6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10" Type="http://schemas.openxmlformats.org/officeDocument/2006/relationships/image" Target="../media/image9.wmf"/><Relationship Id="rId4" Type="http://schemas.openxmlformats.org/officeDocument/2006/relationships/image" Target="../media/image3.gif"/><Relationship Id="rId9" Type="http://schemas.openxmlformats.org/officeDocument/2006/relationships/image" Target="../media/image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3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gif"/><Relationship Id="rId7" Type="http://schemas.openxmlformats.org/officeDocument/2006/relationships/image" Target="../media/image6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10" Type="http://schemas.openxmlformats.org/officeDocument/2006/relationships/image" Target="../media/image9.wmf"/><Relationship Id="rId4" Type="http://schemas.openxmlformats.org/officeDocument/2006/relationships/image" Target="../media/image3.gif"/><Relationship Id="rId9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069" y="3681466"/>
            <a:ext cx="1640979" cy="144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6921477" y="3798722"/>
            <a:ext cx="653218" cy="85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441676" y="3343600"/>
            <a:ext cx="600738" cy="43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53512" y="-61230"/>
            <a:ext cx="777777" cy="92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6242298" y="1044763"/>
            <a:ext cx="2901702" cy="1184840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5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25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3A.</a:t>
            </a:r>
            <a:endParaRPr lang="en-US" sz="25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919904" y="4621128"/>
            <a:ext cx="7485312" cy="522373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500" b="1" kern="1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5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THÚY Hà</a:t>
            </a:r>
            <a:endParaRPr lang="en-US" sz="2500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16"/>
          <p:cNvSpPr>
            <a:spLocks noChangeArrowheads="1" noChangeShapeType="1" noTextEdit="1"/>
          </p:cNvSpPr>
          <p:nvPr/>
        </p:nvSpPr>
        <p:spPr bwMode="auto">
          <a:xfrm>
            <a:off x="1475047" y="160718"/>
            <a:ext cx="7188102" cy="542479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5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</a:t>
            </a:r>
            <a:r>
              <a:rPr lang="en-US" sz="25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 THAN THẮNG</a:t>
            </a:r>
            <a:r>
              <a:rPr lang="vi-VN" sz="25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200835" y="750081"/>
            <a:ext cx="2287577" cy="1393042"/>
            <a:chOff x="5225" y="9335"/>
            <a:chExt cx="2520" cy="1750"/>
          </a:xfrm>
        </p:grpSpPr>
        <p:sp>
          <p:nvSpPr>
            <p:cNvPr id="12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6" cstate="print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300" dirty="0">
                <a:latin typeface="VNI-Times" pitchFamily="2" charset="0"/>
              </a:endParaRPr>
            </a:p>
          </p:txBody>
        </p:sp>
        <p:pic>
          <p:nvPicPr>
            <p:cNvPr id="13" name="Picture 26" descr="cosmo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5" descr="BOOK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BOOK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3" descr="QUILLPEN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40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2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1300" b="1" kern="1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40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WordArt 3"/>
          <p:cNvSpPr>
            <a:spLocks noChangeArrowheads="1" noChangeShapeType="1" noTextEdit="1"/>
          </p:cNvSpPr>
          <p:nvPr/>
        </p:nvSpPr>
        <p:spPr bwMode="auto">
          <a:xfrm>
            <a:off x="214282" y="2357436"/>
            <a:ext cx="6572296" cy="1524174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5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45 :  CÁC SỐ </a:t>
            </a:r>
          </a:p>
          <a:p>
            <a:pPr algn="ctr"/>
            <a:r>
              <a:rPr lang="en-US" sz="25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 BỐN CHỮ SỐ(3 TIẾT)</a:t>
            </a:r>
          </a:p>
        </p:txBody>
      </p:sp>
    </p:spTree>
    <p:extLst>
      <p:ext uri="{BB962C8B-B14F-4D97-AF65-F5344CB8AC3E}">
        <p14:creationId xmlns:p14="http://schemas.microsoft.com/office/powerpoint/2010/main" val="6362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5">
            <a:extLst>
              <a:ext uri="{FF2B5EF4-FFF2-40B4-BE49-F238E27FC236}">
                <a16:creationId xmlns:a16="http://schemas.microsoft.com/office/drawing/2014/main" id="{DFAD6D53-3DE8-4273-9180-4C2692309D4F}"/>
              </a:ext>
            </a:extLst>
          </p:cNvPr>
          <p:cNvGrpSpPr/>
          <p:nvPr/>
        </p:nvGrpSpPr>
        <p:grpSpPr>
          <a:xfrm>
            <a:off x="-51610" y="567666"/>
            <a:ext cx="9144000" cy="5264034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5E91FBD-37BC-457E-ABD5-D9C2829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25308"/>
            <a:ext cx="2372147" cy="349959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81B65FC-ADA6-4EC9-B82F-79A6B8E3B053}"/>
              </a:ext>
            </a:extLst>
          </p:cNvPr>
          <p:cNvSpPr txBox="1"/>
          <p:nvPr/>
        </p:nvSpPr>
        <p:spPr>
          <a:xfrm>
            <a:off x="237644" y="1205498"/>
            <a:ext cx="2678172" cy="5505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KHỞI ĐỘNG   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pic>
        <p:nvPicPr>
          <p:cNvPr id="2" name="nhạc  1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63131" y="5009751"/>
            <a:ext cx="114155" cy="642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843558"/>
            <a:ext cx="9144000" cy="4120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96976" y="2180352"/>
            <a:ext cx="695318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0000FF"/>
                </a:solidFill>
              </a:rPr>
              <a:t>2970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6449" y="2282729"/>
            <a:ext cx="7803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b="1">
                <a:solidFill>
                  <a:srgbClr val="0000FF"/>
                </a:solidFill>
              </a:rPr>
              <a:t>2971</a:t>
            </a:r>
            <a:endParaRPr lang="vi-VN" b="1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60032" y="2282729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b="1">
                <a:solidFill>
                  <a:srgbClr val="0000FF"/>
                </a:solidFill>
              </a:rPr>
              <a:t>2971</a:t>
            </a:r>
            <a:endParaRPr lang="vi-VN" b="1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879370" y="2295825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b="1">
                <a:solidFill>
                  <a:srgbClr val="0000FF"/>
                </a:solidFill>
              </a:rPr>
              <a:t>2971</a:t>
            </a:r>
            <a:endParaRPr lang="vi-VN" b="1" dirty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92280" y="2267031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b="1">
                <a:solidFill>
                  <a:srgbClr val="0000FF"/>
                </a:solidFill>
              </a:rPr>
              <a:t>2971</a:t>
            </a:r>
            <a:endParaRPr lang="vi-VN" b="1" dirty="0">
              <a:solidFill>
                <a:srgbClr val="0000FF"/>
              </a:solidFill>
            </a:endParaRPr>
          </a:p>
        </p:txBody>
      </p:sp>
      <p:sp>
        <p:nvSpPr>
          <p:cNvPr id="28" name="文本框 8">
            <a:extLst>
              <a:ext uri="{FF2B5EF4-FFF2-40B4-BE49-F238E27FC236}">
                <a16:creationId xmlns:a16="http://schemas.microsoft.com/office/drawing/2014/main" id="{981B65FC-ADA6-4EC9-B82F-79A6B8E3B053}"/>
              </a:ext>
            </a:extLst>
          </p:cNvPr>
          <p:cNvSpPr txBox="1"/>
          <p:nvPr/>
        </p:nvSpPr>
        <p:spPr>
          <a:xfrm>
            <a:off x="2695675" y="1629795"/>
            <a:ext cx="4405794" cy="5505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Đọc các số sau: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87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62">
        <p:circle/>
      </p:transition>
    </mc:Choice>
    <mc:Fallback xmlns="">
      <p:transition spd="slow" advTm="696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8" grpId="0" animBg="1"/>
      <p:bldP spid="6" grpId="0"/>
      <p:bldP spid="7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85866"/>
            <a:ext cx="8928992" cy="3806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22477"/>
            <a:ext cx="9144000" cy="4120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1436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Bài 45: Các số có bốn chữ số. Số 10 000 ( Tiết 2).</a:t>
            </a:r>
            <a:endParaRPr lang="vi-VN" sz="2400" b="1" dirty="0"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8" t="29614" r="36227" b="63357"/>
          <a:stretch/>
        </p:blipFill>
        <p:spPr bwMode="auto">
          <a:xfrm>
            <a:off x="0" y="1142990"/>
            <a:ext cx="1544532" cy="680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357172"/>
            <a:ext cx="9144000" cy="4120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71436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Bài 45: Các số có bốn chữ số. Số 10 000 ( Tiết 2).</a:t>
            </a:r>
            <a:endParaRPr lang="vi-VN" sz="2400" b="1" dirty="0">
              <a:latin typeface="+mj-lt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1" t="26713" r="84408" b="65382"/>
          <a:stretch/>
        </p:blipFill>
        <p:spPr bwMode="auto">
          <a:xfrm>
            <a:off x="0" y="928676"/>
            <a:ext cx="1214414" cy="57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357290" y="1071552"/>
            <a:ext cx="7319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  <a:latin typeface="+mj-lt"/>
              </a:rPr>
              <a:t>1. Viết số rồi đọc số, biết số đó gồm: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682449"/>
              </p:ext>
            </p:extLst>
          </p:nvPr>
        </p:nvGraphicFramePr>
        <p:xfrm>
          <a:off x="0" y="1571618"/>
          <a:ext cx="9036496" cy="3571882"/>
        </p:xfrm>
        <a:graphic>
          <a:graphicData uri="http://schemas.openxmlformats.org/drawingml/2006/table">
            <a:tbl>
              <a:tblPr/>
              <a:tblGrid>
                <a:gridCol w="3901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2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2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4290">
                <a:tc>
                  <a:txBody>
                    <a:bodyPr/>
                    <a:lstStyle/>
                    <a:p>
                      <a:pPr algn="ctr" fontAlgn="t"/>
                      <a:r>
                        <a:rPr lang="vi-VN" sz="2000" b="1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Số gồm</a:t>
                      </a:r>
                      <a:endParaRPr lang="vi-VN" sz="2000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000" b="1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Viết số</a:t>
                      </a:r>
                      <a:endParaRPr lang="vi-VN" sz="2000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000" b="1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Đọc số</a:t>
                      </a:r>
                      <a:endParaRPr lang="vi-VN" sz="2000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4398">
                <a:tc>
                  <a:txBody>
                    <a:bodyPr/>
                    <a:lstStyle/>
                    <a:p>
                      <a:pPr algn="l" fontAlgn="t"/>
                      <a:r>
                        <a:rPr lang="vi-VN" sz="2400" b="1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a. 2 nghìn, 9 trăm, 4 chục và 5 đơn vị.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4398">
                <a:tc>
                  <a:txBody>
                    <a:bodyPr/>
                    <a:lstStyle/>
                    <a:p>
                      <a:pPr algn="l" fontAlgn="t"/>
                      <a:r>
                        <a:rPr lang="vi-VN" sz="2400" b="1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b. 5 nghìn, 0 trăm, 7 chục và 2 đơn vị.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4398">
                <a:tc>
                  <a:txBody>
                    <a:bodyPr/>
                    <a:lstStyle/>
                    <a:p>
                      <a:pPr algn="l" fontAlgn="t"/>
                      <a:r>
                        <a:rPr lang="vi-VN" sz="2400" b="1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c. 6 nghìn, 3 trăm, 0 chục và </a:t>
                      </a:r>
                      <a:r>
                        <a:rPr lang="en-US" sz="2400" b="1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vi-VN" sz="2400" b="1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 đơn vị.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4398">
                <a:tc>
                  <a:txBody>
                    <a:bodyPr/>
                    <a:lstStyle/>
                    <a:p>
                      <a:pPr algn="l" fontAlgn="t"/>
                      <a:r>
                        <a:rPr lang="vi-VN" sz="2400" b="1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d. 8 nghìn, 0 trăm, 6 chục và 0 đơn vị.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929058" y="2024784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</a:rPr>
              <a:t>2945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29190" y="1857370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8000"/>
                </a:solidFill>
                <a:latin typeface="+mj-lt"/>
              </a:rPr>
              <a:t>Hai nghìn chín trăm bốn mươi lăm.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29058" y="2882040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</a:rPr>
              <a:t>5072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2714626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8000"/>
                </a:solidFill>
                <a:latin typeface="+mj-lt"/>
              </a:rPr>
              <a:t>Năm nghìn không trăm bảy mươi hai.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29058" y="3666867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</a:rPr>
              <a:t>6301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00628" y="3739296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8000"/>
                </a:solidFill>
                <a:latin typeface="+mj-lt"/>
              </a:rPr>
              <a:t>Sáu nghìn ba trăm linh một.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00496" y="4453676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</a:rPr>
              <a:t>8060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00628" y="4312503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8000"/>
                </a:solidFill>
                <a:latin typeface="+mj-lt"/>
              </a:rPr>
              <a:t>Tám nghìn không trăm sáu mươi.</a:t>
            </a:r>
          </a:p>
        </p:txBody>
      </p:sp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11737"/>
            <a:ext cx="903649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00FF"/>
                </a:solidFill>
                <a:latin typeface="+mj-lt"/>
              </a:rPr>
              <a:t>2. a. Số liền trước của số 10000 là số nào?</a:t>
            </a:r>
          </a:p>
          <a:p>
            <a:endParaRPr lang="vi-VN" sz="2800" b="1" dirty="0">
              <a:solidFill>
                <a:srgbClr val="0000FF"/>
              </a:solidFill>
              <a:latin typeface="+mj-lt"/>
            </a:endParaRPr>
          </a:p>
          <a:p>
            <a:r>
              <a:rPr lang="vi-VN" sz="2800" b="1" dirty="0">
                <a:solidFill>
                  <a:srgbClr val="0000FF"/>
                </a:solidFill>
                <a:latin typeface="+mj-lt"/>
              </a:rPr>
              <a:t>    b. Số liền sau của số 8999 là số nào?</a:t>
            </a:r>
          </a:p>
          <a:p>
            <a:endParaRPr lang="vi-VN" sz="2800" b="1" dirty="0">
              <a:solidFill>
                <a:srgbClr val="0000FF"/>
              </a:solidFill>
              <a:latin typeface="+mj-lt"/>
            </a:endParaRPr>
          </a:p>
          <a:p>
            <a:r>
              <a:rPr lang="vi-VN" sz="2800" b="1" dirty="0">
                <a:solidFill>
                  <a:srgbClr val="0000FF"/>
                </a:solidFill>
                <a:latin typeface="+mj-lt"/>
              </a:rPr>
              <a:t>   c. Số 9000 là số liền sau của số nào?</a:t>
            </a:r>
          </a:p>
          <a:p>
            <a:endParaRPr lang="vi-VN" sz="2800" b="1" dirty="0">
              <a:solidFill>
                <a:srgbClr val="0000FF"/>
              </a:solidFill>
              <a:latin typeface="+mj-lt"/>
            </a:endParaRPr>
          </a:p>
          <a:p>
            <a:r>
              <a:rPr lang="vi-VN" sz="2800" b="1" dirty="0">
                <a:solidFill>
                  <a:srgbClr val="0000FF"/>
                </a:solidFill>
                <a:latin typeface="+mj-lt"/>
              </a:rPr>
              <a:t>   d. Số 4078 là số liền trước của số nào?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2976" y="1961326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8000"/>
                </a:solidFill>
                <a:latin typeface="+mj-lt"/>
                <a:ea typeface="MingLiU-ExtB" pitchFamily="18" charset="-120"/>
              </a:rPr>
              <a:t>Số liền trước của số 10000 là số: 9999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2976" y="2804398"/>
            <a:ext cx="58579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8000"/>
                </a:solidFill>
                <a:latin typeface="+mj-lt"/>
              </a:rPr>
              <a:t>Số liền sau của số 8999 là số: 9000</a:t>
            </a:r>
          </a:p>
        </p:txBody>
      </p:sp>
      <p:sp>
        <p:nvSpPr>
          <p:cNvPr id="6" name="Rectangle 5"/>
          <p:cNvSpPr/>
          <p:nvPr/>
        </p:nvSpPr>
        <p:spPr>
          <a:xfrm>
            <a:off x="1101441" y="3639052"/>
            <a:ext cx="58579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8000"/>
                </a:solidFill>
                <a:latin typeface="+mj-lt"/>
              </a:rPr>
              <a:t>Số 9000 là số liền sau của số: 8999</a:t>
            </a:r>
          </a:p>
        </p:txBody>
      </p:sp>
      <p:sp>
        <p:nvSpPr>
          <p:cNvPr id="7" name="Rectangle 6"/>
          <p:cNvSpPr/>
          <p:nvPr/>
        </p:nvSpPr>
        <p:spPr>
          <a:xfrm>
            <a:off x="1031792" y="4620280"/>
            <a:ext cx="62765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8000"/>
                </a:solidFill>
                <a:latin typeface="+mj-lt"/>
              </a:rPr>
              <a:t> Số 4078 là số liền trước của số: 4079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61638"/>
            <a:ext cx="9144000" cy="4120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71436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Bài 45: Các số có bốn chữ số. Số 10 000 ( Tiết 2).</a:t>
            </a:r>
            <a:endParaRPr lang="vi-VN" sz="2400" b="1" dirty="0">
              <a:latin typeface="+mj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1" t="26713" r="84408" b="65382"/>
          <a:stretch/>
        </p:blipFill>
        <p:spPr bwMode="auto">
          <a:xfrm>
            <a:off x="0" y="857238"/>
            <a:ext cx="1214414" cy="57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623475"/>
              </p:ext>
            </p:extLst>
          </p:nvPr>
        </p:nvGraphicFramePr>
        <p:xfrm>
          <a:off x="251520" y="2520664"/>
          <a:ext cx="8712968" cy="426720"/>
        </p:xfrm>
        <a:graphic>
          <a:graphicData uri="http://schemas.openxmlformats.org/drawingml/2006/table">
            <a:tbl>
              <a:tblPr/>
              <a:tblGrid>
                <a:gridCol w="2177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7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8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87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A. 8275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B. 7285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C. 5782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D. 2587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489221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+mj-lt"/>
                <a:cs typeface="Arial" pitchFamily="34" charset="0"/>
              </a:rPr>
              <a:t>3. Chọn câu trả lời đúng: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+mj-lt"/>
                <a:cs typeface="Arial" pitchFamily="34" charset="0"/>
              </a:rPr>
              <a:t>      a. Số nào dưới đây có chữ số hàng trăm là 7?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954603"/>
              </p:ext>
            </p:extLst>
          </p:nvPr>
        </p:nvGraphicFramePr>
        <p:xfrm>
          <a:off x="251520" y="3537161"/>
          <a:ext cx="8640960" cy="487680"/>
        </p:xfrm>
        <a:graphic>
          <a:graphicData uri="http://schemas.openxmlformats.org/drawingml/2006/table">
            <a:tbl>
              <a:tblPr/>
              <a:tblGrid>
                <a:gridCol w="2159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7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just" fontAlgn="t"/>
                      <a:r>
                        <a:rPr lang="vi-VN" sz="32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A. 8275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32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B. 7285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32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C. 5782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32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D. 2587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75657" y="2986383"/>
            <a:ext cx="84448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+mj-lt"/>
                <a:cs typeface="Arial" pitchFamily="34" charset="0"/>
              </a:rPr>
              <a:t>b. Số nào dưới đây có chữ số hàng chục là 7?</a:t>
            </a:r>
            <a:endParaRPr kumimoji="0" lang="vi-VN" sz="1400" b="1" i="0" u="none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656" y="4027504"/>
            <a:ext cx="84448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8000"/>
                </a:solidFill>
                <a:latin typeface="+mj-lt"/>
              </a:rPr>
              <a:t>c. Số nào dưới đây có chữ số hàng nghìn là 7?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960983"/>
              </p:ext>
            </p:extLst>
          </p:nvPr>
        </p:nvGraphicFramePr>
        <p:xfrm>
          <a:off x="179512" y="4625340"/>
          <a:ext cx="8784976" cy="518160"/>
        </p:xfrm>
        <a:graphic>
          <a:graphicData uri="http://schemas.openxmlformats.org/drawingml/2006/table">
            <a:tbl>
              <a:tblPr/>
              <a:tblGrid>
                <a:gridCol w="2195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5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6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A. 8275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B. 7285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C. 5782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D. 2587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4427984" y="2443328"/>
            <a:ext cx="576064" cy="54305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07504" y="3538003"/>
            <a:ext cx="576064" cy="54305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267744" y="4579124"/>
            <a:ext cx="576064" cy="54305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61638"/>
            <a:ext cx="9144000" cy="4120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71436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Bài 45: Các số có bốn chữ số. Số 10 000 ( Tiết 2).</a:t>
            </a:r>
            <a:endParaRPr lang="vi-VN" sz="2400" b="1" dirty="0">
              <a:latin typeface="+mj-lt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1" t="26713" r="84408" b="65382"/>
          <a:stretch/>
        </p:blipFill>
        <p:spPr bwMode="auto">
          <a:xfrm>
            <a:off x="0" y="857238"/>
            <a:ext cx="1214414" cy="57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4414" y="1000114"/>
            <a:ext cx="69636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8000"/>
                </a:solidFill>
                <a:latin typeface="+mj-lt"/>
              </a:rPr>
              <a:t>4. Dưới đây là nhà của Nam, Việt và Mai.</a:t>
            </a:r>
          </a:p>
        </p:txBody>
      </p:sp>
      <p:pic>
        <p:nvPicPr>
          <p:cNvPr id="5122" name="Picture 2" descr="Toán lớp 3 Bài 45: Các số có bốn chữ số. Số 10000 (trang 4, 5, 6, 7, 8 Tập 2) -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4" y="1432142"/>
            <a:ext cx="907902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357384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solidFill>
                  <a:srgbClr val="008000"/>
                </a:solidFill>
                <a:latin typeface="+mj-lt"/>
              </a:rPr>
              <a:t>* Biết: - Nhà của Việt có trồng cây trước nhà</a:t>
            </a:r>
            <a:r>
              <a:rPr lang="en-US" sz="2400" b="1" dirty="0">
                <a:solidFill>
                  <a:srgbClr val="008000"/>
                </a:solidFill>
                <a:latin typeface="+mj-lt"/>
              </a:rPr>
              <a:t>.</a:t>
            </a:r>
            <a:endParaRPr lang="vi-VN" sz="2400" b="1" dirty="0">
              <a:solidFill>
                <a:srgbClr val="008000"/>
              </a:solidFill>
              <a:latin typeface="+mj-lt"/>
            </a:endParaRPr>
          </a:p>
          <a:p>
            <a:pPr algn="just"/>
            <a:r>
              <a:rPr lang="en-US" sz="2400" b="1" dirty="0">
                <a:solidFill>
                  <a:srgbClr val="008000"/>
                </a:solidFill>
                <a:latin typeface="+mj-lt"/>
              </a:rPr>
              <a:t>             </a:t>
            </a:r>
            <a:r>
              <a:rPr lang="vi-VN" sz="2400" b="1" dirty="0">
                <a:solidFill>
                  <a:srgbClr val="008000"/>
                </a:solidFill>
                <a:latin typeface="+mj-lt"/>
              </a:rPr>
              <a:t>- Nhà của Mai có ô cửa sổ </a:t>
            </a:r>
            <a:r>
              <a:rPr lang="en-US" sz="2400" b="1" dirty="0">
                <a:solidFill>
                  <a:srgbClr val="008000"/>
                </a:solidFill>
                <a:latin typeface="+mj-lt"/>
              </a:rPr>
              <a:t>d</a:t>
            </a:r>
            <a:r>
              <a:rPr lang="vi-VN" sz="2400" b="1" dirty="0">
                <a:solidFill>
                  <a:srgbClr val="008000"/>
                </a:solidFill>
                <a:latin typeface="+mj-lt"/>
              </a:rPr>
              <a:t>ạng hình tròn</a:t>
            </a:r>
            <a:r>
              <a:rPr lang="en-US" sz="2400" b="1">
                <a:solidFill>
                  <a:srgbClr val="008000"/>
                </a:solidFill>
                <a:latin typeface="+mj-lt"/>
              </a:rPr>
              <a:t>.</a:t>
            </a:r>
            <a:endParaRPr lang="vi-VN" sz="2400" b="1" dirty="0">
              <a:solidFill>
                <a:srgbClr val="008000"/>
              </a:solidFill>
              <a:latin typeface="+mj-lt"/>
            </a:endParaRPr>
          </a:p>
          <a:p>
            <a:pPr algn="just"/>
            <a:r>
              <a:rPr lang="vi-VN" sz="2400" b="1" dirty="0">
                <a:solidFill>
                  <a:srgbClr val="008000"/>
                </a:solidFill>
                <a:latin typeface="+mj-lt"/>
              </a:rPr>
              <a:t>Em hãy tìm xem số được ghi trên nhà của mỗi bạn là số nào rồi đọc số đó.</a:t>
            </a:r>
            <a:endParaRPr lang="vi-VN" sz="2400" b="1" i="0" dirty="0">
              <a:solidFill>
                <a:srgbClr val="008000"/>
              </a:solidFill>
              <a:effectLst/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3143254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00FF"/>
                </a:solidFill>
                <a:latin typeface="+mj-lt"/>
              </a:rPr>
              <a:t>Nhà Việt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14678" y="3143254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00FF"/>
                </a:solidFill>
                <a:latin typeface="+mj-lt"/>
              </a:rPr>
              <a:t>Nhà Mai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86512" y="3071816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00FF"/>
                </a:solidFill>
                <a:latin typeface="+mj-lt"/>
              </a:rPr>
              <a:t>Nhà Nam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85734"/>
            <a:ext cx="9144000" cy="4120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429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Bài 45: Các số có bốn chữ số. Số 10 000 ( Tiết 2).</a:t>
            </a:r>
            <a:endParaRPr lang="vi-VN" sz="2400" b="1" dirty="0"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1" t="26713" r="84408" b="65382"/>
          <a:stretch/>
        </p:blipFill>
        <p:spPr bwMode="auto">
          <a:xfrm>
            <a:off x="0" y="857238"/>
            <a:ext cx="1214414" cy="57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1714480" y="1768073"/>
            <a:ext cx="5715041" cy="1179618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CÁC EM!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069" y="3681466"/>
            <a:ext cx="1640979" cy="144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6921477" y="3798722"/>
            <a:ext cx="653218" cy="85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441676" y="3343600"/>
            <a:ext cx="600738" cy="43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53512" y="-61230"/>
            <a:ext cx="777777" cy="92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6242298" y="1044763"/>
            <a:ext cx="2901702" cy="1184840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5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25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3B.</a:t>
            </a:r>
            <a:endParaRPr lang="en-US" sz="25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919904" y="4621128"/>
            <a:ext cx="7485312" cy="522373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500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16"/>
          <p:cNvSpPr>
            <a:spLocks noChangeArrowheads="1" noChangeShapeType="1" noTextEdit="1"/>
          </p:cNvSpPr>
          <p:nvPr/>
        </p:nvSpPr>
        <p:spPr bwMode="auto">
          <a:xfrm>
            <a:off x="1475047" y="160718"/>
            <a:ext cx="7188102" cy="542479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5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200835" y="750081"/>
            <a:ext cx="2287577" cy="1393042"/>
            <a:chOff x="5225" y="9335"/>
            <a:chExt cx="2520" cy="1750"/>
          </a:xfrm>
        </p:grpSpPr>
        <p:sp>
          <p:nvSpPr>
            <p:cNvPr id="12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6" cstate="print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300" dirty="0">
                <a:latin typeface="VNI-Times" pitchFamily="2" charset="0"/>
              </a:endParaRPr>
            </a:p>
          </p:txBody>
        </p:sp>
        <p:pic>
          <p:nvPicPr>
            <p:cNvPr id="13" name="Picture 26" descr="cosmo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5" descr="BOOK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BOOK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3" descr="QUILLPEN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40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2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1300" b="1" kern="1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40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214282" y="2357436"/>
            <a:ext cx="6572296" cy="1524174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5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45 :  CÁC SỐ </a:t>
            </a:r>
          </a:p>
          <a:p>
            <a:pPr algn="ctr"/>
            <a:r>
              <a:rPr lang="en-US" sz="25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 BỐN CHỮ SỐ(TIẾT 3)</a:t>
            </a:r>
          </a:p>
        </p:txBody>
      </p:sp>
    </p:spTree>
    <p:extLst>
      <p:ext uri="{BB962C8B-B14F-4D97-AF65-F5344CB8AC3E}">
        <p14:creationId xmlns:p14="http://schemas.microsoft.com/office/powerpoint/2010/main" val="6362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5">
            <a:extLst>
              <a:ext uri="{FF2B5EF4-FFF2-40B4-BE49-F238E27FC236}">
                <a16:creationId xmlns:a16="http://schemas.microsoft.com/office/drawing/2014/main" id="{DFAD6D53-3DE8-4273-9180-4C2692309D4F}"/>
              </a:ext>
            </a:extLst>
          </p:cNvPr>
          <p:cNvGrpSpPr/>
          <p:nvPr/>
        </p:nvGrpSpPr>
        <p:grpSpPr>
          <a:xfrm>
            <a:off x="0" y="-199072"/>
            <a:ext cx="9144000" cy="5264034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5E91FBD-37BC-457E-ABD5-D9C2829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88" y="1704907"/>
            <a:ext cx="2372147" cy="349959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81B65FC-ADA6-4EC9-B82F-79A6B8E3B053}"/>
              </a:ext>
            </a:extLst>
          </p:cNvPr>
          <p:cNvSpPr txBox="1"/>
          <p:nvPr/>
        </p:nvSpPr>
        <p:spPr>
          <a:xfrm>
            <a:off x="395536" y="699542"/>
            <a:ext cx="4405794" cy="5505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KHỞI ĐỘNG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pic>
        <p:nvPicPr>
          <p:cNvPr id="2" name="nhạc  1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63131" y="5009751"/>
            <a:ext cx="114155" cy="642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361638"/>
            <a:ext cx="9144000" cy="4120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文本框 8">
            <a:extLst>
              <a:ext uri="{FF2B5EF4-FFF2-40B4-BE49-F238E27FC236}">
                <a16:creationId xmlns:a16="http://schemas.microsoft.com/office/drawing/2014/main" id="{981B65FC-ADA6-4EC9-B82F-79A6B8E3B053}"/>
              </a:ext>
            </a:extLst>
          </p:cNvPr>
          <p:cNvSpPr txBox="1"/>
          <p:nvPr/>
        </p:nvSpPr>
        <p:spPr>
          <a:xfrm>
            <a:off x="683568" y="1419622"/>
            <a:ext cx="7992888" cy="796778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vi-VN" sz="2400" b="1">
                <a:solidFill>
                  <a:srgbClr val="008000"/>
                </a:solidFill>
                <a:cs typeface="Arial" pitchFamily="34" charset="0"/>
              </a:rPr>
              <a:t>Chọn câu trả lời đúng: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>
                <a:solidFill>
                  <a:srgbClr val="008000"/>
                </a:solidFill>
                <a:cs typeface="Arial" pitchFamily="34" charset="0"/>
              </a:rPr>
              <a:t>      a. Số nào dưới đây có chữ số hàng trăm là 7?</a:t>
            </a:r>
            <a:endParaRPr lang="vi-VN" sz="2400" b="1" dirty="0">
              <a:solidFill>
                <a:srgbClr val="008000"/>
              </a:solidFill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974228"/>
              </p:ext>
            </p:extLst>
          </p:nvPr>
        </p:nvGraphicFramePr>
        <p:xfrm>
          <a:off x="725813" y="2235434"/>
          <a:ext cx="7950644" cy="426720"/>
        </p:xfrm>
        <a:graphic>
          <a:graphicData uri="http://schemas.openxmlformats.org/drawingml/2006/table">
            <a:tbl>
              <a:tblPr/>
              <a:tblGrid>
                <a:gridCol w="2029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3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4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41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A. 8275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B. 7285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C. 5782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D. 2587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072488" y="3003798"/>
            <a:ext cx="7171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>
                <a:solidFill>
                  <a:srgbClr val="008000"/>
                </a:solidFill>
              </a:rPr>
              <a:t>b. Số nào dưới đây có chữ số hàng nghìn là 7?</a:t>
            </a:r>
            <a:endParaRPr lang="vi-VN" sz="2400" b="1" dirty="0">
              <a:solidFill>
                <a:srgbClr val="008000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327039"/>
              </p:ext>
            </p:extLst>
          </p:nvPr>
        </p:nvGraphicFramePr>
        <p:xfrm>
          <a:off x="611560" y="3651870"/>
          <a:ext cx="7920880" cy="518160"/>
        </p:xfrm>
        <a:graphic>
          <a:graphicData uri="http://schemas.openxmlformats.org/drawingml/2006/table">
            <a:tbl>
              <a:tblPr/>
              <a:tblGrid>
                <a:gridCol w="1979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9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06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A. 8275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B. 7285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C. 5782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D. 2587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Oval 13"/>
          <p:cNvSpPr/>
          <p:nvPr/>
        </p:nvSpPr>
        <p:spPr>
          <a:xfrm>
            <a:off x="2483768" y="3651870"/>
            <a:ext cx="576064" cy="54305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537914" y="2171800"/>
            <a:ext cx="576064" cy="54305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87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62">
        <p:circle/>
      </p:transition>
    </mc:Choice>
    <mc:Fallback xmlns="">
      <p:transition spd="slow" advTm="696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61638"/>
            <a:ext cx="9144000" cy="4120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1436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Bài 45: Các số có bốn chữ số. Số 10 000 ( Tiết 3).</a:t>
            </a:r>
            <a:endParaRPr lang="vi-VN" sz="2400" b="1" dirty="0"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" t="18638" r="84589" b="72148"/>
          <a:stretch/>
        </p:blipFill>
        <p:spPr bwMode="auto">
          <a:xfrm>
            <a:off x="1" y="928676"/>
            <a:ext cx="1142976" cy="57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717377"/>
              </p:ext>
            </p:extLst>
          </p:nvPr>
        </p:nvGraphicFramePr>
        <p:xfrm>
          <a:off x="0" y="1571618"/>
          <a:ext cx="9036496" cy="3571882"/>
        </p:xfrm>
        <a:graphic>
          <a:graphicData uri="http://schemas.openxmlformats.org/drawingml/2006/table">
            <a:tbl>
              <a:tblPr/>
              <a:tblGrid>
                <a:gridCol w="3901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2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2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4290">
                <a:tc>
                  <a:txBody>
                    <a:bodyPr/>
                    <a:lstStyle/>
                    <a:p>
                      <a:pPr algn="ctr" fontAlgn="t"/>
                      <a:r>
                        <a:rPr lang="vi-VN" sz="2000" b="1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Số gồm</a:t>
                      </a:r>
                      <a:endParaRPr lang="vi-VN" sz="2000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000" b="1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Viết số</a:t>
                      </a:r>
                      <a:endParaRPr lang="vi-VN" sz="2000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000" b="1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Đọc số</a:t>
                      </a:r>
                      <a:endParaRPr lang="vi-VN" sz="2000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4398">
                <a:tc>
                  <a:txBody>
                    <a:bodyPr/>
                    <a:lstStyle/>
                    <a:p>
                      <a:pPr algn="l" fontAlgn="t"/>
                      <a:r>
                        <a:rPr lang="vi-VN" sz="2400" b="1" dirty="0">
                          <a:solidFill>
                            <a:srgbClr val="008000"/>
                          </a:solidFill>
                          <a:latin typeface="+mj-lt"/>
                        </a:rPr>
                        <a:t>a. Tám nghìn, bốn trăm, bảy chục, hai đơn vị.</a:t>
                      </a:r>
                      <a:r>
                        <a:rPr lang="en-US" sz="2400" b="1" dirty="0">
                          <a:solidFill>
                            <a:srgbClr val="008000"/>
                          </a:solidFill>
                          <a:latin typeface="+mj-lt"/>
                        </a:rPr>
                        <a:t> </a:t>
                      </a:r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4398">
                <a:tc>
                  <a:txBody>
                    <a:bodyPr/>
                    <a:lstStyle/>
                    <a:p>
                      <a:pPr algn="l" fontAlgn="t"/>
                      <a:r>
                        <a:rPr lang="vi-VN" sz="2400" b="1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b. </a:t>
                      </a:r>
                      <a:r>
                        <a:rPr lang="vi-VN" sz="2400" b="1" dirty="0">
                          <a:solidFill>
                            <a:srgbClr val="008000"/>
                          </a:solidFill>
                          <a:latin typeface="+mj-lt"/>
                        </a:rPr>
                        <a:t>Sáu nghìn, năm trăm, chín đơn vị.</a:t>
                      </a:r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439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c. </a:t>
                      </a:r>
                      <a:r>
                        <a:rPr lang="vi-VN" sz="2400" b="1" dirty="0">
                          <a:solidFill>
                            <a:srgbClr val="008000"/>
                          </a:solidFill>
                          <a:latin typeface="+mj-lt"/>
                        </a:rPr>
                        <a:t>Ba nghìn, bảy trăm, sáu chục.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4398"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29058" y="2024784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400" b="1" dirty="0">
                <a:solidFill>
                  <a:srgbClr val="FF0000"/>
                </a:solidFill>
                <a:latin typeface="Arial"/>
              </a:rPr>
              <a:t>8 472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9190" y="1857370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b="1" dirty="0">
                <a:solidFill>
                  <a:srgbClr val="0000FF"/>
                </a:solidFill>
                <a:latin typeface="+mj-lt"/>
              </a:rPr>
              <a:t>Tám nghìn bốn trăm bảy mươi hai.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29058" y="2882040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/>
              </a:rPr>
              <a:t>6 509</a:t>
            </a:r>
            <a:endParaRPr lang="vi-VN" sz="2400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628" y="2714626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b="1" dirty="0">
                <a:solidFill>
                  <a:srgbClr val="0000FF"/>
                </a:solidFill>
                <a:latin typeface="+mj-lt"/>
              </a:rPr>
              <a:t>Sáu nghìn năm trăm linh chín.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29058" y="3666867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400" b="1" dirty="0">
                <a:solidFill>
                  <a:srgbClr val="FF0000"/>
                </a:solidFill>
                <a:latin typeface="Arial"/>
              </a:rPr>
              <a:t>3 760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628" y="3643320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b="1" dirty="0">
                <a:solidFill>
                  <a:srgbClr val="0000FF"/>
                </a:solidFill>
                <a:latin typeface="+mj-lt"/>
              </a:rPr>
              <a:t>Ba nghìn bảy trăm sáu mươi.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85852" y="1071552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Viết số rồi đọc số, biết số gồm:</a:t>
            </a:r>
          </a:p>
        </p:txBody>
      </p:sp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5">
            <a:extLst>
              <a:ext uri="{FF2B5EF4-FFF2-40B4-BE49-F238E27FC236}">
                <a16:creationId xmlns:a16="http://schemas.microsoft.com/office/drawing/2014/main" id="{DFAD6D53-3DE8-4273-9180-4C2692309D4F}"/>
              </a:ext>
            </a:extLst>
          </p:cNvPr>
          <p:cNvGrpSpPr/>
          <p:nvPr/>
        </p:nvGrpSpPr>
        <p:grpSpPr>
          <a:xfrm>
            <a:off x="0" y="0"/>
            <a:ext cx="9144000" cy="5264034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5E91FBD-37BC-457E-ABD5-D9C2829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88" y="1704907"/>
            <a:ext cx="2372147" cy="349959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81B65FC-ADA6-4EC9-B82F-79A6B8E3B053}"/>
              </a:ext>
            </a:extLst>
          </p:cNvPr>
          <p:cNvSpPr txBox="1"/>
          <p:nvPr/>
        </p:nvSpPr>
        <p:spPr>
          <a:xfrm>
            <a:off x="237644" y="1205498"/>
            <a:ext cx="4405794" cy="904500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r>
              <a:rPr lang="en-US" altLang="zh-CN" sz="55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KHỞI ĐỘNG</a:t>
            </a:r>
            <a:endParaRPr lang="zh-CN" altLang="en-US" sz="5500" b="1" dirty="0">
              <a:solidFill>
                <a:srgbClr val="FF0000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pic>
        <p:nvPicPr>
          <p:cNvPr id="2" name="nhạc  1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63131" y="5009751"/>
            <a:ext cx="114155" cy="642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361638"/>
            <a:ext cx="9144000" cy="4120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87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62">
        <p:circle/>
      </p:transition>
    </mc:Choice>
    <mc:Fallback xmlns="">
      <p:transition spd="slow" advTm="696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2">
            <a:extLst>
              <a:ext uri="{FF2B5EF4-FFF2-40B4-BE49-F238E27FC236}">
                <a16:creationId xmlns:a16="http://schemas.microsoft.com/office/drawing/2014/main" id="{2FD65A96-A09A-43B3-BB5F-19B683163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8940"/>
            <a:ext cx="9143999" cy="2163090"/>
          </a:xfrm>
          <a:prstGeom prst="rect">
            <a:avLst/>
          </a:prstGeom>
        </p:spPr>
      </p:pic>
      <p:sp>
        <p:nvSpPr>
          <p:cNvPr id="10" name="Hình chữ nhật 3">
            <a:extLst>
              <a:ext uri="{FF2B5EF4-FFF2-40B4-BE49-F238E27FC236}">
                <a16:creationId xmlns:a16="http://schemas.microsoft.com/office/drawing/2014/main" id="{C7BBA83A-B874-4D75-A87F-CF28BE85B8D4}"/>
              </a:ext>
            </a:extLst>
          </p:cNvPr>
          <p:cNvSpPr/>
          <p:nvPr/>
        </p:nvSpPr>
        <p:spPr>
          <a:xfrm>
            <a:off x="4357686" y="3714758"/>
            <a:ext cx="430874" cy="3981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7964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Hình chữ nhật 4">
            <a:extLst>
              <a:ext uri="{FF2B5EF4-FFF2-40B4-BE49-F238E27FC236}">
                <a16:creationId xmlns:a16="http://schemas.microsoft.com/office/drawing/2014/main" id="{98233CA3-E834-4E8F-998A-810603D71459}"/>
              </a:ext>
            </a:extLst>
          </p:cNvPr>
          <p:cNvSpPr/>
          <p:nvPr/>
        </p:nvSpPr>
        <p:spPr>
          <a:xfrm>
            <a:off x="7429520" y="3786196"/>
            <a:ext cx="538984" cy="3981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7964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700</a:t>
            </a:r>
            <a:endParaRPr kumimoji="0" lang="vi-VN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Hình chữ nhật 5">
            <a:extLst>
              <a:ext uri="{FF2B5EF4-FFF2-40B4-BE49-F238E27FC236}">
                <a16:creationId xmlns:a16="http://schemas.microsoft.com/office/drawing/2014/main" id="{5B8AF41F-3D70-45F4-8964-E068F7CC6D5D}"/>
              </a:ext>
            </a:extLst>
          </p:cNvPr>
          <p:cNvSpPr/>
          <p:nvPr/>
        </p:nvSpPr>
        <p:spPr>
          <a:xfrm>
            <a:off x="3000364" y="4429138"/>
            <a:ext cx="430874" cy="3981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7964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Hình chữ nhật 6">
            <a:extLst>
              <a:ext uri="{FF2B5EF4-FFF2-40B4-BE49-F238E27FC236}">
                <a16:creationId xmlns:a16="http://schemas.microsoft.com/office/drawing/2014/main" id="{0053B8CC-FEE5-47B9-8D68-0FF109A56CAD}"/>
              </a:ext>
            </a:extLst>
          </p:cNvPr>
          <p:cNvSpPr/>
          <p:nvPr/>
        </p:nvSpPr>
        <p:spPr>
          <a:xfrm>
            <a:off x="7456975" y="4350998"/>
            <a:ext cx="507616" cy="39952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7964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40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Hình chữ nhật 8">
            <a:extLst>
              <a:ext uri="{FF2B5EF4-FFF2-40B4-BE49-F238E27FC236}">
                <a16:creationId xmlns:a16="http://schemas.microsoft.com/office/drawing/2014/main" id="{D8C685C4-3DA6-41F1-A18C-C66287D0C273}"/>
              </a:ext>
            </a:extLst>
          </p:cNvPr>
          <p:cNvSpPr/>
          <p:nvPr/>
        </p:nvSpPr>
        <p:spPr>
          <a:xfrm>
            <a:off x="8130777" y="4316872"/>
            <a:ext cx="430874" cy="3981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7964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714494"/>
            <a:ext cx="8143900" cy="1514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429388" y="1785932"/>
            <a:ext cx="1080120" cy="44799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3800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929586" y="1785932"/>
            <a:ext cx="1080120" cy="44799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3900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86314" y="2643188"/>
            <a:ext cx="1080120" cy="44799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5680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964591" y="2665398"/>
            <a:ext cx="1080120" cy="44799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5700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361638"/>
            <a:ext cx="9144000" cy="4120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" t="18638" r="84589" b="72148"/>
          <a:stretch/>
        </p:blipFill>
        <p:spPr bwMode="auto">
          <a:xfrm>
            <a:off x="1" y="928676"/>
            <a:ext cx="1142976" cy="57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42844" y="71436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Bài 45: Các số có bốn chữ số. Số 10 000 ( Tiết 3).</a:t>
            </a:r>
            <a:endParaRPr lang="vi-VN" sz="2400" b="1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1500180"/>
            <a:ext cx="1214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FF"/>
                </a:solidFill>
                <a:latin typeface="+mj-lt"/>
              </a:rPr>
              <a:t>2. Số ?</a:t>
            </a:r>
          </a:p>
        </p:txBody>
      </p:sp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5820" y="1176027"/>
            <a:ext cx="7840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 có hai cuốn sách cũ, mỗi cuốn đã bị mất một tờ, các trang còn lại như hình vẽ. Hỏi cuốn sách đó bị mất những trang nào?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6" y="2390430"/>
            <a:ext cx="90010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3961198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8000"/>
                </a:solidFill>
                <a:latin typeface="+mj-lt"/>
              </a:rPr>
              <a:t>* </a:t>
            </a:r>
            <a:r>
              <a:rPr lang="vi-VN" sz="2600" b="1" dirty="0">
                <a:solidFill>
                  <a:srgbClr val="008000"/>
                </a:solidFill>
                <a:latin typeface="+mj-lt"/>
              </a:rPr>
              <a:t>Số trang bị mất của cuốn sách 1 là: 1 505 và 1 506.</a:t>
            </a:r>
          </a:p>
          <a:p>
            <a:r>
              <a:rPr lang="en-US" sz="2600" b="1" dirty="0">
                <a:solidFill>
                  <a:srgbClr val="008000"/>
                </a:solidFill>
                <a:latin typeface="+mj-lt"/>
              </a:rPr>
              <a:t>* </a:t>
            </a:r>
            <a:r>
              <a:rPr lang="vi-VN" sz="2600" b="1" dirty="0">
                <a:solidFill>
                  <a:srgbClr val="008000"/>
                </a:solidFill>
                <a:latin typeface="+mj-lt"/>
              </a:rPr>
              <a:t>Số trang bị mất của cuốn sách 2 là : 1 999 và 2 000.</a:t>
            </a:r>
          </a:p>
          <a:p>
            <a:r>
              <a:rPr lang="en-US" sz="2600" b="1" dirty="0">
                <a:solidFill>
                  <a:srgbClr val="008000"/>
                </a:solidFill>
                <a:latin typeface="+mj-lt"/>
              </a:rPr>
              <a:t>* </a:t>
            </a:r>
            <a:r>
              <a:rPr lang="vi-VN" sz="2600" b="1" dirty="0">
                <a:solidFill>
                  <a:srgbClr val="008000"/>
                </a:solidFill>
                <a:latin typeface="+mj-lt"/>
              </a:rPr>
              <a:t>Vậy 2 cuốn sách đó đã mất trang: 1 505; 1 506 và 1 999; 2000.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61638"/>
            <a:ext cx="9144000" cy="4120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" t="18638" r="84589" b="72148"/>
          <a:stretch/>
        </p:blipFill>
        <p:spPr bwMode="auto">
          <a:xfrm>
            <a:off x="1" y="928676"/>
            <a:ext cx="1142976" cy="57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42844" y="71436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Bài 45: Các số có bốn chữ số. Số 10 000 ( Tiết 3).</a:t>
            </a:r>
            <a:endParaRPr lang="vi-VN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75E9F21-EE37-DF8E-68C6-26558B2AB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091" y="0"/>
            <a:ext cx="8246163" cy="2065718"/>
          </a:xfrm>
          <a:prstGeom prst="rect">
            <a:avLst/>
          </a:prstGeom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A9075E23-DC62-A403-A1F6-80F897546917}"/>
              </a:ext>
            </a:extLst>
          </p:cNvPr>
          <p:cNvSpPr/>
          <p:nvPr/>
        </p:nvSpPr>
        <p:spPr>
          <a:xfrm>
            <a:off x="157656" y="2293884"/>
            <a:ext cx="7740869" cy="19943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3300" dirty="0" err="1">
                <a:solidFill>
                  <a:prstClr val="black"/>
                </a:solidFill>
                <a:latin typeface="Arial"/>
              </a:rPr>
              <a:t>Chọn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chữ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số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hàng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nghìn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là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2 ta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được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:</a:t>
            </a:r>
          </a:p>
          <a:p>
            <a:pPr algn="ctr" defTabSz="685800"/>
            <a:endParaRPr lang="en-US" sz="3300" dirty="0">
              <a:solidFill>
                <a:prstClr val="black"/>
              </a:solidFill>
              <a:latin typeface="Arial"/>
            </a:endParaRPr>
          </a:p>
          <a:p>
            <a:pPr algn="ctr" defTabSz="685800"/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</a:p>
          <a:p>
            <a:pPr algn="ctr" defTabSz="685800"/>
            <a:r>
              <a:rPr lang="en-US" sz="3300" dirty="0" err="1">
                <a:solidFill>
                  <a:prstClr val="black"/>
                </a:solidFill>
                <a:latin typeface="Arial"/>
              </a:rPr>
              <a:t>Chọn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chữ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số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hàng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nghìn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là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4 ta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được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: </a:t>
            </a:r>
          </a:p>
          <a:p>
            <a:pPr algn="ctr" defTabSz="685800"/>
            <a:endParaRPr lang="vi-VN" sz="135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2FF75B0E-8CE6-5A30-5227-6D9C01B6B384}"/>
              </a:ext>
            </a:extLst>
          </p:cNvPr>
          <p:cNvSpPr/>
          <p:nvPr/>
        </p:nvSpPr>
        <p:spPr>
          <a:xfrm>
            <a:off x="1245475" y="2833852"/>
            <a:ext cx="5245238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4050" b="1" dirty="0">
                <a:solidFill>
                  <a:srgbClr val="00B050"/>
                </a:solidFill>
                <a:latin typeface="Arial"/>
              </a:rPr>
              <a:t>2004; 2040; 2400</a:t>
            </a:r>
            <a:endParaRPr lang="vi-VN" sz="4050" b="1" dirty="0">
              <a:solidFill>
                <a:srgbClr val="00B050"/>
              </a:solidFill>
              <a:latin typeface="Arial"/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1254329F-97D1-CD1C-35F6-0FCA2C4E936D}"/>
              </a:ext>
            </a:extLst>
          </p:cNvPr>
          <p:cNvSpPr/>
          <p:nvPr/>
        </p:nvSpPr>
        <p:spPr>
          <a:xfrm>
            <a:off x="1245475" y="4516387"/>
            <a:ext cx="5245238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4050" b="1" dirty="0">
                <a:solidFill>
                  <a:srgbClr val="00B050"/>
                </a:solidFill>
                <a:latin typeface="Arial"/>
              </a:rPr>
              <a:t>4002; 4020; 4200</a:t>
            </a:r>
            <a:endParaRPr lang="vi-VN" sz="4050" b="1" dirty="0">
              <a:solidFill>
                <a:srgbClr val="00B050"/>
              </a:solidFill>
              <a:latin typeface="Arial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AD61F2C1-F5FA-66FC-C14A-6FD1A4CE11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3734" y="1278850"/>
            <a:ext cx="487315" cy="49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53029"/>
      </p:ext>
    </p:extLst>
  </p:cSld>
  <p:clrMapOvr>
    <a:masterClrMapping/>
  </p:clrMapOvr>
  <p:transition spd="med">
    <p:wheel spokes="1"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1714480" y="1768073"/>
            <a:ext cx="5715041" cy="1179618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CÁC EM!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010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" y="642924"/>
            <a:ext cx="9007896" cy="257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928940"/>
            <a:ext cx="8928992" cy="216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61638"/>
            <a:ext cx="9144000" cy="427446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1436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Bài 45: Các số có bốn chữ số. Số 10 000.</a:t>
            </a:r>
            <a:endParaRPr lang="vi-VN" sz="2400" b="1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071552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  <a:latin typeface="+mj-lt"/>
              </a:rPr>
              <a:t>1. Chọn số thích hợp với cách đọc.</a:t>
            </a:r>
          </a:p>
        </p:txBody>
      </p:sp>
      <p:pic>
        <p:nvPicPr>
          <p:cNvPr id="7" name="Picture 2" descr="https://img.loigiaihay.com/picture/2022/0330/bai-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00180"/>
            <a:ext cx="8880921" cy="359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1619672" y="3291830"/>
            <a:ext cx="1656184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403648" y="3291830"/>
            <a:ext cx="1584176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940152" y="3291830"/>
            <a:ext cx="1296144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156176" y="3291830"/>
            <a:ext cx="864096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361638"/>
            <a:ext cx="9144000" cy="427446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000114"/>
            <a:ext cx="1214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  <a:latin typeface="+mj-lt"/>
                <a:cs typeface="Arial" pitchFamily="34" charset="0"/>
              </a:rPr>
              <a:t>2. Số ?</a:t>
            </a:r>
            <a:endParaRPr lang="vi-VN" sz="2400" b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18" name="Picture 2" descr="https://img.loigiaihay.com/picture/2022/0330/bai-2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7304"/>
            <a:ext cx="903649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691772" y="2157861"/>
            <a:ext cx="899085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00FF"/>
                </a:solidFill>
              </a:rPr>
              <a:t>2975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203849" y="2185396"/>
            <a:ext cx="936104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00FF"/>
                </a:solidFill>
              </a:rPr>
              <a:t>2970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068705" y="2192936"/>
            <a:ext cx="899085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00FF"/>
                </a:solidFill>
              </a:rPr>
              <a:t>2971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976309" y="2192936"/>
            <a:ext cx="899085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00FF"/>
                </a:solidFill>
              </a:rPr>
              <a:t>2972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764898" y="2157860"/>
            <a:ext cx="899085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00FF"/>
                </a:solidFill>
              </a:rPr>
              <a:t>2974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792687" y="3513350"/>
            <a:ext cx="899085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00FF"/>
                </a:solidFill>
              </a:rPr>
              <a:t>5005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304764" y="3510933"/>
            <a:ext cx="899085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00FF"/>
                </a:solidFill>
              </a:rPr>
              <a:t>5000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068704" y="3524236"/>
            <a:ext cx="899085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00FF"/>
                </a:solidFill>
              </a:rPr>
              <a:t>5002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976309" y="3532705"/>
            <a:ext cx="899085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00FF"/>
                </a:solidFill>
              </a:rPr>
              <a:t>5003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71436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Bài 45: Các số có bốn chữ số. Số 10 000.</a:t>
            </a:r>
            <a:endParaRPr lang="vi-VN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189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361638"/>
            <a:ext cx="9144000" cy="427446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071552"/>
            <a:ext cx="1285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  <a:latin typeface="+mj-lt"/>
                <a:cs typeface="Arial" pitchFamily="34" charset="0"/>
              </a:rPr>
              <a:t>3. Số?</a:t>
            </a:r>
            <a:endParaRPr lang="vi-VN" sz="2400" b="1" dirty="0">
              <a:solidFill>
                <a:srgbClr val="0000FF"/>
              </a:solidFill>
              <a:latin typeface="+mj-lt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590658"/>
              </p:ext>
            </p:extLst>
          </p:nvPr>
        </p:nvGraphicFramePr>
        <p:xfrm>
          <a:off x="48107" y="1584984"/>
          <a:ext cx="8988389" cy="3499198"/>
        </p:xfrm>
        <a:graphic>
          <a:graphicData uri="http://schemas.openxmlformats.org/drawingml/2006/table">
            <a:tbl>
              <a:tblPr/>
              <a:tblGrid>
                <a:gridCol w="1139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29642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Hàng nghìn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Hàng trăm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Hàng chục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Hàng đơn vị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Viết số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Đọc số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4778">
                <a:tc>
                  <a:txBody>
                    <a:bodyPr/>
                    <a:lstStyle/>
                    <a:p>
                      <a:pPr algn="ctr"/>
                      <a:r>
                        <a:rPr lang="vi-VN" sz="48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Sáu nghìn bảy trăm bốn mươi hai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4778">
                <a:tc>
                  <a:txBody>
                    <a:bodyPr/>
                    <a:lstStyle/>
                    <a:p>
                      <a:pPr algn="ctr"/>
                      <a:r>
                        <a:rPr lang="vi-VN" sz="48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Năm nghìn sáu trăm </a:t>
                      </a:r>
                    </a:p>
                    <a:p>
                      <a:pPr algn="ctr"/>
                      <a:r>
                        <a:rPr lang="vi-VN" sz="2400" b="1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ba mươi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1201384" y="4071947"/>
            <a:ext cx="1138368" cy="91541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83768" y="4071946"/>
            <a:ext cx="1110866" cy="91541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929190" y="2857502"/>
            <a:ext cx="1584176" cy="9405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0000FF"/>
                </a:solidFill>
              </a:rPr>
              <a:t>6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vi-VN" sz="4400" b="1" dirty="0">
                <a:solidFill>
                  <a:srgbClr val="0000FF"/>
                </a:solidFill>
              </a:rPr>
              <a:t>742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906009" y="4123775"/>
            <a:ext cx="1584176" cy="87100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0000FF"/>
                </a:solidFill>
              </a:rPr>
              <a:t>5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vi-VN" sz="4400" b="1" dirty="0">
                <a:solidFill>
                  <a:srgbClr val="0000FF"/>
                </a:solidFill>
              </a:rPr>
              <a:t>630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71436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Bài 45: Các số có bốn chữ số. Số 10 000.</a:t>
            </a:r>
            <a:endParaRPr lang="vi-VN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img.loigiaihay.com/picture/2022/0330/bai-4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1684"/>
            <a:ext cx="9144000" cy="307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entagon 11"/>
          <p:cNvSpPr/>
          <p:nvPr/>
        </p:nvSpPr>
        <p:spPr>
          <a:xfrm rot="278955">
            <a:off x="2562090" y="3242192"/>
            <a:ext cx="763876" cy="360040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700" b="1" dirty="0">
                <a:solidFill>
                  <a:srgbClr val="FF0000"/>
                </a:solidFill>
              </a:rPr>
              <a:t>4000</a:t>
            </a:r>
          </a:p>
        </p:txBody>
      </p:sp>
      <p:sp>
        <p:nvSpPr>
          <p:cNvPr id="13" name="Pentagon 12"/>
          <p:cNvSpPr/>
          <p:nvPr/>
        </p:nvSpPr>
        <p:spPr>
          <a:xfrm rot="691855">
            <a:off x="3470043" y="3416364"/>
            <a:ext cx="763876" cy="360040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700" b="1" dirty="0">
                <a:solidFill>
                  <a:srgbClr val="FF0000"/>
                </a:solidFill>
              </a:rPr>
              <a:t>5000</a:t>
            </a:r>
          </a:p>
        </p:txBody>
      </p:sp>
      <p:sp>
        <p:nvSpPr>
          <p:cNvPr id="14" name="Pentagon 13"/>
          <p:cNvSpPr/>
          <p:nvPr/>
        </p:nvSpPr>
        <p:spPr>
          <a:xfrm rot="454654">
            <a:off x="4988781" y="3867022"/>
            <a:ext cx="763876" cy="360040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700" b="1" dirty="0">
                <a:solidFill>
                  <a:srgbClr val="FF0000"/>
                </a:solidFill>
              </a:rPr>
              <a:t>7000</a:t>
            </a:r>
          </a:p>
        </p:txBody>
      </p:sp>
      <p:sp>
        <p:nvSpPr>
          <p:cNvPr id="15" name="Pentagon 14"/>
          <p:cNvSpPr/>
          <p:nvPr/>
        </p:nvSpPr>
        <p:spPr>
          <a:xfrm rot="20299396">
            <a:off x="5558153" y="3318391"/>
            <a:ext cx="763876" cy="360040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700" b="1" dirty="0">
                <a:solidFill>
                  <a:srgbClr val="FF0000"/>
                </a:solidFill>
              </a:rPr>
              <a:t>8000</a:t>
            </a:r>
          </a:p>
        </p:txBody>
      </p:sp>
      <p:sp>
        <p:nvSpPr>
          <p:cNvPr id="16" name="Pentagon 15"/>
          <p:cNvSpPr/>
          <p:nvPr/>
        </p:nvSpPr>
        <p:spPr>
          <a:xfrm rot="515218">
            <a:off x="6472484" y="3198265"/>
            <a:ext cx="763876" cy="360040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700" b="1" dirty="0">
                <a:solidFill>
                  <a:srgbClr val="FF0000"/>
                </a:solidFill>
              </a:rPr>
              <a:t>9000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361638"/>
            <a:ext cx="9144000" cy="427446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128586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  <a:latin typeface="+mj-lt"/>
              </a:rPr>
              <a:t>4. Rô – bốt viết các số tròn nghìn lên mỗi tấm biển trên đường đến tòa lâu đài (như hình vẽ). Hỏi mỗi tấm biển có dấu “?” viết số nào?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71436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Bài 45: Các số có bốn chữ số. Số 10 000.</a:t>
            </a:r>
            <a:endParaRPr lang="vi-VN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1714480" y="1768073"/>
            <a:ext cx="5715041" cy="1179618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CÁC EM!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069" y="3681466"/>
            <a:ext cx="1640979" cy="144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6921477" y="3798722"/>
            <a:ext cx="653218" cy="85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441676" y="3343600"/>
            <a:ext cx="600738" cy="43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53512" y="-61230"/>
            <a:ext cx="777777" cy="92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6242298" y="1044763"/>
            <a:ext cx="2901702" cy="1184840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5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25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3B.</a:t>
            </a:r>
            <a:endParaRPr lang="en-US" sz="25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919904" y="4621128"/>
            <a:ext cx="7485312" cy="522373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5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16"/>
          <p:cNvSpPr>
            <a:spLocks noChangeArrowheads="1" noChangeShapeType="1" noTextEdit="1"/>
          </p:cNvSpPr>
          <p:nvPr/>
        </p:nvSpPr>
        <p:spPr bwMode="auto">
          <a:xfrm>
            <a:off x="1475047" y="160718"/>
            <a:ext cx="7188102" cy="542479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5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200835" y="750081"/>
            <a:ext cx="2287577" cy="1393042"/>
            <a:chOff x="5225" y="9335"/>
            <a:chExt cx="2520" cy="1750"/>
          </a:xfrm>
        </p:grpSpPr>
        <p:sp>
          <p:nvSpPr>
            <p:cNvPr id="12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6" cstate="print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300" dirty="0">
                <a:latin typeface="VNI-Times" pitchFamily="2" charset="0"/>
              </a:endParaRPr>
            </a:p>
          </p:txBody>
        </p:sp>
        <p:pic>
          <p:nvPicPr>
            <p:cNvPr id="13" name="Picture 26" descr="cosmo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5" descr="BOOK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BOOK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3" descr="QUILLPEN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40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2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1300" b="1" kern="1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40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214282" y="2357436"/>
            <a:ext cx="6572296" cy="1524174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5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45 :  CÁC SỐ </a:t>
            </a:r>
          </a:p>
          <a:p>
            <a:pPr algn="ctr"/>
            <a:r>
              <a:rPr lang="en-US" sz="25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 BỐN CHỮ SỐ(TIẾT 2)</a:t>
            </a:r>
          </a:p>
        </p:txBody>
      </p:sp>
    </p:spTree>
    <p:extLst>
      <p:ext uri="{BB962C8B-B14F-4D97-AF65-F5344CB8AC3E}">
        <p14:creationId xmlns:p14="http://schemas.microsoft.com/office/powerpoint/2010/main" val="6362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1057</Words>
  <Application>Microsoft Office PowerPoint</Application>
  <PresentationFormat>On-screen Show (16:9)</PresentationFormat>
  <Paragraphs>204</Paragraphs>
  <Slides>23</Slides>
  <Notes>7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inpin heiti</vt:lpstr>
      <vt:lpstr>Times New Roman</vt:lpstr>
      <vt:lpstr>UTM Cookies</vt:lpstr>
      <vt:lpstr>VNI-Times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DELL</cp:lastModifiedBy>
  <cp:revision>64</cp:revision>
  <dcterms:created xsi:type="dcterms:W3CDTF">2023-01-13T01:21:05Z</dcterms:created>
  <dcterms:modified xsi:type="dcterms:W3CDTF">2025-01-19T15:57:20Z</dcterms:modified>
</cp:coreProperties>
</file>