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4" r:id="rId3"/>
    <p:sldId id="315" r:id="rId4"/>
    <p:sldId id="271" r:id="rId5"/>
    <p:sldId id="272" r:id="rId6"/>
    <p:sldId id="256" r:id="rId7"/>
    <p:sldId id="257" r:id="rId8"/>
    <p:sldId id="258" r:id="rId9"/>
    <p:sldId id="316" r:id="rId10"/>
    <p:sldId id="317" r:id="rId11"/>
    <p:sldId id="318" r:id="rId12"/>
    <p:sldId id="273" r:id="rId13"/>
    <p:sldId id="259" r:id="rId14"/>
    <p:sldId id="263" r:id="rId15"/>
    <p:sldId id="264" r:id="rId16"/>
    <p:sldId id="265" r:id="rId17"/>
    <p:sldId id="319" r:id="rId18"/>
    <p:sldId id="320" r:id="rId19"/>
    <p:sldId id="321" r:id="rId20"/>
    <p:sldId id="322" r:id="rId21"/>
    <p:sldId id="266" r:id="rId22"/>
    <p:sldId id="269" r:id="rId23"/>
    <p:sldId id="304" r:id="rId24"/>
    <p:sldId id="323" r:id="rId2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2788-1290-4D7A-9D24-5719EE41F7FA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43B9-2F1A-4C47-A0CA-870C24A5BCB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8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688F-3708-4FB2-A9CD-6C44B2C86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71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68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941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890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2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3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430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2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33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028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5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064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01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7098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9"/>
            <a:ext cx="2895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3C.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PHAN THỊ XINH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 TH AN THẮNG</a:t>
            </a:r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SỐ(3 TIẾT)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-51610" y="567666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5308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2678172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   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84355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6976" y="2180352"/>
            <a:ext cx="69531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6449" y="2282729"/>
            <a:ext cx="78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228272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9370" y="229582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280" y="226703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695675" y="1629795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Đọc các số sau: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" grpId="0" animBg="1"/>
      <p:bldP spid="6" grpId="0"/>
      <p:bldP spid="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66"/>
            <a:ext cx="8928992" cy="38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2477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0" y="1142990"/>
            <a:ext cx="1544532" cy="6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928676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57290" y="1071552"/>
            <a:ext cx="731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1. Viết số rồi đọc số, biết số đó gồm: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82449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a. 2 nghìn, 9 trăm, 4 chục và 5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6 nghìn, 3 trăm, 0 chục và 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d. 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2945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Hai nghìn chín trăm bốn mươi lăm.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9058" y="288204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5072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Năm nghìn không trăm bảy mươi hai.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6301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628" y="373929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Sáu nghìn ba trăm linh một.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496" y="44536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8060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0628" y="43125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Tám nghìn không trăm sáu mươi.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1737"/>
            <a:ext cx="903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2. a. Số liền trước của số 10000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 b. Số liền sau của số 8999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c. Số 9000 là số liền sau của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d. Số 4078 là số liền trước của số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76" y="196132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76" y="280439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441" y="3639052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792" y="4620280"/>
            <a:ext cx="627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 Số 4078 là số liền trước của số: 4079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2520664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892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3. Chọn câu trả lời đúng: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     a. Số nào dưới đây có chữ số hàng trăm là 7?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3537161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2986383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b. Số nào dưới đây có chữ số hàng chục là 7?</a:t>
            </a:r>
            <a:endParaRPr kumimoji="0" lang="vi-VN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4027504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c. 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4625340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2443328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504" y="3538003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67744" y="457912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1000114"/>
            <a:ext cx="6963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4. Dưới đây là nhà của Nam, Việt và Mai.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1432142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5738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* Biết: - Nhà của Việt có trồng cây trước nhà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en-US" sz="2400" b="1" dirty="0">
                <a:solidFill>
                  <a:srgbClr val="008000"/>
                </a:solidFill>
                <a:latin typeface="+mj-lt"/>
              </a:rPr>
              <a:t>            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- Nhà của Mai có ô cửa sổ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d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ạng hình tròn</a:t>
            </a:r>
            <a:r>
              <a:rPr lang="en-US" sz="2400" b="1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400" b="1" i="0" dirty="0">
              <a:solidFill>
                <a:srgbClr val="008000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31432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Mai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30718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9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3)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-199072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95536" y="699542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683568" y="1419622"/>
            <a:ext cx="7992888" cy="79677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Chọn câu trả lời đúng: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      a. Số nào dưới đây có chữ số hàng trăm là 7?</a:t>
            </a:r>
            <a:endParaRPr lang="vi-VN" sz="2400" b="1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74228"/>
              </p:ext>
            </p:extLst>
          </p:nvPr>
        </p:nvGraphicFramePr>
        <p:xfrm>
          <a:off x="725813" y="2235434"/>
          <a:ext cx="7950644" cy="426720"/>
        </p:xfrm>
        <a:graphic>
          <a:graphicData uri="http://schemas.openxmlformats.org/drawingml/2006/table">
            <a:tbl>
              <a:tblPr/>
              <a:tblGrid>
                <a:gridCol w="2029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2488" y="3003798"/>
            <a:ext cx="717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8000"/>
                </a:solidFill>
              </a:rPr>
              <a:t>b. Số nào dưới đây có chữ số hàng nghìn là 7?</a:t>
            </a:r>
            <a:endParaRPr lang="vi-VN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27039"/>
              </p:ext>
            </p:extLst>
          </p:nvPr>
        </p:nvGraphicFramePr>
        <p:xfrm>
          <a:off x="611560" y="3651870"/>
          <a:ext cx="7920880" cy="518160"/>
        </p:xfrm>
        <a:graphic>
          <a:graphicData uri="http://schemas.openxmlformats.org/drawingml/2006/table">
            <a:tbl>
              <a:tblPr/>
              <a:tblGrid>
                <a:gridCol w="1979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483768" y="36518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7914" y="217180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7377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a. Tám nghìn, bốn trăm, bảy chục, hai đơn vị.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 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Sáu nghìn, năm trăm, chín đơn vị.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Ba nghìn, bảy trăm, sáu chục.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Arial"/>
              </a:rPr>
              <a:t>8 472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Tám nghìn bốn trăm bảy mươi hai.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058" y="288204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</a:rPr>
              <a:t>6 509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Sáu nghìn năm trăm linh chín.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Arial"/>
              </a:rPr>
              <a:t>3 760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364332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Ba nghìn bảy trăm sáu mươi.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52" y="107155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Viết số rồi đọc số, biết số gồm: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:a16="http://schemas.microsoft.com/office/drawing/2014/main" id="{2FD65A96-A09A-43B3-BB5F-19B68316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40"/>
            <a:ext cx="9143999" cy="2163090"/>
          </a:xfrm>
          <a:prstGeom prst="rect">
            <a:avLst/>
          </a:prstGeom>
        </p:spPr>
      </p:pic>
      <p:sp>
        <p:nvSpPr>
          <p:cNvPr id="10" name="Hình chữ nhật 3">
            <a:extLst>
              <a:ext uri="{FF2B5EF4-FFF2-40B4-BE49-F238E27FC236}">
                <a16:creationId xmlns:a16="http://schemas.microsoft.com/office/drawing/2014/main" id="{C7BBA83A-B874-4D75-A87F-CF28BE85B8D4}"/>
              </a:ext>
            </a:extLst>
          </p:cNvPr>
          <p:cNvSpPr/>
          <p:nvPr/>
        </p:nvSpPr>
        <p:spPr>
          <a:xfrm>
            <a:off x="4357686" y="371475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ình chữ nhật 4">
            <a:extLst>
              <a:ext uri="{FF2B5EF4-FFF2-40B4-BE49-F238E27FC236}">
                <a16:creationId xmlns:a16="http://schemas.microsoft.com/office/drawing/2014/main" id="{98233CA3-E834-4E8F-998A-810603D71459}"/>
              </a:ext>
            </a:extLst>
          </p:cNvPr>
          <p:cNvSpPr/>
          <p:nvPr/>
        </p:nvSpPr>
        <p:spPr>
          <a:xfrm>
            <a:off x="7429520" y="3786196"/>
            <a:ext cx="53898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Hình chữ nhật 5">
            <a:extLst>
              <a:ext uri="{FF2B5EF4-FFF2-40B4-BE49-F238E27FC236}">
                <a16:creationId xmlns:a16="http://schemas.microsoft.com/office/drawing/2014/main" id="{5B8AF41F-3D70-45F4-8964-E068F7CC6D5D}"/>
              </a:ext>
            </a:extLst>
          </p:cNvPr>
          <p:cNvSpPr/>
          <p:nvPr/>
        </p:nvSpPr>
        <p:spPr>
          <a:xfrm>
            <a:off x="3000364" y="442913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Hình chữ nhật 6">
            <a:extLst>
              <a:ext uri="{FF2B5EF4-FFF2-40B4-BE49-F238E27FC236}">
                <a16:creationId xmlns:a16="http://schemas.microsoft.com/office/drawing/2014/main" id="{0053B8CC-FEE5-47B9-8D68-0FF109A56CAD}"/>
              </a:ext>
            </a:extLst>
          </p:cNvPr>
          <p:cNvSpPr/>
          <p:nvPr/>
        </p:nvSpPr>
        <p:spPr>
          <a:xfrm>
            <a:off x="7456975" y="4350998"/>
            <a:ext cx="507616" cy="3995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ình chữ nhật 8">
            <a:extLst>
              <a:ext uri="{FF2B5EF4-FFF2-40B4-BE49-F238E27FC236}">
                <a16:creationId xmlns:a16="http://schemas.microsoft.com/office/drawing/2014/main" id="{D8C685C4-3DA6-41F1-A18C-C66287D0C273}"/>
              </a:ext>
            </a:extLst>
          </p:cNvPr>
          <p:cNvSpPr/>
          <p:nvPr/>
        </p:nvSpPr>
        <p:spPr>
          <a:xfrm>
            <a:off x="8130777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94"/>
            <a:ext cx="8143900" cy="15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29388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9586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3900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6314" y="264318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5680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4591" y="266539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5700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2844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50018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2. Số ?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20" y="1176027"/>
            <a:ext cx="784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có hai cuốn sách cũ, mỗi cuốn đã bị mất một tờ, các trang còn lại như hình vẽ. Hỏi cuốn sách đó bị mất những trang nào?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" y="2390430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6119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Số trang bị mất của cuốn sách 1 là: 1 505 và 1 506.</a:t>
            </a:r>
          </a:p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Số trang bị mất của cuốn sách 2 là : 1 999 và 2 000.</a:t>
            </a:r>
          </a:p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Vậy 2 cuốn sách đó đã mất trang: 1 505; 1 506 và 1 999; 2000.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844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5E9F21-EE37-DF8E-68C6-26558B2A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1" y="0"/>
            <a:ext cx="8246163" cy="206571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9075E23-DC62-A403-A1F6-80F897546917}"/>
              </a:ext>
            </a:extLst>
          </p:cNvPr>
          <p:cNvSpPr/>
          <p:nvPr/>
        </p:nvSpPr>
        <p:spPr>
          <a:xfrm>
            <a:off x="157656" y="2293884"/>
            <a:ext cx="7740869" cy="199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2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685800"/>
            <a:endParaRPr lang="en-US" sz="33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4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algn="ctr" defTabSz="685800"/>
            <a:endParaRPr lang="vi-VN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F75B0E-8CE6-5A30-5227-6D9C01B6B384}"/>
              </a:ext>
            </a:extLst>
          </p:cNvPr>
          <p:cNvSpPr/>
          <p:nvPr/>
        </p:nvSpPr>
        <p:spPr>
          <a:xfrm>
            <a:off x="1245475" y="2833852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2004; 2040; 2400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254329F-97D1-CD1C-35F6-0FCA2C4E936D}"/>
              </a:ext>
            </a:extLst>
          </p:cNvPr>
          <p:cNvSpPr/>
          <p:nvPr/>
        </p:nvSpPr>
        <p:spPr>
          <a:xfrm>
            <a:off x="1245475" y="4516387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4002; 4020; 4200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D61F2C1-F5FA-66FC-C14A-6FD1A4C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4" y="1278850"/>
            <a:ext cx="487315" cy="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642924"/>
            <a:ext cx="900789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8940"/>
            <a:ext cx="8928992" cy="21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155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1. Chọn số thích hợp với cách đọc.</a:t>
            </a:r>
          </a:p>
        </p:txBody>
      </p:sp>
      <p:pic>
        <p:nvPicPr>
          <p:cNvPr id="7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0180"/>
            <a:ext cx="8880921" cy="35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19672" y="329183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29183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0152" y="329183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6176" y="329183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00114"/>
            <a:ext cx="121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2. Số 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691772" y="215786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9" y="2185396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8705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6309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64898" y="215786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2687" y="351335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04764" y="351093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68704" y="35242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76309" y="3532705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71552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3. Số?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1584984"/>
          <a:ext cx="8988389" cy="3499198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96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01384" y="4071947"/>
            <a:ext cx="1138368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3768" y="4071946"/>
            <a:ext cx="1110866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9190" y="2857502"/>
            <a:ext cx="1584176" cy="94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vi-VN" sz="4400" b="1" dirty="0">
                <a:solidFill>
                  <a:srgbClr val="0000FF"/>
                </a:solidFill>
              </a:rPr>
              <a:t>742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6009" y="4123775"/>
            <a:ext cx="1584176" cy="8710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5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vi-VN" sz="4400" b="1" dirty="0">
                <a:solidFill>
                  <a:srgbClr val="0000FF"/>
                </a:solidFill>
              </a:rPr>
              <a:t>630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4"/>
            <a:ext cx="9144000" cy="30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 rot="278955">
            <a:off x="2562090" y="324219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4000</a:t>
            </a:r>
          </a:p>
        </p:txBody>
      </p:sp>
      <p:sp>
        <p:nvSpPr>
          <p:cNvPr id="13" name="Pentagon 12"/>
          <p:cNvSpPr/>
          <p:nvPr/>
        </p:nvSpPr>
        <p:spPr>
          <a:xfrm rot="691855">
            <a:off x="3470043" y="341636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5000</a:t>
            </a:r>
          </a:p>
        </p:txBody>
      </p:sp>
      <p:sp>
        <p:nvSpPr>
          <p:cNvPr id="14" name="Pentagon 13"/>
          <p:cNvSpPr/>
          <p:nvPr/>
        </p:nvSpPr>
        <p:spPr>
          <a:xfrm rot="454654">
            <a:off x="4988781" y="386702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7000</a:t>
            </a:r>
          </a:p>
        </p:txBody>
      </p:sp>
      <p:sp>
        <p:nvSpPr>
          <p:cNvPr id="15" name="Pentagon 14"/>
          <p:cNvSpPr/>
          <p:nvPr/>
        </p:nvSpPr>
        <p:spPr>
          <a:xfrm rot="20299396">
            <a:off x="5558153" y="3318391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8000</a:t>
            </a:r>
          </a:p>
        </p:txBody>
      </p:sp>
      <p:sp>
        <p:nvSpPr>
          <p:cNvPr id="16" name="Pentagon 15"/>
          <p:cNvSpPr/>
          <p:nvPr/>
        </p:nvSpPr>
        <p:spPr>
          <a:xfrm rot="515218">
            <a:off x="6472484" y="319826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9000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858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4. Rô – bốt viết các số tròn nghìn lên mỗi tấm biển trên đường đến tòa lâu đài (như hình vẽ). Hỏi mỗi tấm biển có dấu “?” viết số nào?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2)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1058</Words>
  <Application>Microsoft Office PowerPoint</Application>
  <PresentationFormat>On-screen Show (16:9)</PresentationFormat>
  <Paragraphs>204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inpin heiti</vt:lpstr>
      <vt:lpstr>Times New Roman</vt:lpstr>
      <vt:lpstr>UTM Cookies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65</cp:revision>
  <dcterms:created xsi:type="dcterms:W3CDTF">2023-01-13T01:21:05Z</dcterms:created>
  <dcterms:modified xsi:type="dcterms:W3CDTF">2025-01-19T15:59:01Z</dcterms:modified>
</cp:coreProperties>
</file>