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5" r:id="rId4"/>
    <p:sldId id="258" r:id="rId5"/>
    <p:sldId id="259" r:id="rId6"/>
    <p:sldId id="262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vi-VN" dirty="0"/>
              <a:t>Đặt tính sao cho các chữ số cùng hàng thẳng cột với nhau.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- Tính: Thực hiện phép nhân lần lượt từ phải sang trái.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Bước 1: Tính số người của 4 trung đoàn = Số người của mỗi trung đoàn x 4</a:t>
            </a:r>
            <a:endParaRPr lang="en-US" dirty="0"/>
          </a:p>
          <a:p>
            <a:r>
              <a:rPr lang="vi-VN" dirty="0"/>
              <a:t>Bước 2: Số người của sư đoàn = số người của 4 trung đoàn + số người được bổ sung th</a:t>
            </a:r>
            <a:r>
              <a:rPr lang="en-US" dirty="0"/>
              <a:t>ê</a:t>
            </a:r>
            <a:r>
              <a:rPr lang="vi-VN" dirty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0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Bước 1: Tính số người của 4 trung đoàn = Số người của mỗi trung đoàn x 4</a:t>
            </a:r>
            <a:endParaRPr lang="en-US" dirty="0"/>
          </a:p>
          <a:p>
            <a:r>
              <a:rPr lang="vi-VN" dirty="0"/>
              <a:t>Bước 2: Số người của sư đoàn = số người của 4 trung đoàn + số người được bổ sung th</a:t>
            </a:r>
            <a:r>
              <a:rPr lang="en-US" dirty="0"/>
              <a:t>ê</a:t>
            </a:r>
            <a:r>
              <a:rPr lang="vi-VN" dirty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Bước 1: Cân nặng của mỗi bên tạ bằng tổng số cân nặng của đĩa tạ ở mỗi bên tạ.</a:t>
            </a:r>
            <a:endParaRPr lang="en-US" dirty="0"/>
          </a:p>
          <a:p>
            <a:r>
              <a:rPr lang="vi-VN" dirty="0"/>
              <a:t>Bước 2: Cân nặng mèo (hoặc rùa) nâng được bằng cân nặng một bên tạ nhân với 2.</a:t>
            </a: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vi-VN" dirty="0"/>
              <a:t>Lực sĩ mèo: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Mỗi bên tạ của mèo cân nặng số g là 1 000 + 1 000 + 500 + 500 + 100 = 3 100 g.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Mèo nâng được số gam là 3 100 x 2 = 6 200 g.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vi-VN" dirty="0"/>
              <a:t>Lực sĩ rùa: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vi-VN" dirty="0"/>
              <a:t>Mỗi bên tạ gồm 1 đĩa tạ nặng 1 000 g, 1 đĩa tạ nặng 500 g và 1 đĩa tạ nặng 100 g.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vi-VN" dirty="0"/>
              <a:t>Mỗi bên tạ của rùa cân nặng số g là 1 000 + 500 + 100 = 1 600 g.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vi-VN" dirty="0"/>
              <a:t>Rùa nâng được số gam là 1 600 x 2 = 3 200 g.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vi-VN" dirty="0"/>
              <a:t>Ta điền như 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8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, </a:t>
            </a:r>
            <a:r>
              <a:rPr lang="en-US" dirty="0" err="1"/>
              <a:t>nhẩm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ra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“?” ở </a:t>
            </a:r>
            <a:r>
              <a:rPr lang="en-US" dirty="0" err="1"/>
              <a:t>mỗi</a:t>
            </a:r>
            <a:r>
              <a:rPr lang="en-US" dirty="0"/>
              <a:t> ô</a:t>
            </a:r>
            <a:r>
              <a:rPr lang="en-US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91787" y="304800"/>
            <a:ext cx="11361532" cy="527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56. NHÂN SỐ CÓ BỐN CHỮ SỐ VỚI SỐ CÓ MỘT CHỮ SỐ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BÙI HỒNG PHÚC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3B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42" y="3529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49296">
            <a:off x="10684738" y="4558787"/>
            <a:ext cx="3559739" cy="37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1695" y="4933121"/>
            <a:ext cx="378581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3316" y="76200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5919" y="13716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469046" y="609600"/>
            <a:ext cx="1337487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166" t="68519" r="5833" b="12963"/>
          <a:stretch/>
        </p:blipFill>
        <p:spPr>
          <a:xfrm>
            <a:off x="213518" y="2057400"/>
            <a:ext cx="16063119" cy="172861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63794" y="3665425"/>
            <a:ext cx="1595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1 041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63794" y="4201180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794" y="4201180"/>
                <a:ext cx="530915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1402239" y="5029200"/>
            <a:ext cx="15544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01182" y="50452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17579" y="505048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3539155" y="370861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952955" y="50482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90119" y="3810000"/>
            <a:ext cx="629235" cy="531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53574" y="505604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5166519" y="3695700"/>
            <a:ext cx="1595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1 008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05251" y="4201180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51" y="4201180"/>
                <a:ext cx="530915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5288439" y="5029200"/>
            <a:ext cx="15544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325573" y="50428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7446" y="376934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059423" y="50482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7147719" y="3747974"/>
            <a:ext cx="446728" cy="595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91246" y="50482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5428058" y="50482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9144924" y="3657600"/>
            <a:ext cx="1595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1 107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179320" y="4201180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20" y="4201180"/>
                <a:ext cx="53091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9281319" y="5031773"/>
            <a:ext cx="15544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0331333" y="50482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251297" y="379720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10042191" y="50482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1111713" y="3866367"/>
            <a:ext cx="608006" cy="4770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771364" y="50428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/>
          </a:p>
        </p:txBody>
      </p:sp>
      <p:sp>
        <p:nvSpPr>
          <p:cNvPr id="34" name="Rectangle 33"/>
          <p:cNvSpPr/>
          <p:nvPr/>
        </p:nvSpPr>
        <p:spPr>
          <a:xfrm>
            <a:off x="9409559" y="504286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/>
          </a:p>
        </p:txBody>
      </p:sp>
      <p:sp>
        <p:nvSpPr>
          <p:cNvPr id="61" name="TextBox 60"/>
          <p:cNvSpPr txBox="1"/>
          <p:nvPr/>
        </p:nvSpPr>
        <p:spPr>
          <a:xfrm>
            <a:off x="13255826" y="3657600"/>
            <a:ext cx="1595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1 619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319919" y="4213325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919" y="4213325"/>
                <a:ext cx="530915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>
          <a:xfrm>
            <a:off x="13319919" y="5031437"/>
            <a:ext cx="15544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441978" y="50482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340216" y="384327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173387" y="50482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15190481" y="3905154"/>
            <a:ext cx="457092" cy="454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3904637" y="504373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/>
          </a:p>
        </p:txBody>
      </p:sp>
      <p:sp>
        <p:nvSpPr>
          <p:cNvPr id="45" name="Rectangle 44"/>
          <p:cNvSpPr/>
          <p:nvPr/>
        </p:nvSpPr>
        <p:spPr>
          <a:xfrm>
            <a:off x="15351401" y="441269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13527187" y="50428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/>
          </a:p>
        </p:txBody>
      </p:sp>
      <p:sp>
        <p:nvSpPr>
          <p:cNvPr id="47" name="TextBox 46"/>
          <p:cNvSpPr txBox="1"/>
          <p:nvPr/>
        </p:nvSpPr>
        <p:spPr>
          <a:xfrm>
            <a:off x="15082745" y="4383369"/>
            <a:ext cx="725099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33" grpId="0"/>
      <p:bldP spid="2" grpId="0"/>
      <p:bldP spid="4" grpId="0"/>
      <p:bldP spid="20" grpId="0"/>
      <p:bldP spid="21" grpId="0"/>
      <p:bldP spid="22" grpId="0" animBg="1"/>
      <p:bldP spid="23" grpId="0"/>
      <p:bldP spid="24" grpId="0"/>
      <p:bldP spid="42" grpId="0"/>
      <p:bldP spid="25" grpId="0"/>
      <p:bldP spid="26" grpId="0"/>
      <p:bldP spid="27" grpId="0"/>
      <p:bldP spid="28" grpId="0"/>
      <p:bldP spid="29" grpId="0" animBg="1"/>
      <p:bldP spid="32" grpId="0"/>
      <p:bldP spid="34" grpId="0"/>
      <p:bldP spid="61" grpId="0"/>
      <p:bldP spid="37" grpId="0"/>
      <p:bldP spid="38" grpId="0"/>
      <p:bldP spid="39" grpId="0"/>
      <p:bldP spid="40" grpId="0"/>
      <p:bldP spid="41" grpId="0" animBg="1"/>
      <p:bldP spid="43" grpId="0"/>
      <p:bldP spid="45" grpId="0"/>
      <p:bldP spid="46" grpId="0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67" t="15925" r="1249" b="7778"/>
          <a:stretch/>
        </p:blipFill>
        <p:spPr>
          <a:xfrm>
            <a:off x="5395119" y="1181114"/>
            <a:ext cx="10881518" cy="79628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33316" y="0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545246" y="533400"/>
            <a:ext cx="1337487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320" y="2256943"/>
            <a:ext cx="5257799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1 300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450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7319" y="2286000"/>
            <a:ext cx="533400" cy="646331"/>
            <a:chOff x="1737519" y="1943100"/>
            <a:chExt cx="533400" cy="646331"/>
          </a:xfrm>
        </p:grpSpPr>
        <p:sp>
          <p:nvSpPr>
            <p:cNvPr id="24" name="Oval 23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03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3187" y="1295400"/>
            <a:ext cx="15925801" cy="2197525"/>
            <a:chOff x="1442186" y="1741180"/>
            <a:chExt cx="13360381" cy="219752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41180"/>
              <a:ext cx="533400" cy="740652"/>
              <a:chOff x="1737519" y="1741180"/>
              <a:chExt cx="533400" cy="74065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89358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38075" y="1741180"/>
                <a:ext cx="348567" cy="740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442186" y="1741180"/>
              <a:ext cx="13360381" cy="2197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1 300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bổ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sung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450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64881" y="7857292"/>
            <a:ext cx="44406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5 650 người.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69046" y="609600"/>
            <a:ext cx="1337487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33316" y="76200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Rectangle 6"/>
          <p:cNvSpPr/>
          <p:nvPr/>
        </p:nvSpPr>
        <p:spPr>
          <a:xfrm>
            <a:off x="9348841" y="3733800"/>
            <a:ext cx="1685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2278" y="4382869"/>
            <a:ext cx="6470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đầu sư đoàn có số người là: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56580" y="4984195"/>
            <a:ext cx="5250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1 300 x 4 =            (người).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80891" y="5029759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5 200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6995319" y="5667941"/>
            <a:ext cx="7239000" cy="146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bổ sung thêm 450 người, </a:t>
            </a:r>
          </a:p>
          <a:p>
            <a:pPr algn="just">
              <a:lnSpc>
                <a:spcPct val="130000"/>
              </a:lnSpc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 đoàn có số người là: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96763" y="7126069"/>
            <a:ext cx="5628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5 200 + 450 =           (người).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80891" y="7164979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5 650 </a:t>
            </a:r>
            <a:endParaRPr lang="en-US" sz="3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0E53A7-9D8C-4234-9D2E-711674CDE628}"/>
              </a:ext>
            </a:extLst>
          </p:cNvPr>
          <p:cNvCxnSpPr/>
          <p:nvPr/>
        </p:nvCxnSpPr>
        <p:spPr>
          <a:xfrm>
            <a:off x="6736694" y="3733800"/>
            <a:ext cx="0" cy="541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6FEA8AB-4514-4A11-9D81-DB9DB2F3FAC6}"/>
              </a:ext>
            </a:extLst>
          </p:cNvPr>
          <p:cNvSpPr/>
          <p:nvPr/>
        </p:nvSpPr>
        <p:spPr>
          <a:xfrm>
            <a:off x="1402421" y="4016433"/>
            <a:ext cx="2011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Tóm</a:t>
            </a:r>
            <a:r>
              <a:rPr lang="en-US" sz="3600" b="1" dirty="0"/>
              <a:t> </a:t>
            </a:r>
            <a:r>
              <a:rPr lang="en-US" sz="3600" b="1" dirty="0" err="1"/>
              <a:t>tắt</a:t>
            </a:r>
            <a:endParaRPr lang="en-US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8BB70F-DD1E-48E7-BE09-6FA1D9228389}"/>
              </a:ext>
            </a:extLst>
          </p:cNvPr>
          <p:cNvSpPr/>
          <p:nvPr/>
        </p:nvSpPr>
        <p:spPr>
          <a:xfrm>
            <a:off x="421268" y="4784946"/>
            <a:ext cx="558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 </a:t>
            </a:r>
            <a:r>
              <a:rPr lang="en-US" sz="3600" dirty="0" err="1"/>
              <a:t>trung</a:t>
            </a:r>
            <a:r>
              <a:rPr lang="en-US" sz="3600" dirty="0"/>
              <a:t> </a:t>
            </a:r>
            <a:r>
              <a:rPr lang="en-US" sz="3600" dirty="0" err="1"/>
              <a:t>đoàn</a:t>
            </a:r>
            <a:r>
              <a:rPr lang="en-US" sz="3600" dirty="0"/>
              <a:t>: 1 300 </a:t>
            </a:r>
            <a:r>
              <a:rPr lang="en-US" sz="3600" dirty="0" err="1"/>
              <a:t>người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D46BF-A901-4B2D-BE96-51629964C4AF}"/>
              </a:ext>
            </a:extLst>
          </p:cNvPr>
          <p:cNvSpPr/>
          <p:nvPr/>
        </p:nvSpPr>
        <p:spPr>
          <a:xfrm>
            <a:off x="497469" y="5602635"/>
            <a:ext cx="428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Bổ</a:t>
            </a:r>
            <a:r>
              <a:rPr lang="en-US" sz="3600" dirty="0"/>
              <a:t> sung </a:t>
            </a:r>
            <a:r>
              <a:rPr lang="en-US" sz="3600" dirty="0" err="1"/>
              <a:t>thêm</a:t>
            </a:r>
            <a:r>
              <a:rPr lang="en-US" sz="3600" dirty="0"/>
              <a:t>: 450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794CF3-C1A4-4267-9EAF-06D0379905A5}"/>
              </a:ext>
            </a:extLst>
          </p:cNvPr>
          <p:cNvSpPr/>
          <p:nvPr/>
        </p:nvSpPr>
        <p:spPr>
          <a:xfrm>
            <a:off x="497470" y="6380580"/>
            <a:ext cx="4509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Sư</a:t>
            </a:r>
            <a:r>
              <a:rPr lang="en-US" sz="3600" dirty="0"/>
              <a:t> </a:t>
            </a:r>
            <a:r>
              <a:rPr lang="en-US" sz="3600" dirty="0" err="1"/>
              <a:t>đoàn</a:t>
            </a:r>
            <a:r>
              <a:rPr lang="en-US" sz="3600" dirty="0"/>
              <a:t>: … </a:t>
            </a:r>
            <a:r>
              <a:rPr lang="en-US" sz="3600" dirty="0" err="1"/>
              <a:t>người</a:t>
            </a:r>
            <a:r>
              <a:rPr lang="en-US" sz="360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13" grpId="0"/>
      <p:bldP spid="18" grpId="0"/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4519" y="12954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08690" y="1524000"/>
            <a:ext cx="52645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00" t="33704" r="5001" b="13704"/>
          <a:stretch/>
        </p:blipFill>
        <p:spPr>
          <a:xfrm>
            <a:off x="1966118" y="2438340"/>
            <a:ext cx="12405139" cy="449065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66118" y="6912275"/>
            <a:ext cx="13716000" cy="1654748"/>
            <a:chOff x="2286380" y="6934200"/>
            <a:chExt cx="12643205" cy="1654748"/>
          </a:xfrm>
        </p:grpSpPr>
        <p:sp>
          <p:nvSpPr>
            <p:cNvPr id="25" name="TextBox 24"/>
            <p:cNvSpPr txBox="1"/>
            <p:nvPr/>
          </p:nvSpPr>
          <p:spPr>
            <a:xfrm>
              <a:off x="2286380" y="6934200"/>
              <a:ext cx="12643205" cy="165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g.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g.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rùa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g.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Rùa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g.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186542" y="7171866"/>
              <a:ext cx="1246267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2849586" y="7135326"/>
              <a:ext cx="123712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116302" y="7933866"/>
              <a:ext cx="1246267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2801517" y="8010066"/>
              <a:ext cx="1214949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39083" y="7154874"/>
            <a:ext cx="122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243719" y="7187625"/>
            <a:ext cx="1569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6 200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90719" y="7924800"/>
            <a:ext cx="145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19919" y="8001000"/>
            <a:ext cx="124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33316" y="76200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469046" y="609600"/>
            <a:ext cx="1337487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3520" y="1371600"/>
            <a:ext cx="5638800" cy="681454"/>
            <a:chOff x="1470819" y="1943100"/>
            <a:chExt cx="632625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399419" y="1947446"/>
              <a:ext cx="53976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583" t="30000" r="20416" b="36666"/>
          <a:stretch/>
        </p:blipFill>
        <p:spPr>
          <a:xfrm>
            <a:off x="643668" y="2819400"/>
            <a:ext cx="15038452" cy="36170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2635" y="3271377"/>
            <a:ext cx="533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2200" y="5493141"/>
            <a:ext cx="533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2119" y="5493140"/>
            <a:ext cx="533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1234" y="5508662"/>
            <a:ext cx="533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386719" y="5485502"/>
            <a:ext cx="533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72696" y="3271376"/>
            <a:ext cx="533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786519" y="5485501"/>
            <a:ext cx="533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96673" y="3271377"/>
            <a:ext cx="533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33316" y="76200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469046" y="609600"/>
            <a:ext cx="1337487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713</Words>
  <Application>Microsoft Office PowerPoint</Application>
  <PresentationFormat>Custom</PresentationFormat>
  <Paragraphs>107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124</cp:revision>
  <dcterms:created xsi:type="dcterms:W3CDTF">2022-07-10T01:37:20Z</dcterms:created>
  <dcterms:modified xsi:type="dcterms:W3CDTF">2025-03-02T10:28:48Z</dcterms:modified>
</cp:coreProperties>
</file>