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27" r:id="rId3"/>
    <p:sldMasterId id="2147483740" r:id="rId4"/>
    <p:sldMasterId id="2147483752" r:id="rId5"/>
  </p:sldMasterIdLst>
  <p:notesMasterIdLst>
    <p:notesMasterId r:id="rId37"/>
  </p:notesMasterIdLst>
  <p:sldIdLst>
    <p:sldId id="7352" r:id="rId6"/>
    <p:sldId id="257" r:id="rId7"/>
    <p:sldId id="258" r:id="rId8"/>
    <p:sldId id="263" r:id="rId9"/>
    <p:sldId id="259" r:id="rId10"/>
    <p:sldId id="260" r:id="rId11"/>
    <p:sldId id="261" r:id="rId12"/>
    <p:sldId id="7346" r:id="rId13"/>
    <p:sldId id="7333" r:id="rId14"/>
    <p:sldId id="7341" r:id="rId15"/>
    <p:sldId id="7340" r:id="rId16"/>
    <p:sldId id="7306" r:id="rId17"/>
    <p:sldId id="283" r:id="rId18"/>
    <p:sldId id="7307" r:id="rId19"/>
    <p:sldId id="7342" r:id="rId20"/>
    <p:sldId id="7325" r:id="rId21"/>
    <p:sldId id="333" r:id="rId22"/>
    <p:sldId id="7311" r:id="rId23"/>
    <p:sldId id="7313" r:id="rId24"/>
    <p:sldId id="7343" r:id="rId25"/>
    <p:sldId id="7326" r:id="rId26"/>
    <p:sldId id="7350" r:id="rId27"/>
    <p:sldId id="7327" r:id="rId28"/>
    <p:sldId id="7344" r:id="rId29"/>
    <p:sldId id="7329" r:id="rId30"/>
    <p:sldId id="7330" r:id="rId31"/>
    <p:sldId id="7331" r:id="rId32"/>
    <p:sldId id="7351" r:id="rId33"/>
    <p:sldId id="7345" r:id="rId34"/>
    <p:sldId id="336" r:id="rId35"/>
    <p:sldId id="732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5" autoAdjust="0"/>
    <p:restoredTop sz="90283" autoAdjust="0"/>
  </p:normalViewPr>
  <p:slideViewPr>
    <p:cSldViewPr snapToGrid="0">
      <p:cViewPr>
        <p:scale>
          <a:sx n="40" d="100"/>
          <a:sy n="40" d="100"/>
        </p:scale>
        <p:origin x="1632" y="5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268A2-7773-4929-A48D-B117125CEC89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A07EC-DFDA-4FB5-AFDC-B8E89F6FB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288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DED12-EDFD-4CA8-98F9-366E15986E6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623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DED12-EDFD-4CA8-98F9-366E15986E6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095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41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208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1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7607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7402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9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530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4420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4617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28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642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263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8479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976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8438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C8653D-1AAC-2A58-3ED8-18031A87F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6BD241-6A3A-4798-111F-BD0C76BD1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44FDC1-6AD3-B9C3-6DB1-1E5FEB55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461ED2-F9BA-2E5C-B97E-D81C5EA9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0F9390-D8D5-69BE-78AD-4A13A2D0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242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24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78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50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23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67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14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534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850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37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058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46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407816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606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09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66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99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70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871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80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25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24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9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39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25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425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27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25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90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34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272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74983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405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DFE0161-04B9-2E2A-C345-91B2DF4D3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4CC73E-C3E9-FB21-271A-091153F03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1E858A-B9F8-DC94-3E35-7FFA63A0AB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E48A3-FBB0-4D53-AD96-BBA31C39C62D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989771-3B51-3281-4C4B-F93869444C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D1990C-3DDC-D01B-7DF8-1E88E8C4F5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2701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688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742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46.jpe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12" Type="http://schemas.openxmlformats.org/officeDocument/2006/relationships/image" Target="../media/image4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6.xml"/><Relationship Id="rId6" Type="http://schemas.microsoft.com/office/2007/relationships/hdphoto" Target="../media/hdphoto17.wdp"/><Relationship Id="rId11" Type="http://schemas.openxmlformats.org/officeDocument/2006/relationships/image" Target="../media/image44.jpeg"/><Relationship Id="rId5" Type="http://schemas.openxmlformats.org/officeDocument/2006/relationships/image" Target="../media/image41.png"/><Relationship Id="rId10" Type="http://schemas.microsoft.com/office/2007/relationships/hdphoto" Target="../media/hdphoto19.wdp"/><Relationship Id="rId4" Type="http://schemas.openxmlformats.org/officeDocument/2006/relationships/image" Target="../media/image41.svg"/><Relationship Id="rId9" Type="http://schemas.openxmlformats.org/officeDocument/2006/relationships/image" Target="../media/image43.png"/><Relationship Id="rId1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9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9.pn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microsoft.com/office/2007/relationships/hdphoto" Target="../media/hdphoto9.wdp"/><Relationship Id="rId26" Type="http://schemas.openxmlformats.org/officeDocument/2006/relationships/slide" Target="slide6.xml"/><Relationship Id="rId21" Type="http://schemas.openxmlformats.org/officeDocument/2006/relationships/image" Target="../media/image18.png"/><Relationship Id="rId34" Type="http://schemas.microsoft.com/office/2007/relationships/hdphoto" Target="../media/hdphoto14.wdp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17" Type="http://schemas.openxmlformats.org/officeDocument/2006/relationships/image" Target="../media/image16.png"/><Relationship Id="rId25" Type="http://schemas.openxmlformats.org/officeDocument/2006/relationships/slide" Target="slide4.xml"/><Relationship Id="rId3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13.png"/><Relationship Id="rId24" Type="http://schemas.openxmlformats.org/officeDocument/2006/relationships/slide" Target="slide7.xml"/><Relationship Id="rId32" Type="http://schemas.microsoft.com/office/2007/relationships/hdphoto" Target="../media/hdphoto13.wdp"/><Relationship Id="rId37" Type="http://schemas.microsoft.com/office/2007/relationships/hdphoto" Target="../media/hdphoto15.wdp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23" Type="http://schemas.openxmlformats.org/officeDocument/2006/relationships/slide" Target="slide5.xml"/><Relationship Id="rId28" Type="http://schemas.openxmlformats.org/officeDocument/2006/relationships/image" Target="../media/image20.GIF"/><Relationship Id="rId36" Type="http://schemas.openxmlformats.org/officeDocument/2006/relationships/image" Target="../media/image25.png"/><Relationship Id="rId10" Type="http://schemas.microsoft.com/office/2007/relationships/hdphoto" Target="../media/hdphoto5.wdp"/><Relationship Id="rId19" Type="http://schemas.openxmlformats.org/officeDocument/2006/relationships/image" Target="../media/image17.png"/><Relationship Id="rId31" Type="http://schemas.openxmlformats.org/officeDocument/2006/relationships/image" Target="../media/image22.png"/><Relationship Id="rId4" Type="http://schemas.microsoft.com/office/2007/relationships/hdphoto" Target="../media/hdphoto2.wdp"/><Relationship Id="rId9" Type="http://schemas.openxmlformats.org/officeDocument/2006/relationships/image" Target="../media/image12.png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image" Target="../media/image19.png"/><Relationship Id="rId30" Type="http://schemas.microsoft.com/office/2007/relationships/hdphoto" Target="../media/hdphoto12.wdp"/><Relationship Id="rId35" Type="http://schemas.openxmlformats.org/officeDocument/2006/relationships/image" Target="../media/image24.png"/><Relationship Id="rId8" Type="http://schemas.microsoft.com/office/2007/relationships/hdphoto" Target="../media/hdphoto4.wdp"/><Relationship Id="rId3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49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6.jpeg"/><Relationship Id="rId10" Type="http://schemas.microsoft.com/office/2007/relationships/hdphoto" Target="../media/hdphoto16.wdp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C2ECFF84-9237-0429-1B6F-2448DC0BB7E2}"/>
              </a:ext>
            </a:extLst>
          </p:cNvPr>
          <p:cNvGrpSpPr/>
          <p:nvPr/>
        </p:nvGrpSpPr>
        <p:grpSpPr>
          <a:xfrm>
            <a:off x="2920723" y="1147130"/>
            <a:ext cx="7431899" cy="4178376"/>
            <a:chOff x="2234078" y="2613362"/>
            <a:chExt cx="3966217" cy="1311960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90C12816-B30E-8912-F43D-862C1FE20432}"/>
                </a:ext>
              </a:extLst>
            </p:cNvPr>
            <p:cNvSpPr/>
            <p:nvPr/>
          </p:nvSpPr>
          <p:spPr>
            <a:xfrm>
              <a:off x="2234078" y="2613362"/>
              <a:ext cx="3966217" cy="1311960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0086DAA-FA01-B648-E485-B48AFC66FE8D}"/>
                </a:ext>
              </a:extLst>
            </p:cNvPr>
            <p:cNvSpPr txBox="1"/>
            <p:nvPr/>
          </p:nvSpPr>
          <p:spPr>
            <a:xfrm>
              <a:off x="2568933" y="2992710"/>
              <a:ext cx="3370538" cy="4928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</p:grpSp>
      <p:pic>
        <p:nvPicPr>
          <p:cNvPr id="4" name="Picture 3" descr="A green and red text with white border&#10;&#10;Description automatically generated">
            <a:extLst>
              <a:ext uri="{FF2B5EF4-FFF2-40B4-BE49-F238E27FC236}">
                <a16:creationId xmlns:a16="http://schemas.microsoft.com/office/drawing/2014/main" id="{7E76094E-03A0-5606-F835-96C246C96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88" y="2435484"/>
            <a:ext cx="6456224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5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31807" y="659002"/>
            <a:ext cx="11528385" cy="5995686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 cap="rnd">
            <a:solidFill>
              <a:schemeClr val="accent6">
                <a:lumMod val="50000"/>
              </a:schemeClr>
            </a:solidFill>
            <a:prstDash val="dash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533317" y="1851420"/>
            <a:ext cx="4748530" cy="3046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Bờ tre quanh hồ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Suốt ngày đón khách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Một đàn cò bạch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Hạ cánh reo mừng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Tre chợt tưng bừng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Nở đầy hoa trắng.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38F917-1837-6A44-A798-4953D58D26AD}"/>
              </a:ext>
            </a:extLst>
          </p:cNvPr>
          <p:cNvSpPr txBox="1"/>
          <p:nvPr/>
        </p:nvSpPr>
        <p:spPr>
          <a:xfrm>
            <a:off x="8473366" y="1847738"/>
            <a:ext cx="49636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Ghé chơi đông đủ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Cả toán chim cu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Ca hát gật gù: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“Ồ, tre rất mát!”.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Khách còn chú ếch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Ì ộp vang lừng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Gọi sao tưng bừng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Lúc ngày vừa tắt.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04488B-CF51-5042-A9ED-06C28F74A671}"/>
              </a:ext>
            </a:extLst>
          </p:cNvPr>
          <p:cNvGrpSpPr/>
          <p:nvPr/>
        </p:nvGrpSpPr>
        <p:grpSpPr>
          <a:xfrm>
            <a:off x="3475579" y="84080"/>
            <a:ext cx="5388531" cy="1572260"/>
            <a:chOff x="3533140" y="-127128"/>
            <a:chExt cx="5388531" cy="1572260"/>
          </a:xfrm>
        </p:grpSpPr>
        <p:sp>
          <p:nvSpPr>
            <p:cNvPr id="6" name="圆角矩形 2">
              <a:extLst>
                <a:ext uri="{FF2B5EF4-FFF2-40B4-BE49-F238E27FC236}">
                  <a16:creationId xmlns:a16="http://schemas.microsoft.com/office/drawing/2014/main" id="{DB68713E-A567-06E1-1406-E13EECDB98AE}"/>
                </a:ext>
              </a:extLst>
            </p:cNvPr>
            <p:cNvSpPr/>
            <p:nvPr/>
          </p:nvSpPr>
          <p:spPr>
            <a:xfrm>
              <a:off x="3706535" y="252714"/>
              <a:ext cx="5215136" cy="72850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Bờ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tre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đón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khách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A6FFDF1-C1A0-9E43-B30C-57C390F1F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140" y="-127128"/>
              <a:ext cx="1572260" cy="157226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0B6918E-8391-814E-9A37-325C3D001EAC}"/>
              </a:ext>
            </a:extLst>
          </p:cNvPr>
          <p:cNvSpPr txBox="1"/>
          <p:nvPr/>
        </p:nvSpPr>
        <p:spPr>
          <a:xfrm>
            <a:off x="4261709" y="1851420"/>
            <a:ext cx="57454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Đến chơi im lặng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 bác bồ nông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Đứng nhìn mênh mông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Im như tượng đá.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Một chú bói cá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Đỗ xuống cành mềm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Chú vụt bay lên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Đậu vào chỗ cũ.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75A160-B653-0D4A-A7E3-661D7D082EE5}"/>
              </a:ext>
            </a:extLst>
          </p:cNvPr>
          <p:cNvSpPr txBox="1"/>
          <p:nvPr/>
        </p:nvSpPr>
        <p:spPr>
          <a:xfrm>
            <a:off x="8870397" y="889748"/>
            <a:ext cx="45665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(Võ Quảng)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" name="bo-tre-don-khach.mp3" descr="bo-tre-don-khach.mp3">
            <a:hlinkClick r:id="" action="ppaction://media"/>
            <a:extLst>
              <a:ext uri="{FF2B5EF4-FFF2-40B4-BE49-F238E27FC236}">
                <a16:creationId xmlns:a16="http://schemas.microsoft.com/office/drawing/2014/main" id="{000496AD-26F0-6140-8274-37787A942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40306" y="5030598"/>
            <a:ext cx="1168400" cy="11684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920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3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">
            <a:extLst>
              <a:ext uri="{FF2B5EF4-FFF2-40B4-BE49-F238E27FC236}">
                <a16:creationId xmlns:a16="http://schemas.microsoft.com/office/drawing/2014/main" id="{C0061A29-0DDD-9B44-98D8-3C25E59EB55F}"/>
              </a:ext>
            </a:extLst>
          </p:cNvPr>
          <p:cNvSpPr/>
          <p:nvPr/>
        </p:nvSpPr>
        <p:spPr>
          <a:xfrm>
            <a:off x="331807" y="659002"/>
            <a:ext cx="11528385" cy="5995686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 cap="rnd">
            <a:solidFill>
              <a:schemeClr val="accent6">
                <a:lumMod val="50000"/>
              </a:schemeClr>
            </a:solidFill>
            <a:prstDash val="dash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533317" y="1851420"/>
            <a:ext cx="4748530" cy="3046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Bờ tre quanh hồ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Suốt ngày đón khách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Một đàn cò bạch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Hạ cánh reo mừng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Tre chợt tưng bừng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Nở đầy hoa trắng.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38F917-1837-6A44-A798-4953D58D26AD}"/>
              </a:ext>
            </a:extLst>
          </p:cNvPr>
          <p:cNvSpPr txBox="1"/>
          <p:nvPr/>
        </p:nvSpPr>
        <p:spPr>
          <a:xfrm>
            <a:off x="8479653" y="1666109"/>
            <a:ext cx="49636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Ghé chơi đông đủ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Cả toán chim cu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Ca hát gật gù: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“Ồ, tre rất mát!”.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Khách còn chú ếch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Ì ộp vang lừng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Gọi sao tưng bừng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Lúc ngày vừa tắt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04488B-CF51-5042-A9ED-06C28F74A671}"/>
              </a:ext>
            </a:extLst>
          </p:cNvPr>
          <p:cNvGrpSpPr/>
          <p:nvPr/>
        </p:nvGrpSpPr>
        <p:grpSpPr>
          <a:xfrm>
            <a:off x="3475579" y="84080"/>
            <a:ext cx="5388531" cy="1572260"/>
            <a:chOff x="3533140" y="-127128"/>
            <a:chExt cx="5388531" cy="1572260"/>
          </a:xfrm>
        </p:grpSpPr>
        <p:sp>
          <p:nvSpPr>
            <p:cNvPr id="6" name="圆角矩形 2">
              <a:extLst>
                <a:ext uri="{FF2B5EF4-FFF2-40B4-BE49-F238E27FC236}">
                  <a16:creationId xmlns:a16="http://schemas.microsoft.com/office/drawing/2014/main" id="{DB68713E-A567-06E1-1406-E13EECDB98AE}"/>
                </a:ext>
              </a:extLst>
            </p:cNvPr>
            <p:cNvSpPr/>
            <p:nvPr/>
          </p:nvSpPr>
          <p:spPr>
            <a:xfrm>
              <a:off x="3706535" y="252714"/>
              <a:ext cx="5215136" cy="72850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Bờ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tre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đón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khách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A6FFDF1-C1A0-9E43-B30C-57C390F1F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140" y="-127128"/>
              <a:ext cx="1572260" cy="157226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0B6918E-8391-814E-9A37-325C3D001EAC}"/>
              </a:ext>
            </a:extLst>
          </p:cNvPr>
          <p:cNvSpPr txBox="1"/>
          <p:nvPr/>
        </p:nvSpPr>
        <p:spPr>
          <a:xfrm>
            <a:off x="4363951" y="1525148"/>
            <a:ext cx="57454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Đến chơi im lặng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 bác bồ nông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Đứng nhìn mênh mông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Im như tượng đá.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Một chú bói cá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Đỗ xuống cành mềm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Chú vụt bay lên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Đậu vào chỗ cũ.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75A160-B653-0D4A-A7E3-661D7D082EE5}"/>
              </a:ext>
            </a:extLst>
          </p:cNvPr>
          <p:cNvSpPr txBox="1"/>
          <p:nvPr/>
        </p:nvSpPr>
        <p:spPr>
          <a:xfrm>
            <a:off x="8870397" y="889748"/>
            <a:ext cx="45665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(Võ Quảng)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文本框 11">
            <a:extLst>
              <a:ext uri="{FF2B5EF4-FFF2-40B4-BE49-F238E27FC236}">
                <a16:creationId xmlns:a16="http://schemas.microsoft.com/office/drawing/2014/main" id="{3BC25778-5DB8-3348-9494-9CC90E09AC8D}"/>
              </a:ext>
            </a:extLst>
          </p:cNvPr>
          <p:cNvSpPr txBox="1"/>
          <p:nvPr/>
        </p:nvSpPr>
        <p:spPr>
          <a:xfrm>
            <a:off x="0" y="5473330"/>
            <a:ext cx="89433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Chia 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solidFill>
                    <a:prstClr val="black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đoạn</a:t>
            </a:r>
            <a:endParaRPr kumimoji="0" lang="zh-CN" altLang="en-US" sz="6000" b="0" i="0" u="none" strike="noStrike" kern="1200" cap="none" spc="0" normalizeH="0" baseline="0" noProof="0" dirty="0">
              <a:ln w="28575">
                <a:solidFill>
                  <a:prstClr val="black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005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37E0AC30-AEE3-408E-A76A-D6740BE711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/>
        </p:blipFill>
        <p:spPr>
          <a:xfrm>
            <a:off x="0" y="0"/>
            <a:ext cx="4081670" cy="98066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8CA6394-FAC6-4CFB-9209-A30FAC903D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/>
        </p:blipFill>
        <p:spPr>
          <a:xfrm>
            <a:off x="6122792" y="-1"/>
            <a:ext cx="5632172" cy="98066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5C98A5-BA12-4ED0-B08B-1573DC5828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/>
        </p:blipFill>
        <p:spPr>
          <a:xfrm>
            <a:off x="24210" y="0"/>
            <a:ext cx="4081670" cy="98066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7998B7F-35EB-436E-A190-D7B0FFCF0E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/>
        </p:blipFill>
        <p:spPr>
          <a:xfrm>
            <a:off x="6147002" y="-1"/>
            <a:ext cx="5632172" cy="98066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47226" y="795170"/>
            <a:ext cx="10799552" cy="5267660"/>
          </a:xfrm>
          <a:prstGeom prst="roundRect">
            <a:avLst>
              <a:gd name="adj" fmla="val 9499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3" name="组合 44">
            <a:extLst>
              <a:ext uri="{FF2B5EF4-FFF2-40B4-BE49-F238E27FC236}">
                <a16:creationId xmlns:a16="http://schemas.microsoft.com/office/drawing/2014/main" id="{85C56351-589F-3B5A-C21E-E426EBA15B27}"/>
              </a:ext>
            </a:extLst>
          </p:cNvPr>
          <p:cNvGrpSpPr/>
          <p:nvPr/>
        </p:nvGrpSpPr>
        <p:grpSpPr>
          <a:xfrm>
            <a:off x="1408425" y="2350169"/>
            <a:ext cx="4253067" cy="1177090"/>
            <a:chOff x="2360277" y="2671670"/>
            <a:chExt cx="1378812" cy="892629"/>
          </a:xfrm>
        </p:grpSpPr>
        <p:grpSp>
          <p:nvGrpSpPr>
            <p:cNvPr id="24" name="组合 30">
              <a:extLst>
                <a:ext uri="{FF2B5EF4-FFF2-40B4-BE49-F238E27FC236}">
                  <a16:creationId xmlns:a16="http://schemas.microsoft.com/office/drawing/2014/main" id="{AC793EE5-7FAD-D500-A931-1920EBC60A56}"/>
                </a:ext>
              </a:extLst>
            </p:cNvPr>
            <p:cNvGrpSpPr/>
            <p:nvPr/>
          </p:nvGrpSpPr>
          <p:grpSpPr>
            <a:xfrm>
              <a:off x="2360277" y="2671670"/>
              <a:ext cx="1378812" cy="892629"/>
              <a:chOff x="1336246" y="3302000"/>
              <a:chExt cx="1076947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26" name="圆角矩形 27">
                <a:extLst>
                  <a:ext uri="{FF2B5EF4-FFF2-40B4-BE49-F238E27FC236}">
                    <a16:creationId xmlns:a16="http://schemas.microsoft.com/office/drawing/2014/main" id="{305A463D-AEF9-6C58-5431-6E9B1E2356F6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1076947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  <p:sp>
            <p:nvSpPr>
              <p:cNvPr id="27" name="圆角矩形 28">
                <a:extLst>
                  <a:ext uri="{FF2B5EF4-FFF2-40B4-BE49-F238E27FC236}">
                    <a16:creationId xmlns:a16="http://schemas.microsoft.com/office/drawing/2014/main" id="{C7F9C397-E9BF-FAAA-364F-AE2A86E20D34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988094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25" name="文本框 40">
              <a:extLst>
                <a:ext uri="{FF2B5EF4-FFF2-40B4-BE49-F238E27FC236}">
                  <a16:creationId xmlns:a16="http://schemas.microsoft.com/office/drawing/2014/main" id="{08C0AB92-8CFF-0402-0DEF-FDC8C6055AEC}"/>
                </a:ext>
              </a:extLst>
            </p:cNvPr>
            <p:cNvSpPr txBox="1"/>
            <p:nvPr/>
          </p:nvSpPr>
          <p:spPr>
            <a:xfrm>
              <a:off x="2587114" y="2802898"/>
              <a:ext cx="925137" cy="6301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quanh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hồ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8" name="组合 44">
            <a:extLst>
              <a:ext uri="{FF2B5EF4-FFF2-40B4-BE49-F238E27FC236}">
                <a16:creationId xmlns:a16="http://schemas.microsoft.com/office/drawing/2014/main" id="{4EA7395E-188A-4772-C2F5-BD7C67FD0350}"/>
              </a:ext>
            </a:extLst>
          </p:cNvPr>
          <p:cNvGrpSpPr/>
          <p:nvPr/>
        </p:nvGrpSpPr>
        <p:grpSpPr>
          <a:xfrm>
            <a:off x="1466215" y="4374066"/>
            <a:ext cx="4137488" cy="1155142"/>
            <a:chOff x="2360278" y="2671670"/>
            <a:chExt cx="1258031" cy="892629"/>
          </a:xfrm>
        </p:grpSpPr>
        <p:grpSp>
          <p:nvGrpSpPr>
            <p:cNvPr id="29" name="组合 30">
              <a:extLst>
                <a:ext uri="{FF2B5EF4-FFF2-40B4-BE49-F238E27FC236}">
                  <a16:creationId xmlns:a16="http://schemas.microsoft.com/office/drawing/2014/main" id="{CC89CF56-A5DE-D17E-DC39-44D7F94AA336}"/>
                </a:ext>
              </a:extLst>
            </p:cNvPr>
            <p:cNvGrpSpPr/>
            <p:nvPr/>
          </p:nvGrpSpPr>
          <p:grpSpPr>
            <a:xfrm>
              <a:off x="2360278" y="2671670"/>
              <a:ext cx="1258031" cy="892629"/>
              <a:chOff x="1336246" y="3302000"/>
              <a:chExt cx="982608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31" name="圆角矩形 27">
                <a:extLst>
                  <a:ext uri="{FF2B5EF4-FFF2-40B4-BE49-F238E27FC236}">
                    <a16:creationId xmlns:a16="http://schemas.microsoft.com/office/drawing/2014/main" id="{B3043BB5-AD57-B2D5-6D2D-69341894C604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982608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  <p:sp>
            <p:nvSpPr>
              <p:cNvPr id="32" name="圆角矩形 28">
                <a:extLst>
                  <a:ext uri="{FF2B5EF4-FFF2-40B4-BE49-F238E27FC236}">
                    <a16:creationId xmlns:a16="http://schemas.microsoft.com/office/drawing/2014/main" id="{A0266E30-1C73-3D46-3B16-8183BEB9E67A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888921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0070C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30" name="文本框 40">
              <a:extLst>
                <a:ext uri="{FF2B5EF4-FFF2-40B4-BE49-F238E27FC236}">
                  <a16:creationId xmlns:a16="http://schemas.microsoft.com/office/drawing/2014/main" id="{D2A0FFC3-DD0C-D576-6C42-AAB6BBD22D5C}"/>
                </a:ext>
              </a:extLst>
            </p:cNvPr>
            <p:cNvSpPr txBox="1"/>
            <p:nvPr/>
          </p:nvSpPr>
          <p:spPr>
            <a:xfrm>
              <a:off x="2584341" y="2779593"/>
              <a:ext cx="819150" cy="6421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đỗ</a:t>
              </a:r>
              <a:r>
                <a:rPr kumimoji="0" lang="en-US" altLang="zh-CN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x</a:t>
              </a:r>
              <a:r>
                <a:rPr kumimoji="0" lang="en-US" altLang="zh-CN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uống</a:t>
              </a:r>
              <a:endParaRPr kumimoji="0" lang="zh-C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sp>
        <p:nvSpPr>
          <p:cNvPr id="35" name="文本框 11">
            <a:extLst>
              <a:ext uri="{FF2B5EF4-FFF2-40B4-BE49-F238E27FC236}">
                <a16:creationId xmlns:a16="http://schemas.microsoft.com/office/drawing/2014/main" id="{E0086DAA-FA01-B648-E485-B48AFC66FE8D}"/>
              </a:ext>
            </a:extLst>
          </p:cNvPr>
          <p:cNvSpPr txBox="1"/>
          <p:nvPr/>
        </p:nvSpPr>
        <p:spPr>
          <a:xfrm>
            <a:off x="1729059" y="829316"/>
            <a:ext cx="89433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TỪ KHÓ</a:t>
            </a:r>
            <a:endParaRPr kumimoji="0" lang="zh-CN" altLang="en-US" sz="7200" b="0" i="0" u="none" strike="noStrike" kern="1200" cap="none" spc="0" normalizeH="0" baseline="0" noProof="0" dirty="0">
              <a:ln w="28575">
                <a:solidFill>
                  <a:prstClr val="black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grpSp>
        <p:nvGrpSpPr>
          <p:cNvPr id="36" name="组合 44">
            <a:extLst>
              <a:ext uri="{FF2B5EF4-FFF2-40B4-BE49-F238E27FC236}">
                <a16:creationId xmlns:a16="http://schemas.microsoft.com/office/drawing/2014/main" id="{4EA7395E-188A-4772-C2F5-BD7C67FD0350}"/>
              </a:ext>
            </a:extLst>
          </p:cNvPr>
          <p:cNvGrpSpPr/>
          <p:nvPr/>
        </p:nvGrpSpPr>
        <p:grpSpPr>
          <a:xfrm>
            <a:off x="6530510" y="2449029"/>
            <a:ext cx="4053847" cy="1176545"/>
            <a:chOff x="2360278" y="2671670"/>
            <a:chExt cx="1258031" cy="892629"/>
          </a:xfrm>
        </p:grpSpPr>
        <p:grpSp>
          <p:nvGrpSpPr>
            <p:cNvPr id="39" name="组合 30">
              <a:extLst>
                <a:ext uri="{FF2B5EF4-FFF2-40B4-BE49-F238E27FC236}">
                  <a16:creationId xmlns:a16="http://schemas.microsoft.com/office/drawing/2014/main" id="{CC89CF56-A5DE-D17E-DC39-44D7F94AA336}"/>
                </a:ext>
              </a:extLst>
            </p:cNvPr>
            <p:cNvGrpSpPr/>
            <p:nvPr/>
          </p:nvGrpSpPr>
          <p:grpSpPr>
            <a:xfrm>
              <a:off x="2360278" y="2671670"/>
              <a:ext cx="1258031" cy="892629"/>
              <a:chOff x="1336246" y="3302000"/>
              <a:chExt cx="982608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44" name="圆角矩形 27">
                <a:extLst>
                  <a:ext uri="{FF2B5EF4-FFF2-40B4-BE49-F238E27FC236}">
                    <a16:creationId xmlns:a16="http://schemas.microsoft.com/office/drawing/2014/main" id="{B3043BB5-AD57-B2D5-6D2D-69341894C604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982608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  <p:sp>
            <p:nvSpPr>
              <p:cNvPr id="45" name="圆角矩形 28">
                <a:extLst>
                  <a:ext uri="{FF2B5EF4-FFF2-40B4-BE49-F238E27FC236}">
                    <a16:creationId xmlns:a16="http://schemas.microsoft.com/office/drawing/2014/main" id="{A0266E30-1C73-3D46-3B16-8183BEB9E67A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888921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40" name="文本框 40">
              <a:extLst>
                <a:ext uri="{FF2B5EF4-FFF2-40B4-BE49-F238E27FC236}">
                  <a16:creationId xmlns:a16="http://schemas.microsoft.com/office/drawing/2014/main" id="{D2A0FFC3-DD0C-D576-6C42-AAB6BBD22D5C}"/>
                </a:ext>
              </a:extLst>
            </p:cNvPr>
            <p:cNvSpPr txBox="1"/>
            <p:nvPr/>
          </p:nvSpPr>
          <p:spPr>
            <a:xfrm>
              <a:off x="2526180" y="2802751"/>
              <a:ext cx="936041" cy="630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reo</a:t>
              </a:r>
              <a:r>
                <a:rPr kumimoji="0" lang="en-US" altLang="zh-CN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mừng</a:t>
              </a:r>
              <a:endParaRPr kumimoji="0" lang="zh-C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46" name="组合 44">
            <a:extLst>
              <a:ext uri="{FF2B5EF4-FFF2-40B4-BE49-F238E27FC236}">
                <a16:creationId xmlns:a16="http://schemas.microsoft.com/office/drawing/2014/main" id="{4EA7395E-188A-4772-C2F5-BD7C67FD0350}"/>
              </a:ext>
            </a:extLst>
          </p:cNvPr>
          <p:cNvGrpSpPr/>
          <p:nvPr/>
        </p:nvGrpSpPr>
        <p:grpSpPr>
          <a:xfrm>
            <a:off x="6706885" y="4385912"/>
            <a:ext cx="4390101" cy="1155143"/>
            <a:chOff x="2360279" y="2671670"/>
            <a:chExt cx="1309484" cy="892629"/>
          </a:xfrm>
        </p:grpSpPr>
        <p:grpSp>
          <p:nvGrpSpPr>
            <p:cNvPr id="47" name="组合 30">
              <a:extLst>
                <a:ext uri="{FF2B5EF4-FFF2-40B4-BE49-F238E27FC236}">
                  <a16:creationId xmlns:a16="http://schemas.microsoft.com/office/drawing/2014/main" id="{CC89CF56-A5DE-D17E-DC39-44D7F94AA336}"/>
                </a:ext>
              </a:extLst>
            </p:cNvPr>
            <p:cNvGrpSpPr/>
            <p:nvPr/>
          </p:nvGrpSpPr>
          <p:grpSpPr>
            <a:xfrm>
              <a:off x="2360279" y="2671670"/>
              <a:ext cx="1309484" cy="892629"/>
              <a:chOff x="1336246" y="3302000"/>
              <a:chExt cx="1022796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49" name="圆角矩形 27">
                <a:extLst>
                  <a:ext uri="{FF2B5EF4-FFF2-40B4-BE49-F238E27FC236}">
                    <a16:creationId xmlns:a16="http://schemas.microsoft.com/office/drawing/2014/main" id="{B3043BB5-AD57-B2D5-6D2D-69341894C604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1022796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  <p:sp>
            <p:nvSpPr>
              <p:cNvPr id="50" name="圆角矩形 28">
                <a:extLst>
                  <a:ext uri="{FF2B5EF4-FFF2-40B4-BE49-F238E27FC236}">
                    <a16:creationId xmlns:a16="http://schemas.microsoft.com/office/drawing/2014/main" id="{A0266E30-1C73-3D46-3B16-8183BEB9E67A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933942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accent4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48" name="文本框 40">
              <a:extLst>
                <a:ext uri="{FF2B5EF4-FFF2-40B4-BE49-F238E27FC236}">
                  <a16:creationId xmlns:a16="http://schemas.microsoft.com/office/drawing/2014/main" id="{D2A0FFC3-DD0C-D576-6C42-AAB6BBD22D5C}"/>
                </a:ext>
              </a:extLst>
            </p:cNvPr>
            <p:cNvSpPr txBox="1"/>
            <p:nvPr/>
          </p:nvSpPr>
          <p:spPr>
            <a:xfrm>
              <a:off x="2841995" y="2782297"/>
              <a:ext cx="362052" cy="6421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ì </a:t>
              </a:r>
              <a:r>
                <a:rPr kumimoji="0" lang="en-US" altLang="zh-CN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ộp</a:t>
              </a:r>
              <a:endParaRPr kumimoji="0" lang="zh-C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878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0111" y="546968"/>
            <a:ext cx="11589768" cy="6067192"/>
          </a:xfrm>
          <a:custGeom>
            <a:avLst/>
            <a:gdLst>
              <a:gd name="connsiteX0" fmla="*/ 0 w 11511280"/>
              <a:gd name="connsiteY0" fmla="*/ 319579 h 6268720"/>
              <a:gd name="connsiteX1" fmla="*/ 319579 w 11511280"/>
              <a:gd name="connsiteY1" fmla="*/ 0 h 6268720"/>
              <a:gd name="connsiteX2" fmla="*/ 11191701 w 11511280"/>
              <a:gd name="connsiteY2" fmla="*/ 0 h 6268720"/>
              <a:gd name="connsiteX3" fmla="*/ 11511280 w 11511280"/>
              <a:gd name="connsiteY3" fmla="*/ 319579 h 6268720"/>
              <a:gd name="connsiteX4" fmla="*/ 11511280 w 11511280"/>
              <a:gd name="connsiteY4" fmla="*/ 5949141 h 6268720"/>
              <a:gd name="connsiteX5" fmla="*/ 11191701 w 11511280"/>
              <a:gd name="connsiteY5" fmla="*/ 6268720 h 6268720"/>
              <a:gd name="connsiteX6" fmla="*/ 319579 w 11511280"/>
              <a:gd name="connsiteY6" fmla="*/ 6268720 h 6268720"/>
              <a:gd name="connsiteX7" fmla="*/ 0 w 11511280"/>
              <a:gd name="connsiteY7" fmla="*/ 5949141 h 6268720"/>
              <a:gd name="connsiteX8" fmla="*/ 0 w 11511280"/>
              <a:gd name="connsiteY8" fmla="*/ 319579 h 6268720"/>
              <a:gd name="connsiteX0" fmla="*/ 0 w 11511280"/>
              <a:gd name="connsiteY0" fmla="*/ 319579 h 6268720"/>
              <a:gd name="connsiteX1" fmla="*/ 319579 w 11511280"/>
              <a:gd name="connsiteY1" fmla="*/ 0 h 6268720"/>
              <a:gd name="connsiteX2" fmla="*/ 11191701 w 11511280"/>
              <a:gd name="connsiteY2" fmla="*/ 0 h 6268720"/>
              <a:gd name="connsiteX3" fmla="*/ 11511280 w 11511280"/>
              <a:gd name="connsiteY3" fmla="*/ 319579 h 6268720"/>
              <a:gd name="connsiteX4" fmla="*/ 11511280 w 11511280"/>
              <a:gd name="connsiteY4" fmla="*/ 5949141 h 6268720"/>
              <a:gd name="connsiteX5" fmla="*/ 11191701 w 11511280"/>
              <a:gd name="connsiteY5" fmla="*/ 6268720 h 6268720"/>
              <a:gd name="connsiteX6" fmla="*/ 319579 w 11511280"/>
              <a:gd name="connsiteY6" fmla="*/ 6268720 h 6268720"/>
              <a:gd name="connsiteX7" fmla="*/ 0 w 11511280"/>
              <a:gd name="connsiteY7" fmla="*/ 5949141 h 6268720"/>
              <a:gd name="connsiteX8" fmla="*/ 0 w 11511280"/>
              <a:gd name="connsiteY8" fmla="*/ 319579 h 6268720"/>
              <a:gd name="connsiteX0" fmla="*/ 59750 w 11571030"/>
              <a:gd name="connsiteY0" fmla="*/ 319579 h 6268720"/>
              <a:gd name="connsiteX1" fmla="*/ 379329 w 11571030"/>
              <a:gd name="connsiteY1" fmla="*/ 0 h 6268720"/>
              <a:gd name="connsiteX2" fmla="*/ 11251451 w 11571030"/>
              <a:gd name="connsiteY2" fmla="*/ 0 h 6268720"/>
              <a:gd name="connsiteX3" fmla="*/ 11571030 w 11571030"/>
              <a:gd name="connsiteY3" fmla="*/ 319579 h 6268720"/>
              <a:gd name="connsiteX4" fmla="*/ 11571030 w 11571030"/>
              <a:gd name="connsiteY4" fmla="*/ 5949141 h 6268720"/>
              <a:gd name="connsiteX5" fmla="*/ 11251451 w 11571030"/>
              <a:gd name="connsiteY5" fmla="*/ 6268720 h 6268720"/>
              <a:gd name="connsiteX6" fmla="*/ 379329 w 11571030"/>
              <a:gd name="connsiteY6" fmla="*/ 6268720 h 6268720"/>
              <a:gd name="connsiteX7" fmla="*/ 59750 w 11571030"/>
              <a:gd name="connsiteY7" fmla="*/ 5949141 h 6268720"/>
              <a:gd name="connsiteX8" fmla="*/ 59750 w 11571030"/>
              <a:gd name="connsiteY8" fmla="*/ 319579 h 6268720"/>
              <a:gd name="connsiteX0" fmla="*/ 59750 w 11611670"/>
              <a:gd name="connsiteY0" fmla="*/ 319579 h 6268720"/>
              <a:gd name="connsiteX1" fmla="*/ 379329 w 11611670"/>
              <a:gd name="connsiteY1" fmla="*/ 0 h 6268720"/>
              <a:gd name="connsiteX2" fmla="*/ 11251451 w 11611670"/>
              <a:gd name="connsiteY2" fmla="*/ 0 h 6268720"/>
              <a:gd name="connsiteX3" fmla="*/ 11571030 w 11611670"/>
              <a:gd name="connsiteY3" fmla="*/ 319579 h 6268720"/>
              <a:gd name="connsiteX4" fmla="*/ 11571030 w 11611670"/>
              <a:gd name="connsiteY4" fmla="*/ 5949141 h 6268720"/>
              <a:gd name="connsiteX5" fmla="*/ 11251451 w 11611670"/>
              <a:gd name="connsiteY5" fmla="*/ 6268720 h 6268720"/>
              <a:gd name="connsiteX6" fmla="*/ 379329 w 11611670"/>
              <a:gd name="connsiteY6" fmla="*/ 6268720 h 6268720"/>
              <a:gd name="connsiteX7" fmla="*/ 59750 w 11611670"/>
              <a:gd name="connsiteY7" fmla="*/ 5949141 h 6268720"/>
              <a:gd name="connsiteX8" fmla="*/ 59750 w 11611670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379329 w 11588171"/>
              <a:gd name="connsiteY6" fmla="*/ 626872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379329 w 11588171"/>
              <a:gd name="connsiteY6" fmla="*/ 626872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613009 w 11588171"/>
              <a:gd name="connsiteY6" fmla="*/ 613664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613009 w 11588171"/>
              <a:gd name="connsiteY6" fmla="*/ 613664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2097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2097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171" h="6270671">
                <a:moveTo>
                  <a:pt x="59750" y="319579"/>
                </a:moveTo>
                <a:cubicBezTo>
                  <a:pt x="59750" y="143080"/>
                  <a:pt x="202830" y="0"/>
                  <a:pt x="379329" y="0"/>
                </a:cubicBezTo>
                <a:cubicBezTo>
                  <a:pt x="3871290" y="152400"/>
                  <a:pt x="7566450" y="162560"/>
                  <a:pt x="11220971" y="0"/>
                </a:cubicBezTo>
                <a:cubicBezTo>
                  <a:pt x="11397470" y="0"/>
                  <a:pt x="11571030" y="143080"/>
                  <a:pt x="11571030" y="319579"/>
                </a:cubicBezTo>
                <a:cubicBezTo>
                  <a:pt x="11347510" y="2196100"/>
                  <a:pt x="11662470" y="4285980"/>
                  <a:pt x="11571030" y="5949141"/>
                </a:cubicBezTo>
                <a:cubicBezTo>
                  <a:pt x="11571030" y="6125640"/>
                  <a:pt x="11427950" y="6268720"/>
                  <a:pt x="11251451" y="6268720"/>
                </a:cubicBezTo>
                <a:cubicBezTo>
                  <a:pt x="7830610" y="6096000"/>
                  <a:pt x="4267530" y="6370320"/>
                  <a:pt x="724769" y="6228080"/>
                </a:cubicBezTo>
                <a:cubicBezTo>
                  <a:pt x="548270" y="6228080"/>
                  <a:pt x="59750" y="6125640"/>
                  <a:pt x="59750" y="5949141"/>
                </a:cubicBezTo>
                <a:cubicBezTo>
                  <a:pt x="-143450" y="4031980"/>
                  <a:pt x="252790" y="2419620"/>
                  <a:pt x="59750" y="31957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 panose="020F0502020204030204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9821" y="622377"/>
            <a:ext cx="49327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 w="19050"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#9Slide07 IcielKoni" pitchFamily="2" charset="0"/>
                <a:cs typeface="+mn-cs"/>
              </a:rPr>
              <a:t>Giải</a:t>
            </a:r>
            <a:r>
              <a:rPr kumimoji="0" lang="en-US" sz="6000" b="0" i="0" u="none" strike="noStrike" kern="1200" cap="none" spc="0" normalizeH="0" baseline="0" noProof="0" dirty="0">
                <a:ln w="19050"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#9Slide07 IcielKoni" pitchFamily="2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 w="19050"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#9Slide07 IcielKoni" pitchFamily="2" charset="0"/>
                <a:cs typeface="+mn-cs"/>
              </a:rPr>
              <a:t>nghĩa</a:t>
            </a:r>
            <a:r>
              <a:rPr kumimoji="0" lang="en-US" sz="6000" b="0" i="0" u="none" strike="noStrike" kern="1200" cap="none" spc="0" normalizeH="0" baseline="0" noProof="0" dirty="0">
                <a:ln w="19050"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#9Slide07 IcielKoni" pitchFamily="2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 w="19050"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#9Slide07 IcielKoni" pitchFamily="2" charset="0"/>
                <a:cs typeface="+mn-cs"/>
              </a:rPr>
              <a:t>từ</a:t>
            </a:r>
            <a:endParaRPr kumimoji="0" lang="en-US" sz="6000" b="0" i="0" u="none" strike="noStrike" kern="1200" cap="none" spc="0" normalizeH="0" baseline="0" noProof="0" dirty="0">
              <a:ln w="19050"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srgbClr val="00B0F0"/>
              </a:solidFill>
              <a:effectLst/>
              <a:uLnTx/>
              <a:uFillTx/>
              <a:latin typeface="#9Slide07 IcielKoni" pitchFamily="2" charset="0"/>
              <a:cs typeface="+mn-cs"/>
            </a:endParaRPr>
          </a:p>
        </p:txBody>
      </p:sp>
      <p:pic>
        <p:nvPicPr>
          <p:cNvPr id="8" name="Picture 1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260444">
            <a:off x="9338017" y="6526"/>
            <a:ext cx="3374733" cy="167611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94472" y="4093082"/>
            <a:ext cx="6125313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94472" y="2898733"/>
            <a:ext cx="6125313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mồi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94472" y="1716304"/>
            <a:ext cx="6125313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251152E-34BC-A341-AB12-8E15DC97495F}"/>
              </a:ext>
            </a:extLst>
          </p:cNvPr>
          <p:cNvGrpSpPr/>
          <p:nvPr/>
        </p:nvGrpSpPr>
        <p:grpSpPr>
          <a:xfrm>
            <a:off x="-61337" y="1763476"/>
            <a:ext cx="4490420" cy="942434"/>
            <a:chOff x="-97939" y="1748363"/>
            <a:chExt cx="4490420" cy="942434"/>
          </a:xfrm>
        </p:grpSpPr>
        <p:sp>
          <p:nvSpPr>
            <p:cNvPr id="2" name="TextBox 1"/>
            <p:cNvSpPr txBox="1"/>
            <p:nvPr/>
          </p:nvSpPr>
          <p:spPr>
            <a:xfrm>
              <a:off x="706828" y="1759827"/>
              <a:ext cx="3685653" cy="64633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dashDot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IcielKoni" pitchFamily="2" charset="0"/>
                  <a:cs typeface="+mn-cs"/>
                </a:rPr>
                <a:t>Cò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IcielKoni" pitchFamily="2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IcielKoni" pitchFamily="2" charset="0"/>
                  <a:cs typeface="+mn-cs"/>
                </a:rPr>
                <a:t>bạch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IcielKoni" pitchFamily="2" charset="0"/>
                <a:cs typeface="+mn-cs"/>
              </a:endParaRPr>
            </a:p>
          </p:txBody>
        </p:sp>
        <p:pic>
          <p:nvPicPr>
            <p:cNvPr id="1026" name="Picture 2" descr="Blue Bird Cartoon Clipart - Animated Bird Flying Png, Transparent Png ,  Transparent Png Image - PNGitem"/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316" b="89912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7939" y="1748363"/>
              <a:ext cx="1777397" cy="942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A12EF88-DA44-7548-9011-F8B276DD1649}"/>
              </a:ext>
            </a:extLst>
          </p:cNvPr>
          <p:cNvGrpSpPr/>
          <p:nvPr/>
        </p:nvGrpSpPr>
        <p:grpSpPr>
          <a:xfrm>
            <a:off x="-262723" y="3971135"/>
            <a:ext cx="4691806" cy="1496491"/>
            <a:chOff x="-349421" y="3601626"/>
            <a:chExt cx="4691806" cy="1496491"/>
          </a:xfrm>
        </p:grpSpPr>
        <p:sp>
          <p:nvSpPr>
            <p:cNvPr id="12" name="TextBox 11"/>
            <p:cNvSpPr txBox="1"/>
            <p:nvPr/>
          </p:nvSpPr>
          <p:spPr>
            <a:xfrm>
              <a:off x="743429" y="3820726"/>
              <a:ext cx="3598956" cy="64633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dashDot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IcielKoni" pitchFamily="2" charset="0"/>
                  <a:cs typeface="+mn-cs"/>
                </a:rPr>
                <a:t>Bói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IcielKoni" pitchFamily="2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IcielKoni" pitchFamily="2" charset="0"/>
                  <a:cs typeface="+mn-cs"/>
                </a:rPr>
                <a:t>cá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IcielKoni" pitchFamily="2" charset="0"/>
                <a:cs typeface="+mn-cs"/>
              </a:endParaRPr>
            </a:p>
          </p:txBody>
        </p:sp>
        <p:pic>
          <p:nvPicPr>
            <p:cNvPr id="1032" name="Picture 8" descr="Flying bird, yellow, cartoon, animation png | PNGWing"/>
            <p:cNvPicPr>
              <a:picLocks noChangeAspect="1" noChangeArrowheads="1"/>
            </p:cNvPicPr>
            <p:nvPr/>
          </p:nvPicPr>
          <p:blipFill rotWithShape="1"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397" r="34171"/>
            <a:stretch/>
          </p:blipFill>
          <p:spPr bwMode="auto">
            <a:xfrm>
              <a:off x="-349421" y="3601626"/>
              <a:ext cx="1650076" cy="1496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2F2E1F2-6EB4-8C42-A0D5-0CE8034AA9ED}"/>
              </a:ext>
            </a:extLst>
          </p:cNvPr>
          <p:cNvGrpSpPr/>
          <p:nvPr/>
        </p:nvGrpSpPr>
        <p:grpSpPr>
          <a:xfrm>
            <a:off x="743429" y="2964871"/>
            <a:ext cx="4024775" cy="1168414"/>
            <a:chOff x="706828" y="2802721"/>
            <a:chExt cx="4024775" cy="1168414"/>
          </a:xfrm>
        </p:grpSpPr>
        <p:sp>
          <p:nvSpPr>
            <p:cNvPr id="11" name="TextBox 10"/>
            <p:cNvSpPr txBox="1"/>
            <p:nvPr/>
          </p:nvSpPr>
          <p:spPr>
            <a:xfrm>
              <a:off x="706828" y="2802721"/>
              <a:ext cx="3685654" cy="64633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dashDot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IcielKoni" pitchFamily="2" charset="0"/>
                  <a:cs typeface="+mn-cs"/>
                </a:rPr>
                <a:t>Bồ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IcielKoni" pitchFamily="2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IcielKoni" pitchFamily="2" charset="0"/>
                  <a:cs typeface="+mn-cs"/>
                </a:rPr>
                <a:t>nông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7 IcielKoni" pitchFamily="2" charset="0"/>
                <a:cs typeface="+mn-cs"/>
              </a:endParaRPr>
            </a:p>
          </p:txBody>
        </p:sp>
        <p:pic>
          <p:nvPicPr>
            <p:cNvPr id="1028" name="Picture 4" descr="Bird Gif Transparent posted by John Tremblay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66364" y1="46860" x2="54318" y2="61473"/>
                          <a14:foregroundMark x1="52727" y1="41908" x2="50455" y2="58333"/>
                          <a14:foregroundMark x1="59318" y1="43357" x2="54886" y2="56884"/>
                          <a14:foregroundMark x1="56591" y1="41425" x2="52841" y2="59058"/>
                          <a14:foregroundMark x1="63068" y1="44082" x2="68068" y2="47947"/>
                          <a14:foregroundMark x1="66932" y1="50362" x2="63068" y2="59420"/>
                          <a14:foregroundMark x1="61818" y1="71981" x2="50568" y2="77536"/>
                          <a14:foregroundMark x1="50568" y1="74034" x2="66818" y2="72705"/>
                          <a14:foregroundMark x1="68864" y1="71256" x2="61023" y2="77174"/>
                          <a14:foregroundMark x1="47727" y1="75242" x2="46023" y2="76087"/>
                          <a14:foregroundMark x1="63750" y1="47222" x2="64659" y2="566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9239" y="2886865"/>
              <a:ext cx="1152364" cy="1084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31D0998-C9BC-0247-9087-90188AB64327}"/>
              </a:ext>
            </a:extLst>
          </p:cNvPr>
          <p:cNvGrpSpPr/>
          <p:nvPr/>
        </p:nvGrpSpPr>
        <p:grpSpPr>
          <a:xfrm>
            <a:off x="743429" y="5179671"/>
            <a:ext cx="4299649" cy="942434"/>
            <a:chOff x="743429" y="4748846"/>
            <a:chExt cx="4299649" cy="94243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15D1763-B87B-3148-955B-13E99666BE29}"/>
                </a:ext>
              </a:extLst>
            </p:cNvPr>
            <p:cNvSpPr txBox="1"/>
            <p:nvPr/>
          </p:nvSpPr>
          <p:spPr>
            <a:xfrm>
              <a:off x="743429" y="4944811"/>
              <a:ext cx="3598956" cy="64633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dashDot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IcielKoni" pitchFamily="2" charset="0"/>
                  <a:cs typeface="+mn-cs"/>
                </a:rPr>
                <a:t>Chim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7 IcielKoni" pitchFamily="2" charset="0"/>
                  <a:cs typeface="+mn-cs"/>
                </a:rPr>
                <a:t> cu</a:t>
              </a:r>
            </a:p>
          </p:txBody>
        </p:sp>
        <p:pic>
          <p:nvPicPr>
            <p:cNvPr id="17" name="Picture 2" descr="Blue Bird Cartoon Clipart - Animated Bird Flying Png, Transparent Png ,  Transparent Png Image - PNGitem">
              <a:extLst>
                <a:ext uri="{FF2B5EF4-FFF2-40B4-BE49-F238E27FC236}">
                  <a16:creationId xmlns:a16="http://schemas.microsoft.com/office/drawing/2014/main" id="{7BC4CB65-4CEE-D04F-9923-26C6BE4769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316" b="89912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5681" y="4748846"/>
              <a:ext cx="1777397" cy="942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16D1B10-9710-1F4E-9340-4D1B1A4ACF67}"/>
              </a:ext>
            </a:extLst>
          </p:cNvPr>
          <p:cNvSpPr txBox="1"/>
          <p:nvPr/>
        </p:nvSpPr>
        <p:spPr>
          <a:xfrm>
            <a:off x="4894471" y="5267976"/>
            <a:ext cx="6125313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đuôi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vót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Hình tượng con cò trong văn hóa – Wikipedia tiếng Việt">
            <a:extLst>
              <a:ext uri="{FF2B5EF4-FFF2-40B4-BE49-F238E27FC236}">
                <a16:creationId xmlns:a16="http://schemas.microsoft.com/office/drawing/2014/main" id="{995DFDCF-19FC-BD40-9C17-05E5BDC30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714" y="2871031"/>
            <a:ext cx="2265472" cy="339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1] Chim Bồ Nông Việt Nam - RUNGASIA.COM">
            <a:extLst>
              <a:ext uri="{FF2B5EF4-FFF2-40B4-BE49-F238E27FC236}">
                <a16:creationId xmlns:a16="http://schemas.microsoft.com/office/drawing/2014/main" id="{CC0B07CE-6327-8A46-B9EA-39F1894BD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17" y="3947378"/>
            <a:ext cx="3840211" cy="235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im Bói Cá: Hình ảnh, đặc điểm, nguồn gốc...">
            <a:extLst>
              <a:ext uri="{FF2B5EF4-FFF2-40B4-BE49-F238E27FC236}">
                <a16:creationId xmlns:a16="http://schemas.microsoft.com/office/drawing/2014/main" id="{073B7A18-6359-8C43-89FF-AA5C7B8FA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218" y="1124093"/>
            <a:ext cx="3514565" cy="234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Chim Cu Gáy Ăn gì? Cách nuôi? Giá bán bao nhiêu? Bán ở đâu">
            <a:extLst>
              <a:ext uri="{FF2B5EF4-FFF2-40B4-BE49-F238E27FC236}">
                <a16:creationId xmlns:a16="http://schemas.microsoft.com/office/drawing/2014/main" id="{ACCACE25-ED70-8E48-A8FC-EBE624201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591" y="1770279"/>
            <a:ext cx="3598956" cy="285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89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4" grpId="0" animBg="1"/>
      <p:bldP spid="15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30">
            <a:extLst>
              <a:ext uri="{FF2B5EF4-FFF2-40B4-BE49-F238E27FC236}">
                <a16:creationId xmlns:a16="http://schemas.microsoft.com/office/drawing/2014/main" id="{AC793EE5-7FAD-D500-A931-1920EBC60A56}"/>
              </a:ext>
            </a:extLst>
          </p:cNvPr>
          <p:cNvGrpSpPr/>
          <p:nvPr/>
        </p:nvGrpSpPr>
        <p:grpSpPr>
          <a:xfrm>
            <a:off x="2527502" y="95693"/>
            <a:ext cx="7239000" cy="6232550"/>
            <a:chOff x="1336246" y="3301999"/>
            <a:chExt cx="2814813" cy="41282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26" name="圆角矩形 27">
              <a:extLst>
                <a:ext uri="{FF2B5EF4-FFF2-40B4-BE49-F238E27FC236}">
                  <a16:creationId xmlns:a16="http://schemas.microsoft.com/office/drawing/2014/main" id="{305A463D-AEF9-6C58-5431-6E9B1E2356F6}"/>
                </a:ext>
              </a:extLst>
            </p:cNvPr>
            <p:cNvSpPr/>
            <p:nvPr/>
          </p:nvSpPr>
          <p:spPr>
            <a:xfrm>
              <a:off x="1336246" y="3301999"/>
              <a:ext cx="2814813" cy="4128200"/>
            </a:xfrm>
            <a:prstGeom prst="roundRect">
              <a:avLst>
                <a:gd name="adj" fmla="val 650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endParaRPr>
            </a:p>
          </p:txBody>
        </p:sp>
        <p:sp>
          <p:nvSpPr>
            <p:cNvPr id="27" name="圆角矩形 28">
              <a:extLst>
                <a:ext uri="{FF2B5EF4-FFF2-40B4-BE49-F238E27FC236}">
                  <a16:creationId xmlns:a16="http://schemas.microsoft.com/office/drawing/2014/main" id="{C7F9C397-E9BF-FAAA-364F-AE2A86E20D34}"/>
                </a:ext>
              </a:extLst>
            </p:cNvPr>
            <p:cNvSpPr/>
            <p:nvPr/>
          </p:nvSpPr>
          <p:spPr>
            <a:xfrm>
              <a:off x="1386921" y="3540798"/>
              <a:ext cx="2692758" cy="3628762"/>
            </a:xfrm>
            <a:prstGeom prst="roundRect">
              <a:avLst>
                <a:gd name="adj" fmla="val 12670"/>
              </a:avLst>
            </a:prstGeom>
            <a:solidFill>
              <a:schemeClr val="bg1"/>
            </a:solidFill>
            <a:ln w="1905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endParaRPr>
            </a:p>
          </p:txBody>
        </p:sp>
      </p:grpSp>
      <p:sp>
        <p:nvSpPr>
          <p:cNvPr id="35" name="文本框 11">
            <a:extLst>
              <a:ext uri="{FF2B5EF4-FFF2-40B4-BE49-F238E27FC236}">
                <a16:creationId xmlns:a16="http://schemas.microsoft.com/office/drawing/2014/main" id="{E0086DAA-FA01-B648-E485-B48AFC66FE8D}"/>
              </a:ext>
            </a:extLst>
          </p:cNvPr>
          <p:cNvSpPr txBox="1"/>
          <p:nvPr/>
        </p:nvSpPr>
        <p:spPr>
          <a:xfrm>
            <a:off x="3170601" y="359011"/>
            <a:ext cx="573559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 w="28575">
                  <a:solidFill>
                    <a:prstClr val="black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Luyện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solidFill>
                    <a:prstClr val="black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đọc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solidFill>
                    <a:prstClr val="black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đoạn</a:t>
            </a:r>
            <a:endParaRPr kumimoji="0" lang="zh-CN" altLang="en-US" sz="6000" b="0" i="0" u="none" strike="noStrike" kern="1200" cap="none" spc="0" normalizeH="0" baseline="0" noProof="0" dirty="0">
              <a:ln w="28575">
                <a:solidFill>
                  <a:prstClr val="black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7EE167-A658-CB46-872B-712BAF00B50C}"/>
              </a:ext>
            </a:extLst>
          </p:cNvPr>
          <p:cNvSpPr txBox="1"/>
          <p:nvPr/>
        </p:nvSpPr>
        <p:spPr>
          <a:xfrm>
            <a:off x="3170601" y="2200793"/>
            <a:ext cx="63635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Ghé chơi đông đủ 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/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Cả toán chim cu 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/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Ca hát gật gù: 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/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“Ồ, 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/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tre rất mát!”. 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//</a:t>
            </a:r>
          </a:p>
        </p:txBody>
      </p:sp>
    </p:spTree>
    <p:extLst>
      <p:ext uri="{BB962C8B-B14F-4D97-AF65-F5344CB8AC3E}">
        <p14:creationId xmlns:p14="http://schemas.microsoft.com/office/powerpoint/2010/main" val="94371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31807" y="659002"/>
            <a:ext cx="11528385" cy="5995686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 cap="rnd">
            <a:solidFill>
              <a:schemeClr val="accent6">
                <a:lumMod val="50000"/>
              </a:schemeClr>
            </a:solidFill>
            <a:prstDash val="dash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533317" y="1851420"/>
            <a:ext cx="4748530" cy="3046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Bờ tre quanh hồ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Suốt ngày đón khách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Một đàn cò bạch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Hạ cánh reo mừng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Tre chợt tưng bừng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Nở đầy hoa trắng.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38F917-1837-6A44-A798-4953D58D26AD}"/>
              </a:ext>
            </a:extLst>
          </p:cNvPr>
          <p:cNvSpPr txBox="1"/>
          <p:nvPr/>
        </p:nvSpPr>
        <p:spPr>
          <a:xfrm>
            <a:off x="8473366" y="1847738"/>
            <a:ext cx="49636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Ghé chơi đông đủ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Cả toán chim cu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Ca hát gật gù: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“Ồ, tre rất mát!”.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Khách còn chú ếch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Ì ộp vang lừng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Gọi sao tưng bừng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Lúc ngày vừa tắt.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04488B-CF51-5042-A9ED-06C28F74A671}"/>
              </a:ext>
            </a:extLst>
          </p:cNvPr>
          <p:cNvGrpSpPr/>
          <p:nvPr/>
        </p:nvGrpSpPr>
        <p:grpSpPr>
          <a:xfrm>
            <a:off x="3475579" y="84080"/>
            <a:ext cx="5388531" cy="1572260"/>
            <a:chOff x="3533140" y="-127128"/>
            <a:chExt cx="5388531" cy="1572260"/>
          </a:xfrm>
        </p:grpSpPr>
        <p:sp>
          <p:nvSpPr>
            <p:cNvPr id="6" name="圆角矩形 2">
              <a:extLst>
                <a:ext uri="{FF2B5EF4-FFF2-40B4-BE49-F238E27FC236}">
                  <a16:creationId xmlns:a16="http://schemas.microsoft.com/office/drawing/2014/main" id="{DB68713E-A567-06E1-1406-E13EECDB98AE}"/>
                </a:ext>
              </a:extLst>
            </p:cNvPr>
            <p:cNvSpPr/>
            <p:nvPr/>
          </p:nvSpPr>
          <p:spPr>
            <a:xfrm>
              <a:off x="3706535" y="252714"/>
              <a:ext cx="5215136" cy="72850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Bờ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tre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đón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khách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A6FFDF1-C1A0-9E43-B30C-57C390F1F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140" y="-127128"/>
              <a:ext cx="1572260" cy="157226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0B6918E-8391-814E-9A37-325C3D001EAC}"/>
              </a:ext>
            </a:extLst>
          </p:cNvPr>
          <p:cNvSpPr txBox="1"/>
          <p:nvPr/>
        </p:nvSpPr>
        <p:spPr>
          <a:xfrm>
            <a:off x="4261709" y="1851420"/>
            <a:ext cx="57454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Đến chơi im lặng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 bác bồ nông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Đứng nhìn mênh mông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Im như tượng đá.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Một chú bói cá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Đỗ xuống cành mềm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Chú vụt bay lên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Đậu vào chỗ cũ.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75A160-B653-0D4A-A7E3-661D7D082EE5}"/>
              </a:ext>
            </a:extLst>
          </p:cNvPr>
          <p:cNvSpPr txBox="1"/>
          <p:nvPr/>
        </p:nvSpPr>
        <p:spPr>
          <a:xfrm>
            <a:off x="8870397" y="889748"/>
            <a:ext cx="45665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(Võ Quảng)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4B8E07C-9C2C-3A4B-B57F-7C53C461E0CA}"/>
              </a:ext>
            </a:extLst>
          </p:cNvPr>
          <p:cNvGrpSpPr/>
          <p:nvPr/>
        </p:nvGrpSpPr>
        <p:grpSpPr>
          <a:xfrm>
            <a:off x="1250570" y="1224199"/>
            <a:ext cx="9632832" cy="4438273"/>
            <a:chOff x="710836" y="1134617"/>
            <a:chExt cx="9632832" cy="443827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5F0ADC2-2D1D-7D4B-A1C6-20902BF2483A}"/>
                </a:ext>
              </a:extLst>
            </p:cNvPr>
            <p:cNvSpPr txBox="1"/>
            <p:nvPr/>
          </p:nvSpPr>
          <p:spPr>
            <a:xfrm>
              <a:off x="5401288" y="2274838"/>
              <a:ext cx="4942380" cy="230832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  <a:prstDash val="dashDot"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IcielNovecento sans E" panose="00000900000000000000" pitchFamily="2" charset="0"/>
                  <a:ea typeface="+mn-ea"/>
                  <a:cs typeface="+mn-cs"/>
                </a:rPr>
                <a:t>Luyện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IcielNovecento sans E" panose="000009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7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IcielNovecento sans E" panose="00000900000000000000" pitchFamily="2" charset="0"/>
                  <a:ea typeface="+mn-ea"/>
                  <a:cs typeface="+mn-cs"/>
                </a:rPr>
                <a:t>đọc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IcielNovecento sans E" panose="00000900000000000000" pitchFamily="2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IcielNovecento sans E" panose="00000900000000000000" pitchFamily="2" charset="0"/>
                  <a:ea typeface="+mn-ea"/>
                  <a:cs typeface="+mn-cs"/>
                </a:rPr>
                <a:t>nhóm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IcielNovecento sans E" panose="00000900000000000000" pitchFamily="2" charset="0"/>
                  <a:ea typeface="+mn-ea"/>
                  <a:cs typeface="+mn-cs"/>
                </a:rPr>
                <a:t> 4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A3DA6FA-BD26-934A-AF3D-AEF95D293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836" y="1134617"/>
              <a:ext cx="5383235" cy="4438273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11306" y="463922"/>
            <a:ext cx="3593327" cy="531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94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C2ECFF84-9237-0429-1B6F-2448DC0BB7E2}"/>
              </a:ext>
            </a:extLst>
          </p:cNvPr>
          <p:cNvGrpSpPr/>
          <p:nvPr/>
        </p:nvGrpSpPr>
        <p:grpSpPr>
          <a:xfrm>
            <a:off x="1293400" y="1147130"/>
            <a:ext cx="9059221" cy="4178376"/>
            <a:chOff x="1365617" y="2613362"/>
            <a:chExt cx="4834678" cy="1311960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90C12816-B30E-8912-F43D-862C1FE20432}"/>
                </a:ext>
              </a:extLst>
            </p:cNvPr>
            <p:cNvSpPr/>
            <p:nvPr/>
          </p:nvSpPr>
          <p:spPr>
            <a:xfrm>
              <a:off x="2234078" y="2613362"/>
              <a:ext cx="3966217" cy="1311960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6D0B8747-9E79-2684-B352-7E04693FC0C0}"/>
                </a:ext>
              </a:extLst>
            </p:cNvPr>
            <p:cNvSpPr/>
            <p:nvPr/>
          </p:nvSpPr>
          <p:spPr>
            <a:xfrm>
              <a:off x="1365617" y="2992710"/>
              <a:ext cx="1080489" cy="553264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Forte" panose="03060902040502070203" pitchFamily="66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02</a:t>
              </a:r>
              <a:endParaRPr kumimoji="0" lang="zh-CN" altLang="en-US" sz="9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Forte" panose="03060902040502070203" pitchFamily="66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0086DAA-FA01-B648-E485-B48AFC66FE8D}"/>
                </a:ext>
              </a:extLst>
            </p:cNvPr>
            <p:cNvSpPr txBox="1"/>
            <p:nvPr/>
          </p:nvSpPr>
          <p:spPr>
            <a:xfrm>
              <a:off x="2446106" y="2790983"/>
              <a:ext cx="3370538" cy="9567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Trả</a:t>
              </a:r>
              <a:r>
                <a:rPr kumimoji="0" lang="en-US" altLang="zh-CN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kumimoji="0" lang="en-US" altLang="zh-CN" sz="96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lời</a:t>
              </a:r>
              <a:r>
                <a:rPr kumimoji="0" lang="en-US" altLang="zh-CN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kumimoji="0" lang="en-US" altLang="zh-CN" sz="96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câu</a:t>
              </a:r>
              <a:r>
                <a:rPr kumimoji="0" lang="en-US" altLang="zh-CN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kumimoji="0" lang="en-US" altLang="zh-CN" sz="96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hỏi</a:t>
              </a:r>
              <a:endParaRPr kumimoji="0" lang="zh-CN" altLang="en-US" sz="9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egoe UI Black" panose="020B0A02040204020203" pitchFamily="34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10251" y="257787"/>
            <a:ext cx="3593327" cy="531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8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790063" y="1355300"/>
            <a:ext cx="10611873" cy="1052215"/>
          </a:xfrm>
          <a:prstGeom prst="roundRect">
            <a:avLst>
              <a:gd name="adj" fmla="val 4668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thăm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bờ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tre</a:t>
            </a:r>
            <a:endParaRPr kumimoji="0" lang="zh-CN" altLang="en-US" sz="20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1911065" y="3210399"/>
            <a:ext cx="9851444" cy="2292301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bói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chim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ếch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zh-CN" altLang="en-US" sz="49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66D587C-8C62-E040-A355-48AFF6833EC6}"/>
              </a:ext>
            </a:extLst>
          </p:cNvPr>
          <p:cNvGrpSpPr/>
          <p:nvPr/>
        </p:nvGrpSpPr>
        <p:grpSpPr>
          <a:xfrm>
            <a:off x="8790940" y="164093"/>
            <a:ext cx="2799064" cy="1328420"/>
            <a:chOff x="8760460" y="18192"/>
            <a:chExt cx="2799064" cy="1328420"/>
          </a:xfrm>
        </p:grpSpPr>
        <p:sp>
          <p:nvSpPr>
            <p:cNvPr id="6" name="圆角矩形 2">
              <a:extLst>
                <a:ext uri="{FF2B5EF4-FFF2-40B4-BE49-F238E27FC236}">
                  <a16:creationId xmlns:a16="http://schemas.microsoft.com/office/drawing/2014/main" id="{DB68713E-A567-06E1-1406-E13EECDB98AE}"/>
                </a:ext>
              </a:extLst>
            </p:cNvPr>
            <p:cNvSpPr/>
            <p:nvPr/>
          </p:nvSpPr>
          <p:spPr>
            <a:xfrm>
              <a:off x="9065244" y="655319"/>
              <a:ext cx="2494280" cy="684383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Câu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 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B62467A-EAF1-E146-99B3-9EA3497A2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0460" y="18192"/>
              <a:ext cx="1328420" cy="132842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5380C7F-CA8C-954A-A7E7-A16B33407EB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63" y="1881407"/>
            <a:ext cx="1805386" cy="44504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962815" y="0"/>
            <a:ext cx="3593327" cy="531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5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453307" y="969159"/>
            <a:ext cx="11552969" cy="1052215"/>
          </a:xfrm>
          <a:prstGeom prst="roundRect">
            <a:avLst>
              <a:gd name="adj" fmla="val 46680"/>
            </a:avLst>
          </a:prstGeom>
          <a:solidFill>
            <a:schemeClr val="bg1"/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hợp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từ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ở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cột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từ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ở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cột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B.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CB5E2B9-02E9-3B48-A560-0D365ED2910A}"/>
              </a:ext>
            </a:extLst>
          </p:cNvPr>
          <p:cNvGrpSpPr/>
          <p:nvPr/>
        </p:nvGrpSpPr>
        <p:grpSpPr>
          <a:xfrm>
            <a:off x="622300" y="-164039"/>
            <a:ext cx="2799064" cy="1328420"/>
            <a:chOff x="8760460" y="18192"/>
            <a:chExt cx="2799064" cy="1328420"/>
          </a:xfrm>
        </p:grpSpPr>
        <p:sp>
          <p:nvSpPr>
            <p:cNvPr id="10" name="圆角矩形 2">
              <a:extLst>
                <a:ext uri="{FF2B5EF4-FFF2-40B4-BE49-F238E27FC236}">
                  <a16:creationId xmlns:a16="http://schemas.microsoft.com/office/drawing/2014/main" id="{DCCE24CD-7993-2944-88CB-0F0730706A25}"/>
                </a:ext>
              </a:extLst>
            </p:cNvPr>
            <p:cNvSpPr/>
            <p:nvPr/>
          </p:nvSpPr>
          <p:spPr>
            <a:xfrm>
              <a:off x="9065244" y="655319"/>
              <a:ext cx="2494280" cy="684383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Câu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 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1BA01A2-518E-6E4D-8E68-47380602C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0460" y="18192"/>
              <a:ext cx="1328420" cy="1328420"/>
            </a:xfrm>
            <a:prstGeom prst="rect">
              <a:avLst/>
            </a:prstGeom>
          </p:spPr>
        </p:pic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ADD8D8F7-EC4C-DA44-8AB1-D46C4B27E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91" y="2297579"/>
            <a:ext cx="10972800" cy="42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DADCB32-B170-004D-8F09-68795D715540}"/>
              </a:ext>
            </a:extLst>
          </p:cNvPr>
          <p:cNvCxnSpPr/>
          <p:nvPr/>
        </p:nvCxnSpPr>
        <p:spPr>
          <a:xfrm>
            <a:off x="4465320" y="3429000"/>
            <a:ext cx="2606040" cy="65532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9FCF8C7-FDC7-2340-91A6-D877F1C9DCAA}"/>
              </a:ext>
            </a:extLst>
          </p:cNvPr>
          <p:cNvCxnSpPr>
            <a:cxnSpLocks/>
          </p:cNvCxnSpPr>
          <p:nvPr/>
        </p:nvCxnSpPr>
        <p:spPr>
          <a:xfrm>
            <a:off x="4465320" y="4032865"/>
            <a:ext cx="2606040" cy="140781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04AC904-A061-8243-8331-14CEEAAD0283}"/>
              </a:ext>
            </a:extLst>
          </p:cNvPr>
          <p:cNvCxnSpPr>
            <a:cxnSpLocks/>
          </p:cNvCxnSpPr>
          <p:nvPr/>
        </p:nvCxnSpPr>
        <p:spPr>
          <a:xfrm flipV="1">
            <a:off x="4465320" y="3307080"/>
            <a:ext cx="2606040" cy="138110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F9B3D89-53EC-2842-83D6-1F447CBEC6EA}"/>
              </a:ext>
            </a:extLst>
          </p:cNvPr>
          <p:cNvCxnSpPr>
            <a:cxnSpLocks/>
          </p:cNvCxnSpPr>
          <p:nvPr/>
        </p:nvCxnSpPr>
        <p:spPr>
          <a:xfrm>
            <a:off x="4465320" y="5395396"/>
            <a:ext cx="2606040" cy="778223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0D3032C-FC5D-084E-A01D-12991AB02083}"/>
              </a:ext>
            </a:extLst>
          </p:cNvPr>
          <p:cNvCxnSpPr>
            <a:cxnSpLocks/>
          </p:cNvCxnSpPr>
          <p:nvPr/>
        </p:nvCxnSpPr>
        <p:spPr>
          <a:xfrm flipV="1">
            <a:off x="4465320" y="4704843"/>
            <a:ext cx="2606040" cy="138110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9838" y="1190387"/>
            <a:ext cx="3593327" cy="531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427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1615635" y="1315653"/>
            <a:ext cx="9919384" cy="1978164"/>
          </a:xfrm>
          <a:prstGeom prst="roundRect">
            <a:avLst>
              <a:gd name="adj" fmla="val 46680"/>
            </a:avLst>
          </a:prstGeom>
          <a:solidFill>
            <a:schemeClr val="bg1"/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niềm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bờ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tre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khách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DB68713E-A567-06E1-1406-E13EECDB98AE}"/>
              </a:ext>
            </a:extLst>
          </p:cNvPr>
          <p:cNvSpPr/>
          <p:nvPr/>
        </p:nvSpPr>
        <p:spPr>
          <a:xfrm>
            <a:off x="656981" y="739460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3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27124" y="3564184"/>
            <a:ext cx="10180955" cy="2273817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“Tre chợt tưng bừng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Nở đầy hoa trắng.”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93847" y="289872"/>
            <a:ext cx="3593327" cy="531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699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nhé lớp 2...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31807" y="659002"/>
            <a:ext cx="11528385" cy="5995686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 cap="rnd">
            <a:solidFill>
              <a:schemeClr val="accent6">
                <a:lumMod val="50000"/>
              </a:schemeClr>
            </a:solidFill>
            <a:prstDash val="dash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533317" y="1851420"/>
            <a:ext cx="4748530" cy="3046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Bờ tre quanh hồ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Suốt ngày đón khách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Một đàn cò bạch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Hạ cánh reo mừng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Tre chợt tưng bừng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Nở đầy hoa trắng.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38F917-1837-6A44-A798-4953D58D26AD}"/>
              </a:ext>
            </a:extLst>
          </p:cNvPr>
          <p:cNvSpPr txBox="1"/>
          <p:nvPr/>
        </p:nvSpPr>
        <p:spPr>
          <a:xfrm>
            <a:off x="8473366" y="1847738"/>
            <a:ext cx="49636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Ghé chơi đông đủ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Cả toán chim cu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Ca hát gật gù: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“Ồ, tre rất mát!”.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Khách còn chú ếch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Ì ộp vang lừng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Gọi sao tưng bừng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Lúc ngày vừa tắt.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04488B-CF51-5042-A9ED-06C28F74A671}"/>
              </a:ext>
            </a:extLst>
          </p:cNvPr>
          <p:cNvGrpSpPr/>
          <p:nvPr/>
        </p:nvGrpSpPr>
        <p:grpSpPr>
          <a:xfrm>
            <a:off x="3475579" y="84080"/>
            <a:ext cx="5388531" cy="1572260"/>
            <a:chOff x="3533140" y="-127128"/>
            <a:chExt cx="5388531" cy="1572260"/>
          </a:xfrm>
        </p:grpSpPr>
        <p:sp>
          <p:nvSpPr>
            <p:cNvPr id="6" name="圆角矩形 2">
              <a:extLst>
                <a:ext uri="{FF2B5EF4-FFF2-40B4-BE49-F238E27FC236}">
                  <a16:creationId xmlns:a16="http://schemas.microsoft.com/office/drawing/2014/main" id="{DB68713E-A567-06E1-1406-E13EECDB98AE}"/>
                </a:ext>
              </a:extLst>
            </p:cNvPr>
            <p:cNvSpPr/>
            <p:nvPr/>
          </p:nvSpPr>
          <p:spPr>
            <a:xfrm>
              <a:off x="3706535" y="252714"/>
              <a:ext cx="5215136" cy="72850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Bờ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tre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đón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khách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A6FFDF1-C1A0-9E43-B30C-57C390F1F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140" y="-127128"/>
              <a:ext cx="1572260" cy="157226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0B6918E-8391-814E-9A37-325C3D001EAC}"/>
              </a:ext>
            </a:extLst>
          </p:cNvPr>
          <p:cNvSpPr txBox="1"/>
          <p:nvPr/>
        </p:nvSpPr>
        <p:spPr>
          <a:xfrm>
            <a:off x="4261709" y="1851420"/>
            <a:ext cx="57454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Đến chơi im lặng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 bác bồ nông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Đứng nhìn mênh mông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Im như tượng đá.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Một chú bói cá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Đỗ xuống cành mềm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Chú vụt bay lên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Đậu vào chỗ cũ.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75A160-B653-0D4A-A7E3-661D7D082EE5}"/>
              </a:ext>
            </a:extLst>
          </p:cNvPr>
          <p:cNvSpPr txBox="1"/>
          <p:nvPr/>
        </p:nvSpPr>
        <p:spPr>
          <a:xfrm>
            <a:off x="8870397" y="889748"/>
            <a:ext cx="45665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(Võ Quảng)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6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594990" y="696765"/>
            <a:ext cx="11002020" cy="1809810"/>
          </a:xfrm>
          <a:prstGeom prst="roundRect">
            <a:avLst>
              <a:gd name="adj" fmla="val 46680"/>
            </a:avLst>
          </a:prstGeom>
          <a:solidFill>
            <a:schemeClr val="bg1"/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Tìm tiếng cùng vần ở cuối các dòng thơ trong đoạn thơ thứ nhất.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DB68713E-A567-06E1-1406-E13EECDB98AE}"/>
              </a:ext>
            </a:extLst>
          </p:cNvPr>
          <p:cNvSpPr/>
          <p:nvPr/>
        </p:nvSpPr>
        <p:spPr>
          <a:xfrm>
            <a:off x="594990" y="192473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4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5" name="矩形: 圆角 2">
            <a:extLst>
              <a:ext uri="{FF2B5EF4-FFF2-40B4-BE49-F238E27FC236}">
                <a16:creationId xmlns:a16="http://schemas.microsoft.com/office/drawing/2014/main" id="{1FE1FFF7-9FC5-D048-BC6E-0C98628AE4A7}"/>
              </a:ext>
            </a:extLst>
          </p:cNvPr>
          <p:cNvSpPr/>
          <p:nvPr/>
        </p:nvSpPr>
        <p:spPr>
          <a:xfrm>
            <a:off x="2212258" y="2682812"/>
            <a:ext cx="8111613" cy="3821227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id="{18EDA98F-DA13-834B-A32C-5932B6F6C013}"/>
              </a:ext>
            </a:extLst>
          </p:cNvPr>
          <p:cNvSpPr txBox="1"/>
          <p:nvPr/>
        </p:nvSpPr>
        <p:spPr>
          <a:xfrm>
            <a:off x="4397394" y="2885265"/>
            <a:ext cx="474853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Bờ tre quanh hồ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Suốt ngày đón khách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Một đàn cò bạch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Hạ cánh reo mừng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Tre chợt tưng bừng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Nở đầy hoa trắng.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14E101B-C65A-9044-B96F-29B7B2777E2D}"/>
              </a:ext>
            </a:extLst>
          </p:cNvPr>
          <p:cNvCxnSpPr/>
          <p:nvPr/>
        </p:nvCxnSpPr>
        <p:spPr>
          <a:xfrm>
            <a:off x="7359445" y="3996813"/>
            <a:ext cx="1061884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00A3A9D-18AB-1148-93A1-BC7E833673B1}"/>
              </a:ext>
            </a:extLst>
          </p:cNvPr>
          <p:cNvCxnSpPr/>
          <p:nvPr/>
        </p:nvCxnSpPr>
        <p:spPr>
          <a:xfrm>
            <a:off x="6715432" y="4593425"/>
            <a:ext cx="1061884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99B295B-BDD6-C842-B912-DDC45544FF5A}"/>
              </a:ext>
            </a:extLst>
          </p:cNvPr>
          <p:cNvCxnSpPr/>
          <p:nvPr/>
        </p:nvCxnSpPr>
        <p:spPr>
          <a:xfrm>
            <a:off x="6971071" y="5152103"/>
            <a:ext cx="1061884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3AC6B2B-2906-164A-8D60-2A392687F1EA}"/>
              </a:ext>
            </a:extLst>
          </p:cNvPr>
          <p:cNvCxnSpPr/>
          <p:nvPr/>
        </p:nvCxnSpPr>
        <p:spPr>
          <a:xfrm>
            <a:off x="7246374" y="5683045"/>
            <a:ext cx="1061884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A16AA22-BC45-BC4B-A07D-00ABCA2D8D10}"/>
              </a:ext>
            </a:extLst>
          </p:cNvPr>
          <p:cNvSpPr txBox="1"/>
          <p:nvPr/>
        </p:nvSpPr>
        <p:spPr>
          <a:xfrm>
            <a:off x="1341712" y="3646102"/>
            <a:ext cx="2765856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</a:t>
            </a: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hách - bạch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36A79F-117E-2E41-B800-777FCA430C7A}"/>
              </a:ext>
            </a:extLst>
          </p:cNvPr>
          <p:cNvSpPr txBox="1"/>
          <p:nvPr/>
        </p:nvSpPr>
        <p:spPr>
          <a:xfrm>
            <a:off x="8953745" y="5095616"/>
            <a:ext cx="2765856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bừng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45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5" grpId="0" animBg="1"/>
      <p:bldP spid="9" grpId="0"/>
      <p:bldP spid="11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C2ECFF84-9237-0429-1B6F-2448DC0BB7E2}"/>
              </a:ext>
            </a:extLst>
          </p:cNvPr>
          <p:cNvGrpSpPr/>
          <p:nvPr/>
        </p:nvGrpSpPr>
        <p:grpSpPr>
          <a:xfrm>
            <a:off x="2920723" y="1147133"/>
            <a:ext cx="7431899" cy="4178377"/>
            <a:chOff x="2234078" y="2613362"/>
            <a:chExt cx="3966217" cy="1311960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90C12816-B30E-8912-F43D-862C1FE20432}"/>
                </a:ext>
              </a:extLst>
            </p:cNvPr>
            <p:cNvSpPr/>
            <p:nvPr/>
          </p:nvSpPr>
          <p:spPr>
            <a:xfrm>
              <a:off x="2234078" y="2613362"/>
              <a:ext cx="3966217" cy="1311960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0086DAA-FA01-B648-E485-B48AFC66FE8D}"/>
                </a:ext>
              </a:extLst>
            </p:cNvPr>
            <p:cNvSpPr txBox="1"/>
            <p:nvPr/>
          </p:nvSpPr>
          <p:spPr>
            <a:xfrm>
              <a:off x="2531917" y="2906949"/>
              <a:ext cx="3370538" cy="7247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409BD2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LUYỆN TẬP,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409BD2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THỰC HÀNH</a:t>
              </a:r>
              <a:endParaRPr kumimoji="0" lang="zh-CN" altLang="en-US" sz="7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09BD2"/>
                </a:solidFill>
                <a:effectLst/>
                <a:uLnTx/>
                <a:uFillTx/>
                <a:latin typeface="Segoe UI Black" panose="020B0A02040204020203" pitchFamily="34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302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C2ECFF84-9237-0429-1B6F-2448DC0BB7E2}"/>
              </a:ext>
            </a:extLst>
          </p:cNvPr>
          <p:cNvGrpSpPr/>
          <p:nvPr/>
        </p:nvGrpSpPr>
        <p:grpSpPr>
          <a:xfrm>
            <a:off x="1293400" y="1147130"/>
            <a:ext cx="9059221" cy="4178376"/>
            <a:chOff x="1365617" y="2613362"/>
            <a:chExt cx="4834678" cy="1311960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90C12816-B30E-8912-F43D-862C1FE20432}"/>
                </a:ext>
              </a:extLst>
            </p:cNvPr>
            <p:cNvSpPr/>
            <p:nvPr/>
          </p:nvSpPr>
          <p:spPr>
            <a:xfrm>
              <a:off x="2234078" y="2613362"/>
              <a:ext cx="3966217" cy="1311960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6D0B8747-9E79-2684-B352-7E04693FC0C0}"/>
                </a:ext>
              </a:extLst>
            </p:cNvPr>
            <p:cNvSpPr/>
            <p:nvPr/>
          </p:nvSpPr>
          <p:spPr>
            <a:xfrm>
              <a:off x="1365617" y="2992710"/>
              <a:ext cx="1080489" cy="553264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Forte" panose="03060902040502070203" pitchFamily="66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03</a:t>
              </a:r>
              <a:endParaRPr kumimoji="0" lang="zh-CN" altLang="en-US" sz="9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Forte" panose="03060902040502070203" pitchFamily="66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0086DAA-FA01-B648-E485-B48AFC66FE8D}"/>
                </a:ext>
              </a:extLst>
            </p:cNvPr>
            <p:cNvSpPr txBox="1"/>
            <p:nvPr/>
          </p:nvSpPr>
          <p:spPr>
            <a:xfrm>
              <a:off x="2446106" y="2790983"/>
              <a:ext cx="3370538" cy="9567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4472C4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Luyện</a:t>
              </a:r>
              <a:r>
                <a:rPr kumimoji="0" lang="en-US" altLang="zh-CN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4472C4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kumimoji="0" lang="en-US" altLang="zh-CN" sz="96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4472C4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đọc</a:t>
              </a:r>
              <a:r>
                <a:rPr kumimoji="0" lang="en-US" altLang="zh-CN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4472C4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kumimoji="0" lang="en-US" altLang="zh-CN" sz="96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4472C4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lại</a:t>
              </a:r>
              <a:endParaRPr kumimoji="0" lang="zh-CN" altLang="en-US" sz="9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Segoe UI Black" panose="020B0A02040204020203" pitchFamily="34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55320" y="-1199023"/>
            <a:ext cx="3593327" cy="531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37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31807" y="659002"/>
            <a:ext cx="11528385" cy="5995686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 cap="rnd">
            <a:solidFill>
              <a:schemeClr val="accent6">
                <a:lumMod val="50000"/>
              </a:schemeClr>
            </a:solidFill>
            <a:prstDash val="dash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533317" y="1851420"/>
            <a:ext cx="4748530" cy="3046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Bờ tre quanh hồ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Suốt ngày đón khách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Một đàn cò bạch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Hạ cánh reo mừng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Tre chợt tưng bừng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Nở đầy hoa trắng.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38F917-1837-6A44-A798-4953D58D26AD}"/>
              </a:ext>
            </a:extLst>
          </p:cNvPr>
          <p:cNvSpPr txBox="1"/>
          <p:nvPr/>
        </p:nvSpPr>
        <p:spPr>
          <a:xfrm>
            <a:off x="8473366" y="1847738"/>
            <a:ext cx="49636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Ghé chơi đông đủ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Cả toán chim cu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Ca hát gật gù: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“Ồ, tre rất mát!”.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Khách còn chú ếch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Ì ộp vang lừng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Gọi sao tưng bừng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Lúc ngày vừa tắt.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04488B-CF51-5042-A9ED-06C28F74A671}"/>
              </a:ext>
            </a:extLst>
          </p:cNvPr>
          <p:cNvGrpSpPr/>
          <p:nvPr/>
        </p:nvGrpSpPr>
        <p:grpSpPr>
          <a:xfrm>
            <a:off x="3475579" y="84080"/>
            <a:ext cx="5388531" cy="1572260"/>
            <a:chOff x="3533140" y="-127128"/>
            <a:chExt cx="5388531" cy="1572260"/>
          </a:xfrm>
        </p:grpSpPr>
        <p:sp>
          <p:nvSpPr>
            <p:cNvPr id="6" name="圆角矩形 2">
              <a:extLst>
                <a:ext uri="{FF2B5EF4-FFF2-40B4-BE49-F238E27FC236}">
                  <a16:creationId xmlns:a16="http://schemas.microsoft.com/office/drawing/2014/main" id="{DB68713E-A567-06E1-1406-E13EECDB98AE}"/>
                </a:ext>
              </a:extLst>
            </p:cNvPr>
            <p:cNvSpPr/>
            <p:nvPr/>
          </p:nvSpPr>
          <p:spPr>
            <a:xfrm>
              <a:off x="3706535" y="252714"/>
              <a:ext cx="5215136" cy="72850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Bờ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tre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đón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khách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A6FFDF1-C1A0-9E43-B30C-57C390F1F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140" y="-127128"/>
              <a:ext cx="1572260" cy="157226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0B6918E-8391-814E-9A37-325C3D001EAC}"/>
              </a:ext>
            </a:extLst>
          </p:cNvPr>
          <p:cNvSpPr txBox="1"/>
          <p:nvPr/>
        </p:nvSpPr>
        <p:spPr>
          <a:xfrm>
            <a:off x="4261709" y="1851420"/>
            <a:ext cx="57454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Đến chơi im lặng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 bác bồ nông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Đứng nhìn mênh mông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Im như tượng đá.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Một chú bói cá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Đỗ xuống cành mềm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Chú vụt bay lên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Đậu vào chỗ cũ.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75A160-B653-0D4A-A7E3-661D7D082EE5}"/>
              </a:ext>
            </a:extLst>
          </p:cNvPr>
          <p:cNvSpPr txBox="1"/>
          <p:nvPr/>
        </p:nvSpPr>
        <p:spPr>
          <a:xfrm>
            <a:off x="8870397" y="889748"/>
            <a:ext cx="45665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(Võ Quảng)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" name="bo-tre-don-khach.mp3" descr="bo-tre-don-khach.mp3">
            <a:hlinkClick r:id="" action="ppaction://media"/>
            <a:extLst>
              <a:ext uri="{FF2B5EF4-FFF2-40B4-BE49-F238E27FC236}">
                <a16:creationId xmlns:a16="http://schemas.microsoft.com/office/drawing/2014/main" id="{000496AD-26F0-6140-8274-37787A942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40306" y="5030598"/>
            <a:ext cx="1168400" cy="1168400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52337" y="-412484"/>
            <a:ext cx="3593327" cy="531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2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C2ECFF84-9237-0429-1B6F-2448DC0BB7E2}"/>
              </a:ext>
            </a:extLst>
          </p:cNvPr>
          <p:cNvGrpSpPr/>
          <p:nvPr/>
        </p:nvGrpSpPr>
        <p:grpSpPr>
          <a:xfrm>
            <a:off x="441345" y="1379954"/>
            <a:ext cx="11092562" cy="4178376"/>
            <a:chOff x="1354526" y="2679941"/>
            <a:chExt cx="5919821" cy="1311960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90C12816-B30E-8912-F43D-862C1FE20432}"/>
                </a:ext>
              </a:extLst>
            </p:cNvPr>
            <p:cNvSpPr/>
            <p:nvPr/>
          </p:nvSpPr>
          <p:spPr>
            <a:xfrm>
              <a:off x="2134261" y="2679941"/>
              <a:ext cx="5140086" cy="1311960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6D0B8747-9E79-2684-B352-7E04693FC0C0}"/>
                </a:ext>
              </a:extLst>
            </p:cNvPr>
            <p:cNvSpPr/>
            <p:nvPr/>
          </p:nvSpPr>
          <p:spPr>
            <a:xfrm>
              <a:off x="1354526" y="3349827"/>
              <a:ext cx="1080489" cy="553264"/>
            </a:xfrm>
            <a:prstGeom prst="round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Forte" panose="03060902040502070203" pitchFamily="66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04</a:t>
              </a:r>
              <a:endParaRPr kumimoji="0" lang="zh-CN" altLang="en-US" sz="9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Forte" panose="03060902040502070203" pitchFamily="66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0086DAA-FA01-B648-E485-B48AFC66FE8D}"/>
                </a:ext>
              </a:extLst>
            </p:cNvPr>
            <p:cNvSpPr txBox="1"/>
            <p:nvPr/>
          </p:nvSpPr>
          <p:spPr>
            <a:xfrm>
              <a:off x="2240275" y="2857562"/>
              <a:ext cx="4928058" cy="9567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7030A0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Luyện</a:t>
              </a:r>
              <a:r>
                <a:rPr kumimoji="0" lang="en-US" altLang="zh-CN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7030A0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kumimoji="0" lang="en-US" altLang="zh-CN" sz="96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7030A0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tập</a:t>
              </a:r>
              <a:r>
                <a:rPr kumimoji="0" lang="en-US" altLang="zh-CN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7030A0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kumimoji="0" lang="en-US" altLang="zh-CN" sz="96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7030A0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theo</a:t>
              </a:r>
              <a:r>
                <a:rPr kumimoji="0" lang="en-US" altLang="zh-CN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7030A0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kumimoji="0" lang="en-US" altLang="zh-CN" sz="96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7030A0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văn</a:t>
              </a:r>
              <a:r>
                <a:rPr kumimoji="0" lang="en-US" altLang="zh-CN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7030A0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kumimoji="0" lang="en-US" altLang="zh-CN" sz="96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7030A0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bản</a:t>
              </a:r>
              <a:r>
                <a:rPr kumimoji="0" lang="en-US" altLang="zh-CN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7030A0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kumimoji="0" lang="en-US" altLang="zh-CN" sz="96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7030A0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đọc</a:t>
              </a:r>
              <a:endParaRPr kumimoji="0" lang="zh-CN" altLang="en-US" sz="9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Segoe UI Black" panose="020B0A02040204020203" pitchFamily="34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97594" y="-1797462"/>
            <a:ext cx="3593327" cy="531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63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824382-5590-0D49-BE81-860882032FB8}"/>
              </a:ext>
            </a:extLst>
          </p:cNvPr>
          <p:cNvGrpSpPr/>
          <p:nvPr/>
        </p:nvGrpSpPr>
        <p:grpSpPr>
          <a:xfrm>
            <a:off x="331807" y="1847738"/>
            <a:ext cx="13087991" cy="5010262"/>
            <a:chOff x="331807" y="1847738"/>
            <a:chExt cx="13087991" cy="5010262"/>
          </a:xfrm>
        </p:grpSpPr>
        <p:sp>
          <p:nvSpPr>
            <p:cNvPr id="17" name="矩形: 圆角 2">
              <a:extLst>
                <a:ext uri="{FF2B5EF4-FFF2-40B4-BE49-F238E27FC236}">
                  <a16:creationId xmlns:a16="http://schemas.microsoft.com/office/drawing/2014/main" id="{22A2CFF2-B3BF-A24F-8AA7-6A8C1A0940A9}"/>
                </a:ext>
              </a:extLst>
            </p:cNvPr>
            <p:cNvSpPr/>
            <p:nvPr/>
          </p:nvSpPr>
          <p:spPr>
            <a:xfrm>
              <a:off x="331807" y="1847738"/>
              <a:ext cx="11561610" cy="4806950"/>
            </a:xfrm>
            <a:prstGeom prst="roundRect">
              <a:avLst>
                <a:gd name="adj" fmla="val 11843"/>
              </a:avLst>
            </a:prstGeom>
            <a:solidFill>
              <a:schemeClr val="bg1"/>
            </a:solidFill>
            <a:ln w="38100" cap="rnd">
              <a:solidFill>
                <a:schemeClr val="accent6">
                  <a:lumMod val="50000"/>
                </a:schemeClr>
              </a:solidFill>
              <a:prstDash val="dash"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文本框 6">
              <a:extLst>
                <a:ext uri="{FF2B5EF4-FFF2-40B4-BE49-F238E27FC236}">
                  <a16:creationId xmlns:a16="http://schemas.microsoft.com/office/drawing/2014/main" id="{7A5C3176-F7F9-3B41-BE72-B575CCEE452A}"/>
                </a:ext>
              </a:extLst>
            </p:cNvPr>
            <p:cNvSpPr txBox="1"/>
            <p:nvPr/>
          </p:nvSpPr>
          <p:spPr>
            <a:xfrm>
              <a:off x="594277" y="2727719"/>
              <a:ext cx="4748530" cy="304698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Bờ tre quanh hồ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Suốt ngày đón khách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Một đàn cò bạch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Hạ cánh reo mừng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Tre chợt tưng bừng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Nở đầy hoa trắng.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2FB5EF7-B447-0A43-9852-237E8C33E68B}"/>
                </a:ext>
              </a:extLst>
            </p:cNvPr>
            <p:cNvSpPr txBox="1"/>
            <p:nvPr/>
          </p:nvSpPr>
          <p:spPr>
            <a:xfrm>
              <a:off x="8456188" y="2130373"/>
              <a:ext cx="4963610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Ghé chơi đông đủ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Cả toán chim cu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 hát gật gù: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“Ồ, tre rất mát!”.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 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Khách còn chú ếch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Ì ộp vang lừng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Gọi sao tưng bừng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Lúc ngày vừa tắt.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40B19D4-F96E-1F40-A5B1-D3EF9EE276DB}"/>
                </a:ext>
              </a:extLst>
            </p:cNvPr>
            <p:cNvSpPr txBox="1"/>
            <p:nvPr/>
          </p:nvSpPr>
          <p:spPr>
            <a:xfrm>
              <a:off x="4335268" y="2333685"/>
              <a:ext cx="5745480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Đến chơi im lặng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 bác bồ nông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Đứng nhìn mênh mông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Im như tượng đá.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Một chú bói cá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Đỗ xuống cành mềm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Chú vụt bay lên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Đậu vào chỗ cũ.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253595" y="266762"/>
            <a:ext cx="10095097" cy="1809810"/>
          </a:xfrm>
          <a:prstGeom prst="roundRect">
            <a:avLst>
              <a:gd name="adj" fmla="val 4668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niềm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vui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zh-CN" altLang="en-US" sz="4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DB68713E-A567-06E1-1406-E13EECDB98AE}"/>
              </a:ext>
            </a:extLst>
          </p:cNvPr>
          <p:cNvSpPr/>
          <p:nvPr/>
        </p:nvSpPr>
        <p:spPr>
          <a:xfrm>
            <a:off x="9477349" y="1102187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1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B2FE8C2-8CA6-3F44-BC2B-185B701519DB}"/>
              </a:ext>
            </a:extLst>
          </p:cNvPr>
          <p:cNvCxnSpPr/>
          <p:nvPr/>
        </p:nvCxnSpPr>
        <p:spPr>
          <a:xfrm>
            <a:off x="2194560" y="4724400"/>
            <a:ext cx="15697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8F659A1-1A2B-BE46-84C9-3A1FB3EE6A80}"/>
              </a:ext>
            </a:extLst>
          </p:cNvPr>
          <p:cNvCxnSpPr>
            <a:cxnSpLocks/>
          </p:cNvCxnSpPr>
          <p:nvPr/>
        </p:nvCxnSpPr>
        <p:spPr>
          <a:xfrm>
            <a:off x="8593429" y="3596640"/>
            <a:ext cx="22117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A616881-DAB3-B549-8798-7B5EADADA068}"/>
              </a:ext>
            </a:extLst>
          </p:cNvPr>
          <p:cNvCxnSpPr>
            <a:cxnSpLocks/>
          </p:cNvCxnSpPr>
          <p:nvPr/>
        </p:nvCxnSpPr>
        <p:spPr>
          <a:xfrm>
            <a:off x="8593429" y="5608320"/>
            <a:ext cx="22117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366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1685405" y="2041848"/>
            <a:ext cx="3176155" cy="1387152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eo mừng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984117" y="779390"/>
            <a:ext cx="9662160" cy="968038"/>
          </a:xfrm>
          <a:prstGeom prst="roundRect">
            <a:avLst>
              <a:gd name="adj" fmla="val 4668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Đặt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câu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với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từ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ngữ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vừa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tìm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được</a:t>
            </a:r>
            <a:endParaRPr kumimoji="0" lang="zh-CN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DB68713E-A567-06E1-1406-E13EECDB98AE}"/>
              </a:ext>
            </a:extLst>
          </p:cNvPr>
          <p:cNvSpPr/>
          <p:nvPr/>
        </p:nvSpPr>
        <p:spPr>
          <a:xfrm>
            <a:off x="9399137" y="338380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2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5" name="矩形: 圆角 2">
            <a:extLst>
              <a:ext uri="{FF2B5EF4-FFF2-40B4-BE49-F238E27FC236}">
                <a16:creationId xmlns:a16="http://schemas.microsoft.com/office/drawing/2014/main" id="{188642AA-C7E8-674E-A592-F18895FD1C98}"/>
              </a:ext>
            </a:extLst>
          </p:cNvPr>
          <p:cNvSpPr/>
          <p:nvPr/>
        </p:nvSpPr>
        <p:spPr>
          <a:xfrm>
            <a:off x="6096000" y="2041848"/>
            <a:ext cx="4410595" cy="1387152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gù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8" name="矩形: 圆角 2">
            <a:extLst>
              <a:ext uri="{FF2B5EF4-FFF2-40B4-BE49-F238E27FC236}">
                <a16:creationId xmlns:a16="http://schemas.microsoft.com/office/drawing/2014/main" id="{A11A2B27-59A1-844A-BE9F-820B748DF2F2}"/>
              </a:ext>
            </a:extLst>
          </p:cNvPr>
          <p:cNvSpPr/>
          <p:nvPr/>
        </p:nvSpPr>
        <p:spPr>
          <a:xfrm>
            <a:off x="4718166" y="3723420"/>
            <a:ext cx="4410595" cy="1387152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ộp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vang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lừng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9BDDA0-F31C-A84B-B9D4-F75AF1EA2D8E}"/>
              </a:ext>
            </a:extLst>
          </p:cNvPr>
          <p:cNvSpPr/>
          <p:nvPr/>
        </p:nvSpPr>
        <p:spPr>
          <a:xfrm>
            <a:off x="2178684" y="5404992"/>
            <a:ext cx="8169275" cy="968039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 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 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214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5" grpId="0" animBg="1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C2ECFF84-9237-0429-1B6F-2448DC0BB7E2}"/>
              </a:ext>
            </a:extLst>
          </p:cNvPr>
          <p:cNvGrpSpPr/>
          <p:nvPr/>
        </p:nvGrpSpPr>
        <p:grpSpPr>
          <a:xfrm>
            <a:off x="2920723" y="1147130"/>
            <a:ext cx="7431899" cy="4178376"/>
            <a:chOff x="2234078" y="2613362"/>
            <a:chExt cx="3966217" cy="1311960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90C12816-B30E-8912-F43D-862C1FE20432}"/>
                </a:ext>
              </a:extLst>
            </p:cNvPr>
            <p:cNvSpPr/>
            <p:nvPr/>
          </p:nvSpPr>
          <p:spPr>
            <a:xfrm>
              <a:off x="2234078" y="2613362"/>
              <a:ext cx="3966217" cy="1311960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0086DAA-FA01-B648-E485-B48AFC66FE8D}"/>
                </a:ext>
              </a:extLst>
            </p:cNvPr>
            <p:cNvSpPr txBox="1"/>
            <p:nvPr/>
          </p:nvSpPr>
          <p:spPr>
            <a:xfrm>
              <a:off x="2531917" y="2790983"/>
              <a:ext cx="3370538" cy="9567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>
                  <a:ln>
                    <a:solidFill>
                      <a:prstClr val="black"/>
                    </a:solidFill>
                  </a:ln>
                  <a:solidFill>
                    <a:srgbClr val="409BD2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VẬN DỤNG</a:t>
              </a:r>
              <a:endParaRPr kumimoji="0" lang="zh-CN" altLang="en-US" sz="9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09BD2"/>
                </a:solidFill>
                <a:effectLst/>
                <a:uLnTx/>
                <a:uFillTx/>
                <a:latin typeface="Segoe UI Black" panose="020B0A02040204020203" pitchFamily="34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986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C2ECFF84-9237-0429-1B6F-2448DC0BB7E2}"/>
              </a:ext>
            </a:extLst>
          </p:cNvPr>
          <p:cNvGrpSpPr/>
          <p:nvPr/>
        </p:nvGrpSpPr>
        <p:grpSpPr>
          <a:xfrm>
            <a:off x="358140" y="1512936"/>
            <a:ext cx="11475720" cy="3832127"/>
            <a:chOff x="2134261" y="2679941"/>
            <a:chExt cx="5140086" cy="1203242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90C12816-B30E-8912-F43D-862C1FE20432}"/>
                </a:ext>
              </a:extLst>
            </p:cNvPr>
            <p:cNvSpPr/>
            <p:nvPr/>
          </p:nvSpPr>
          <p:spPr>
            <a:xfrm>
              <a:off x="2134261" y="2679941"/>
              <a:ext cx="5140086" cy="1203242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0086DAA-FA01-B648-E485-B48AFC66FE8D}"/>
                </a:ext>
              </a:extLst>
            </p:cNvPr>
            <p:cNvSpPr txBox="1"/>
            <p:nvPr/>
          </p:nvSpPr>
          <p:spPr>
            <a:xfrm>
              <a:off x="2240275" y="2857562"/>
              <a:ext cx="4906912" cy="8794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Hình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ảnh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bên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bờ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tre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loài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động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vật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tụ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họp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thấy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một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thế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giới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thiên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nhiên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thật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thú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vị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cũng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một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hình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ảnh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đẹp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thật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bình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yên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của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quê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Việt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Nam.</a:t>
              </a:r>
              <a:endParaRPr kumimoji="0" lang="zh-CN" altLang="en-US" sz="4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69CEBED-E4FD-6B4C-9041-0A1AA71A92CC}"/>
              </a:ext>
            </a:extLst>
          </p:cNvPr>
          <p:cNvGrpSpPr/>
          <p:nvPr/>
        </p:nvGrpSpPr>
        <p:grpSpPr>
          <a:xfrm>
            <a:off x="3659427" y="593822"/>
            <a:ext cx="5388531" cy="1572260"/>
            <a:chOff x="3533140" y="-127128"/>
            <a:chExt cx="5388531" cy="1572260"/>
          </a:xfrm>
        </p:grpSpPr>
        <p:sp>
          <p:nvSpPr>
            <p:cNvPr id="7" name="圆角矩形 2">
              <a:extLst>
                <a:ext uri="{FF2B5EF4-FFF2-40B4-BE49-F238E27FC236}">
                  <a16:creationId xmlns:a16="http://schemas.microsoft.com/office/drawing/2014/main" id="{01BD7B4C-C839-D045-B04C-81889670E04B}"/>
                </a:ext>
              </a:extLst>
            </p:cNvPr>
            <p:cNvSpPr/>
            <p:nvPr/>
          </p:nvSpPr>
          <p:spPr>
            <a:xfrm>
              <a:off x="3706535" y="252714"/>
              <a:ext cx="5215136" cy="72850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Bờ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tre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đón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khách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0564C4F-A864-BC42-B5CE-41C47860C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140" y="-127128"/>
              <a:ext cx="1572260" cy="15722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727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" b="91667" l="0" r="75500">
                        <a14:foregroundMark x1="59400" y1="67500" x2="63100" y2="76204"/>
                        <a14:foregroundMark x1="43500" y1="18148" x2="48300" y2="23241"/>
                        <a14:foregroundMark x1="52200" y1="21389" x2="56800" y2="26019"/>
                        <a14:foregroundMark x1="16400" y1="73333" x2="10300" y2="87315"/>
                        <a14:foregroundMark x1="17500" y1="80370" x2="12500" y2="86481"/>
                        <a14:foregroundMark x1="16400" y1="78796" x2="16800" y2="82593"/>
                        <a14:foregroundMark x1="16800" y1="82593" x2="20100" y2="83796"/>
                        <a14:foregroundMark x1="14700" y1="71111" x2="11400" y2="78148"/>
                        <a14:foregroundMark x1="11400" y1="77593" x2="10300" y2="82222"/>
                        <a14:foregroundMark x1="10100" y1="82037" x2="10300" y2="86019"/>
                        <a14:foregroundMark x1="39771" y1="19504" x2="49140" y2="27482"/>
                        <a14:backgroundMark x1="65900" y1="28704" x2="629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7" r="24691" b="9091"/>
          <a:stretch>
            <a:fillRect/>
          </a:stretch>
        </p:blipFill>
        <p:spPr>
          <a:xfrm>
            <a:off x="1788705" y="4144519"/>
            <a:ext cx="1479221" cy="213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667" l="10000" r="99333">
                        <a14:foregroundMark x1="65667" y1="76333" x2="64667" y2="85667"/>
                        <a14:foregroundMark x1="70000" y1="75333" x2="77000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1" t="3451" r="2588" b="3720"/>
          <a:stretch>
            <a:fillRect/>
          </a:stretch>
        </p:blipFill>
        <p:spPr>
          <a:xfrm>
            <a:off x="4213955" y="3991137"/>
            <a:ext cx="1463168" cy="2302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3141527" y="5580680"/>
            <a:ext cx="1256076" cy="7459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23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4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1" name="Oval 30">
            <a:hlinkClick r:id="rId25" action="ppaction://hlinksldjump"/>
          </p:cNvPr>
          <p:cNvSpPr/>
          <p:nvPr/>
        </p:nvSpPr>
        <p:spPr>
          <a:xfrm>
            <a:off x="3620273" y="6326662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32" name="Oval 31">
            <a:hlinkClick r:id="rId26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832959" y="3817372"/>
            <a:ext cx="1551096" cy="23038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438" b="89825" l="2077" r="97923">
                        <a14:foregroundMark x1="82846" y1="73085" x2="93000" y2="7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92" y="4496100"/>
            <a:ext cx="1856798" cy="1905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29053" y="5456687"/>
            <a:ext cx="1251028" cy="1295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6" cstate="hq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  <p:sp>
        <p:nvSpPr>
          <p:cNvPr id="2" name="Rectangle: Rounded Corners 1">
            <a:hlinkClick r:id="rId24" action="ppaction://hlinksldjump"/>
            <a:extLst>
              <a:ext uri="{FF2B5EF4-FFF2-40B4-BE49-F238E27FC236}">
                <a16:creationId xmlns:a16="http://schemas.microsoft.com/office/drawing/2014/main" id="{21E63FAB-C773-40DE-8B4C-ECAB559BBD06}"/>
              </a:ext>
            </a:extLst>
          </p:cNvPr>
          <p:cNvSpPr/>
          <p:nvPr/>
        </p:nvSpPr>
        <p:spPr>
          <a:xfrm>
            <a:off x="9359041" y="6121178"/>
            <a:ext cx="2212070" cy="5692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卡通人物&#10;&#10;低可信度描述已自动生成">
            <a:extLst>
              <a:ext uri="{FF2B5EF4-FFF2-40B4-BE49-F238E27FC236}">
                <a16:creationId xmlns:a16="http://schemas.microsoft.com/office/drawing/2014/main" id="{673C8AC1-0453-4FD1-8082-4C0361EEC3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1785257" y="1672936"/>
            <a:ext cx="8621486" cy="5185064"/>
          </a:xfrm>
          <a:prstGeom prst="rect">
            <a:avLst/>
          </a:prstGeom>
          <a:ln>
            <a:noFill/>
          </a:ln>
        </p:spPr>
      </p:pic>
      <p:pic>
        <p:nvPicPr>
          <p:cNvPr id="12" name="图片 11" descr="卡通人物&#10;&#10;低可信度描述已自动生成">
            <a:extLst>
              <a:ext uri="{FF2B5EF4-FFF2-40B4-BE49-F238E27FC236}">
                <a16:creationId xmlns:a16="http://schemas.microsoft.com/office/drawing/2014/main" id="{7F24F6E7-963A-4AE9-A7E0-1C421CA631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29" b="30159"/>
          <a:stretch/>
        </p:blipFill>
        <p:spPr>
          <a:xfrm>
            <a:off x="0" y="0"/>
            <a:ext cx="2975429" cy="4789714"/>
          </a:xfrm>
          <a:prstGeom prst="rect">
            <a:avLst/>
          </a:prstGeom>
        </p:spPr>
      </p:pic>
      <p:pic>
        <p:nvPicPr>
          <p:cNvPr id="21" name="图片 20" descr="卡通人物&#10;&#10;中度可信度描述已自动生成">
            <a:extLst>
              <a:ext uri="{FF2B5EF4-FFF2-40B4-BE49-F238E27FC236}">
                <a16:creationId xmlns:a16="http://schemas.microsoft.com/office/drawing/2014/main" id="{0F68BFC7-9DC1-41C4-BD4E-E6DA87C600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5" t="23856" r="69405" b="60812"/>
          <a:stretch/>
        </p:blipFill>
        <p:spPr>
          <a:xfrm>
            <a:off x="1990686" y="2307772"/>
            <a:ext cx="754742" cy="972458"/>
          </a:xfrm>
          <a:custGeom>
            <a:avLst/>
            <a:gdLst>
              <a:gd name="connsiteX0" fmla="*/ 0 w 12192000"/>
              <a:gd name="connsiteY0" fmla="*/ 0 h 6063343"/>
              <a:gd name="connsiteX1" fmla="*/ 12192000 w 12192000"/>
              <a:gd name="connsiteY1" fmla="*/ 0 h 6063343"/>
              <a:gd name="connsiteX2" fmla="*/ 12192000 w 12192000"/>
              <a:gd name="connsiteY2" fmla="*/ 6063343 h 6063343"/>
              <a:gd name="connsiteX3" fmla="*/ 0 w 12192000"/>
              <a:gd name="connsiteY3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063343"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752D000-A325-4E11-91AA-AB457552BD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0" b="30336"/>
          <a:stretch/>
        </p:blipFill>
        <p:spPr>
          <a:xfrm>
            <a:off x="4826856" y="621636"/>
            <a:ext cx="3321543" cy="161108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FD5E5379-15DC-432A-AEA4-483C98388ECF}"/>
              </a:ext>
            </a:extLst>
          </p:cNvPr>
          <p:cNvSpPr/>
          <p:nvPr/>
        </p:nvSpPr>
        <p:spPr>
          <a:xfrm>
            <a:off x="5020205" y="2501574"/>
            <a:ext cx="258179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sng" strike="noStrike" kern="1200" cap="none" spc="0" normalizeH="0" baseline="0" noProof="0" dirty="0" err="1">
                <a:ln w="28575">
                  <a:solidFill>
                    <a:prstClr val="black"/>
                  </a:solidFill>
                </a:ln>
                <a:solidFill>
                  <a:srgbClr val="EC938D"/>
                </a:solidFill>
                <a:effectLst/>
                <a:uLnTx/>
                <a:uFillTx/>
                <a:latin typeface="UTM Fire House" panose="02040603050506020204" pitchFamily="18" charset="0"/>
                <a:ea typeface="字魂157号-萌趣兔兔" panose="00000500000000000000" pitchFamily="2" charset="-122"/>
                <a:cs typeface="+mn-cs"/>
                <a:sym typeface="Arial" panose="020B0604020202020204" pitchFamily="34" charset="0"/>
              </a:rPr>
              <a:t>Về</a:t>
            </a:r>
            <a:r>
              <a:rPr kumimoji="0" lang="en-US" altLang="zh-CN" sz="6000" b="1" i="0" u="sng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EC938D"/>
                </a:solidFill>
                <a:effectLst/>
                <a:uLnTx/>
                <a:uFillTx/>
                <a:latin typeface="UTM Fire House" panose="02040603050506020204" pitchFamily="18" charset="0"/>
                <a:ea typeface="字魂157号-萌趣兔兔" panose="00000500000000000000" pitchFamily="2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6000" b="1" i="0" u="sng" strike="noStrike" kern="1200" cap="none" spc="0" normalizeH="0" baseline="0" noProof="0" dirty="0" err="1">
                <a:ln w="28575">
                  <a:solidFill>
                    <a:prstClr val="black"/>
                  </a:solidFill>
                </a:ln>
                <a:solidFill>
                  <a:srgbClr val="EC938D"/>
                </a:solidFill>
                <a:effectLst/>
                <a:uLnTx/>
                <a:uFillTx/>
                <a:latin typeface="UTM Fire House" panose="02040603050506020204" pitchFamily="18" charset="0"/>
                <a:ea typeface="字魂157号-萌趣兔兔" panose="00000500000000000000" pitchFamily="2" charset="-122"/>
                <a:cs typeface="+mn-cs"/>
                <a:sym typeface="Arial" panose="020B0604020202020204" pitchFamily="34" charset="0"/>
              </a:rPr>
              <a:t>nhà</a:t>
            </a:r>
            <a:r>
              <a:rPr kumimoji="0" lang="en-US" altLang="zh-CN" sz="60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EC938D"/>
                </a:solidFill>
                <a:effectLst/>
                <a:uLnTx/>
                <a:uFillTx/>
                <a:latin typeface="UTM Fire House" panose="02040603050506020204" pitchFamily="18" charset="0"/>
                <a:ea typeface="字魂157号-萌趣兔兔" panose="00000500000000000000" pitchFamily="2" charset="-122"/>
                <a:cs typeface="+mn-cs"/>
                <a:sym typeface="Arial" panose="020B0604020202020204" pitchFamily="34" charset="0"/>
              </a:rPr>
              <a:t>:</a:t>
            </a:r>
            <a:endParaRPr kumimoji="0" lang="zh-CN" altLang="en-US" sz="6000" b="1" i="0" u="none" strike="noStrike" kern="1200" cap="none" spc="0" normalizeH="0" baseline="0" noProof="0" dirty="0">
              <a:ln w="28575">
                <a:solidFill>
                  <a:prstClr val="black"/>
                </a:solidFill>
              </a:ln>
              <a:solidFill>
                <a:srgbClr val="EC938D"/>
              </a:solidFill>
              <a:effectLst/>
              <a:uLnTx/>
              <a:uFillTx/>
              <a:latin typeface="UTM Fire House" panose="02040603050506020204" pitchFamily="18" charset="0"/>
              <a:ea typeface="字魂157号-萌趣兔兔" panose="00000500000000000000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E21A56-90FD-C44F-AC3E-4859AF58632C}"/>
              </a:ext>
            </a:extLst>
          </p:cNvPr>
          <p:cNvSpPr txBox="1"/>
          <p:nvPr/>
        </p:nvSpPr>
        <p:spPr>
          <a:xfrm>
            <a:off x="3380714" y="3603748"/>
            <a:ext cx="6213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Hoàn thành bài tập vào vở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 bị bài mới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444754" y="-2033810"/>
            <a:ext cx="3593327" cy="531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5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id="{45F80E43-2143-4243-A318-E596A015FA8D}"/>
              </a:ext>
            </a:extLst>
          </p:cNvPr>
          <p:cNvSpPr/>
          <p:nvPr/>
        </p:nvSpPr>
        <p:spPr>
          <a:xfrm>
            <a:off x="5532120" y="655010"/>
            <a:ext cx="6233160" cy="4648200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3589"/>
            <a:ext cx="1020241" cy="17344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45069" y="1701837"/>
            <a:ext cx="48158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Hẹn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gặp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lại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nhé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359599-9939-B945-A5EC-CD866FDD07E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09" y="3065296"/>
            <a:ext cx="5946931" cy="342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70027" y="-784950"/>
            <a:ext cx="3593327" cy="531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8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42402" y="-169237"/>
            <a:ext cx="691933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5800" y="4101063"/>
            <a:ext cx="5316041" cy="108053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800" y="5434213"/>
            <a:ext cx="5402387" cy="119518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4141" y="4015912"/>
            <a:ext cx="5106859" cy="1165688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28144" y="5399090"/>
            <a:ext cx="5082855" cy="123031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40" y="406832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395" y="5438033"/>
            <a:ext cx="630120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112" y="573336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71" y="417042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7515" y="6042883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01132" y="1056003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307805" y="4159801"/>
            <a:ext cx="4788195" cy="96304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66663" y="5260025"/>
            <a:ext cx="4559300" cy="99225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07805" y="5260025"/>
            <a:ext cx="4788195" cy="96304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13939" y="4136983"/>
            <a:ext cx="4612023" cy="98586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053" y="4235598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95" y="418522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834" y="532969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951" y="5436947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8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49079" y="1783976"/>
            <a:ext cx="1847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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23841" y="1525037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5E1CE14-943B-4A64-964A-04ADEBCEF0D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9688700-0B68-486B-9D51-A586453E32C9}"/>
              </a:ext>
            </a:extLst>
          </p:cNvPr>
          <p:cNvSpPr txBox="1"/>
          <p:nvPr/>
        </p:nvSpPr>
        <p:spPr>
          <a:xfrm>
            <a:off x="3047999" y="1630087"/>
            <a:ext cx="632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 to,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99309" y="5435371"/>
            <a:ext cx="4663162" cy="1346429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109522"/>
            <a:ext cx="4208025" cy="995878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Thấp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nhắn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64774" y="5435370"/>
            <a:ext cx="4208025" cy="134643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632029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76" y="4069047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1252650"/>
            <a:ext cx="5705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CC8BBDC-F587-9947-9ADC-420A45A68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683" y="0"/>
            <a:ext cx="1092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481" y="169449"/>
            <a:ext cx="1771123" cy="17711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57B7FA-DDD4-3342-ABC5-D666677FB78D}"/>
              </a:ext>
            </a:extLst>
          </p:cNvPr>
          <p:cNvSpPr txBox="1"/>
          <p:nvPr/>
        </p:nvSpPr>
        <p:spPr>
          <a:xfrm>
            <a:off x="-23850600" y="372317"/>
            <a:ext cx="50444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VNNexa Rust Sans Bla" panose="020B0606040200020203" pitchFamily="34" charset="0"/>
                <a:ea typeface="+mn-ea"/>
                <a:cs typeface="+mn-cs"/>
              </a:rPr>
              <a:t>TIẾNG VIỆT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9613C5-0832-4841-988E-32D4ECD8C4A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44" y="2372361"/>
            <a:ext cx="1819646" cy="44856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DD5BC7-783E-ED49-8931-776575AEDC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6" y="-1083820"/>
            <a:ext cx="5757420" cy="57574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F89915-EB4A-054D-8A94-AD1FF2487C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10" y="3717312"/>
            <a:ext cx="26670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10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C2ECFF84-9237-0429-1B6F-2448DC0BB7E2}"/>
              </a:ext>
            </a:extLst>
          </p:cNvPr>
          <p:cNvGrpSpPr/>
          <p:nvPr/>
        </p:nvGrpSpPr>
        <p:grpSpPr>
          <a:xfrm>
            <a:off x="1293400" y="1147130"/>
            <a:ext cx="9059221" cy="4178376"/>
            <a:chOff x="1365617" y="2613362"/>
            <a:chExt cx="4834678" cy="1311960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90C12816-B30E-8912-F43D-862C1FE20432}"/>
                </a:ext>
              </a:extLst>
            </p:cNvPr>
            <p:cNvSpPr/>
            <p:nvPr/>
          </p:nvSpPr>
          <p:spPr>
            <a:xfrm>
              <a:off x="2234078" y="2613362"/>
              <a:ext cx="3966217" cy="1311960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6D0B8747-9E79-2684-B352-7E04693FC0C0}"/>
                </a:ext>
              </a:extLst>
            </p:cNvPr>
            <p:cNvSpPr/>
            <p:nvPr/>
          </p:nvSpPr>
          <p:spPr>
            <a:xfrm>
              <a:off x="1365617" y="2992710"/>
              <a:ext cx="1080489" cy="55326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Forte" panose="03060902040502070203" pitchFamily="66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01</a:t>
              </a:r>
              <a:endParaRPr kumimoji="0" lang="zh-CN" altLang="en-US" sz="9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Forte" panose="03060902040502070203" pitchFamily="66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0086DAA-FA01-B648-E485-B48AFC66FE8D}"/>
                </a:ext>
              </a:extLst>
            </p:cNvPr>
            <p:cNvSpPr txBox="1"/>
            <p:nvPr/>
          </p:nvSpPr>
          <p:spPr>
            <a:xfrm>
              <a:off x="2568933" y="2992710"/>
              <a:ext cx="3370538" cy="4928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Luyện</a:t>
              </a:r>
              <a:r>
                <a:rPr kumimoji="0" lang="en-US" altLang="zh-CN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kumimoji="0" lang="en-US" altLang="zh-CN" sz="96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đọc</a:t>
              </a:r>
              <a:endParaRPr kumimoji="0" lang="zh-CN" altLang="en-US" sz="9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189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30ydlyk0">
      <a:majorFont>
        <a:latin typeface="字魂27号-布丁体" panose="020F0302020204030204"/>
        <a:ea typeface="字魂27号-布丁体"/>
        <a:cs typeface=""/>
      </a:majorFont>
      <a:minorFont>
        <a:latin typeface="字魂27号-布丁体" panose="020F0502020204030204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1102</Words>
  <Application>Microsoft Office PowerPoint</Application>
  <PresentationFormat>Widescreen</PresentationFormat>
  <Paragraphs>251</Paragraphs>
  <Slides>31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58" baseType="lpstr">
      <vt:lpstr>宋体</vt:lpstr>
      <vt:lpstr>#9Slide03 IcielNovecento sans E</vt:lpstr>
      <vt:lpstr>#9Slide03 SVNNexa Rust Sans Bla</vt:lpstr>
      <vt:lpstr>#9Slide07 IcielKoni</vt:lpstr>
      <vt:lpstr>#9Slide07 Koni</vt:lpstr>
      <vt:lpstr>Arial</vt:lpstr>
      <vt:lpstr>Arial-Rounded</vt:lpstr>
      <vt:lpstr>Calibri</vt:lpstr>
      <vt:lpstr>Cambria</vt:lpstr>
      <vt:lpstr>等线</vt:lpstr>
      <vt:lpstr>等线 Light</vt:lpstr>
      <vt:lpstr>Forte</vt:lpstr>
      <vt:lpstr>Segoe UI Black</vt:lpstr>
      <vt:lpstr>SVN-Yahoo</vt:lpstr>
      <vt:lpstr>Times New Roman</vt:lpstr>
      <vt:lpstr>UTM Fire House</vt:lpstr>
      <vt:lpstr>字魂131号-酷乐潮玩体</vt:lpstr>
      <vt:lpstr>字魂157号-萌趣兔兔</vt:lpstr>
      <vt:lpstr>字魂27号-布丁体</vt:lpstr>
      <vt:lpstr>思源黑体 CN</vt:lpstr>
      <vt:lpstr>胡晓波男神体</vt:lpstr>
      <vt:lpstr>阿里巴巴普惠体 Light</vt:lpstr>
      <vt:lpstr>1_Office Theme</vt:lpstr>
      <vt:lpstr>3_Office 主题​​</vt:lpstr>
      <vt:lpstr>Office 主题​​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14</cp:revision>
  <dcterms:created xsi:type="dcterms:W3CDTF">2021-08-02T04:30:22Z</dcterms:created>
  <dcterms:modified xsi:type="dcterms:W3CDTF">2025-02-26T01:06:31Z</dcterms:modified>
</cp:coreProperties>
</file>