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8" r:id="rId2"/>
    <p:sldId id="257" r:id="rId3"/>
    <p:sldId id="279" r:id="rId4"/>
    <p:sldId id="280" r:id="rId5"/>
    <p:sldId id="259" r:id="rId6"/>
    <p:sldId id="281" r:id="rId7"/>
    <p:sldId id="260" r:id="rId8"/>
    <p:sldId id="261" r:id="rId9"/>
    <p:sldId id="262" r:id="rId10"/>
    <p:sldId id="282" r:id="rId11"/>
    <p:sldId id="283" r:id="rId12"/>
    <p:sldId id="284" r:id="rId13"/>
    <p:sldId id="285" r:id="rId14"/>
    <p:sldId id="286" r:id="rId15"/>
    <p:sldId id="287" r:id="rId16"/>
    <p:sldId id="288" r:id="rId17"/>
    <p:sldId id="264" r:id="rId18"/>
    <p:sldId id="266" r:id="rId19"/>
    <p:sldId id="289" r:id="rId20"/>
    <p:sldId id="290" r:id="rId21"/>
    <p:sldId id="265" r:id="rId22"/>
    <p:sldId id="268" r:id="rId23"/>
    <p:sldId id="263" r:id="rId24"/>
    <p:sldId id="267" r:id="rId25"/>
    <p:sldId id="269" r:id="rId26"/>
    <p:sldId id="291" r:id="rId27"/>
    <p:sldId id="277" r:id="rId28"/>
    <p:sldId id="270" r:id="rId29"/>
  </p:sldIdLst>
  <p:sldSz cx="18288000" cy="10287000"/>
  <p:notesSz cx="6858000" cy="9144000"/>
  <p:embeddedFontLst>
    <p:embeddedFont>
      <p:font typeface="Cambria Math" panose="02040503050406030204" pitchFamily="18"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A4D88-68B5-4216-9A51-63A1C57D628A}"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00452-497A-426E-B413-59AB051DBC4A}" type="slidenum">
              <a:rPr lang="en-US" smtClean="0"/>
              <a:t>‹#›</a:t>
            </a:fld>
            <a:endParaRPr lang="en-US"/>
          </a:p>
        </p:txBody>
      </p:sp>
    </p:spTree>
    <p:extLst>
      <p:ext uri="{BB962C8B-B14F-4D97-AF65-F5344CB8AC3E}">
        <p14:creationId xmlns:p14="http://schemas.microsoft.com/office/powerpoint/2010/main" val="324700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30.w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oleObject" Target="../embeddings/oleObject9.bin"/><Relationship Id="rId5" Type="http://schemas.openxmlformats.org/officeDocument/2006/relationships/image" Target="../media/image2.svg"/><Relationship Id="rId10" Type="http://schemas.openxmlformats.org/officeDocument/2006/relationships/image" Target="../media/image3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sv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13.bin"/><Relationship Id="rId3" Type="http://schemas.openxmlformats.org/officeDocument/2006/relationships/image" Target="../media/image2.svg"/><Relationship Id="rId7" Type="http://schemas.openxmlformats.org/officeDocument/2006/relationships/oleObject" Target="../embeddings/oleObject10.bin"/><Relationship Id="rId12" Type="http://schemas.openxmlformats.org/officeDocument/2006/relationships/image" Target="../media/image34.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oleObject" Target="../embeddings/oleObject12.bin"/><Relationship Id="rId5" Type="http://schemas.openxmlformats.org/officeDocument/2006/relationships/image" Target="../media/image4.svg"/><Relationship Id="rId10" Type="http://schemas.openxmlformats.org/officeDocument/2006/relationships/image" Target="../media/image33.wmf"/><Relationship Id="rId4" Type="http://schemas.openxmlformats.org/officeDocument/2006/relationships/image" Target="../media/image3.png"/><Relationship Id="rId9" Type="http://schemas.openxmlformats.org/officeDocument/2006/relationships/oleObject" Target="../embeddings/oleObject11.bin"/><Relationship Id="rId14" Type="http://schemas.openxmlformats.org/officeDocument/2006/relationships/image" Target="../media/image35.wm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9.svg"/><Relationship Id="rId7" Type="http://schemas.openxmlformats.org/officeDocument/2006/relationships/oleObject" Target="../embeddings/oleObject15.bin"/><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wmf"/><Relationship Id="rId5" Type="http://schemas.openxmlformats.org/officeDocument/2006/relationships/oleObject" Target="../embeddings/oleObject14.bin"/><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svg"/><Relationship Id="rId7" Type="http://schemas.openxmlformats.org/officeDocument/2006/relationships/image" Target="../media/image2.sv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9.svg"/><Relationship Id="rId7" Type="http://schemas.openxmlformats.org/officeDocument/2006/relationships/oleObject" Target="../embeddings/oleObject17.bin"/><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oleObject" Target="../embeddings/oleObject16.bin"/><Relationship Id="rId10" Type="http://schemas.openxmlformats.org/officeDocument/2006/relationships/image" Target="../media/image45.wmf"/><Relationship Id="rId4" Type="http://schemas.openxmlformats.org/officeDocument/2006/relationships/image" Target="../media/image24.png"/><Relationship Id="rId9" Type="http://schemas.openxmlformats.org/officeDocument/2006/relationships/oleObject" Target="../embeddings/oleObject18.bin"/></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7.svg"/><Relationship Id="rId5" Type="http://schemas.openxmlformats.org/officeDocument/2006/relationships/image" Target="../media/image2.svg"/><Relationship Id="rId10"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png"/><Relationship Id="rId3" Type="http://schemas.openxmlformats.org/officeDocument/2006/relationships/image" Target="../media/image4.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7.svg"/><Relationship Id="rId5" Type="http://schemas.openxmlformats.org/officeDocument/2006/relationships/image" Target="../media/image2.svg"/><Relationship Id="rId10"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0.svg"/><Relationship Id="rId5" Type="http://schemas.openxmlformats.org/officeDocument/2006/relationships/image" Target="../media/image4.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2.sv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2.png"/><Relationship Id="rId3" Type="http://schemas.openxmlformats.org/officeDocument/2006/relationships/image" Target="../media/image4.svg"/><Relationship Id="rId7" Type="http://schemas.openxmlformats.org/officeDocument/2006/relationships/image" Target="../media/image9.svg"/><Relationship Id="rId12"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svg"/><Relationship Id="rId5" Type="http://schemas.openxmlformats.org/officeDocument/2006/relationships/image" Target="../media/image2.svg"/><Relationship Id="rId10"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2.sv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54.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sv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56.svg"/><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8.svg"/><Relationship Id="rId5" Type="http://schemas.openxmlformats.org/officeDocument/2006/relationships/image" Target="../media/image4.sv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svg"/><Relationship Id="rId7"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4.svg"/><Relationship Id="rId12" Type="http://schemas.openxmlformats.org/officeDocument/2006/relationships/image" Target="../media/image17.w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oleObject" Target="../embeddings/oleObject1.bin"/><Relationship Id="rId5" Type="http://schemas.openxmlformats.org/officeDocument/2006/relationships/image" Target="../media/image2.svg"/><Relationship Id="rId10" Type="http://schemas.openxmlformats.org/officeDocument/2006/relationships/image" Target="../media/image20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5.bin"/><Relationship Id="rId3" Type="http://schemas.openxmlformats.org/officeDocument/2006/relationships/image" Target="../media/image2.svg"/><Relationship Id="rId7" Type="http://schemas.openxmlformats.org/officeDocument/2006/relationships/oleObject" Target="../embeddings/oleObject2.bin"/><Relationship Id="rId12" Type="http://schemas.openxmlformats.org/officeDocument/2006/relationships/image" Target="../media/image22.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oleObject" Target="../embeddings/oleObject4.bin"/><Relationship Id="rId5" Type="http://schemas.openxmlformats.org/officeDocument/2006/relationships/image" Target="../media/image4.svg"/><Relationship Id="rId10" Type="http://schemas.openxmlformats.org/officeDocument/2006/relationships/image" Target="../media/image21.wmf"/><Relationship Id="rId4" Type="http://schemas.openxmlformats.org/officeDocument/2006/relationships/image" Target="../media/image3.png"/><Relationship Id="rId9" Type="http://schemas.openxmlformats.org/officeDocument/2006/relationships/oleObject" Target="../embeddings/oleObject3.bin"/><Relationship Id="rId14"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9.svg"/><Relationship Id="rId7" Type="http://schemas.openxmlformats.org/officeDocument/2006/relationships/oleObject" Target="../embeddings/oleObject7.bin"/><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oleObject" Target="../embeddings/oleObject6.bin"/><Relationship Id="rId10" Type="http://schemas.openxmlformats.org/officeDocument/2006/relationships/image" Target="../media/image27.wmf"/><Relationship Id="rId4" Type="http://schemas.openxmlformats.org/officeDocument/2006/relationships/image" Target="../media/image24.png"/><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25196" y="-2816784"/>
            <a:ext cx="5517391" cy="470357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flipV="1">
            <a:off x="15383231" y="-1110431"/>
            <a:ext cx="3581400" cy="3053144"/>
          </a:xfrm>
          <a:prstGeom prst="rect">
            <a:avLst/>
          </a:prstGeom>
        </p:spPr>
      </p:pic>
      <p:grpSp>
        <p:nvGrpSpPr>
          <p:cNvPr id="13" name="Google Shape;1604;p37">
            <a:extLst>
              <a:ext uri="{FF2B5EF4-FFF2-40B4-BE49-F238E27FC236}">
                <a16:creationId xmlns:a16="http://schemas.microsoft.com/office/drawing/2014/main" id="{DD4810E8-2C9D-BE5B-2904-68F1D32E72AE}"/>
              </a:ext>
            </a:extLst>
          </p:cNvPr>
          <p:cNvGrpSpPr/>
          <p:nvPr/>
        </p:nvGrpSpPr>
        <p:grpSpPr>
          <a:xfrm>
            <a:off x="2173314" y="1396907"/>
            <a:ext cx="14706600" cy="6794919"/>
            <a:chOff x="2244650" y="589875"/>
            <a:chExt cx="2753525" cy="1155450"/>
          </a:xfrm>
        </p:grpSpPr>
        <p:sp>
          <p:nvSpPr>
            <p:cNvPr id="14" name="Google Shape;1605;p37">
              <a:extLst>
                <a:ext uri="{FF2B5EF4-FFF2-40B4-BE49-F238E27FC236}">
                  <a16:creationId xmlns:a16="http://schemas.microsoft.com/office/drawing/2014/main" id="{990C1FD4-C345-9DF0-FF8A-4527359ECC7C}"/>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 name="Google Shape;1606;p37">
              <a:extLst>
                <a:ext uri="{FF2B5EF4-FFF2-40B4-BE49-F238E27FC236}">
                  <a16:creationId xmlns:a16="http://schemas.microsoft.com/office/drawing/2014/main" id="{F3960710-0E1F-A6CD-C71E-1A3162DF6BDF}"/>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1607;p37">
              <a:extLst>
                <a:ext uri="{FF2B5EF4-FFF2-40B4-BE49-F238E27FC236}">
                  <a16:creationId xmlns:a16="http://schemas.microsoft.com/office/drawing/2014/main" id="{3AF7C4BD-0029-7FF0-1665-957EB7507504}"/>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1608;p37">
              <a:extLst>
                <a:ext uri="{FF2B5EF4-FFF2-40B4-BE49-F238E27FC236}">
                  <a16:creationId xmlns:a16="http://schemas.microsoft.com/office/drawing/2014/main" id="{5EADE4C2-10EC-56BF-E431-4341DE05ECAB}"/>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1609;p37">
              <a:extLst>
                <a:ext uri="{FF2B5EF4-FFF2-40B4-BE49-F238E27FC236}">
                  <a16:creationId xmlns:a16="http://schemas.microsoft.com/office/drawing/2014/main" id="{931A1ADC-4073-E04B-4B00-A1CFB8ACD691}"/>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1610;p37">
              <a:extLst>
                <a:ext uri="{FF2B5EF4-FFF2-40B4-BE49-F238E27FC236}">
                  <a16:creationId xmlns:a16="http://schemas.microsoft.com/office/drawing/2014/main" id="{BE566CB1-C1A3-BF98-3A6E-B3E5FAB584BE}"/>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1611;p37">
              <a:extLst>
                <a:ext uri="{FF2B5EF4-FFF2-40B4-BE49-F238E27FC236}">
                  <a16:creationId xmlns:a16="http://schemas.microsoft.com/office/drawing/2014/main" id="{B8B08ECB-3CE0-1A31-E194-2098E2F5061C}"/>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1" name="Google Shape;1612;p37">
              <a:extLst>
                <a:ext uri="{FF2B5EF4-FFF2-40B4-BE49-F238E27FC236}">
                  <a16:creationId xmlns:a16="http://schemas.microsoft.com/office/drawing/2014/main" id="{D443ADC1-4DA2-E44F-AA7D-6813C3140BC4}"/>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2" name="Google Shape;1613;p37">
              <a:extLst>
                <a:ext uri="{FF2B5EF4-FFF2-40B4-BE49-F238E27FC236}">
                  <a16:creationId xmlns:a16="http://schemas.microsoft.com/office/drawing/2014/main" id="{A294D03C-E385-545D-F9C9-5BC81E359977}"/>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3" name="Google Shape;1614;p37">
              <a:extLst>
                <a:ext uri="{FF2B5EF4-FFF2-40B4-BE49-F238E27FC236}">
                  <a16:creationId xmlns:a16="http://schemas.microsoft.com/office/drawing/2014/main" id="{DBF2EFF0-DDA3-C9D2-A9B0-E5B50CEDABCE}"/>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4" name="Google Shape;1615;p37">
              <a:extLst>
                <a:ext uri="{FF2B5EF4-FFF2-40B4-BE49-F238E27FC236}">
                  <a16:creationId xmlns:a16="http://schemas.microsoft.com/office/drawing/2014/main" id="{8444E2A1-FAD4-0B4D-497C-340AE80544AA}"/>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 name="Google Shape;1616;p37">
              <a:extLst>
                <a:ext uri="{FF2B5EF4-FFF2-40B4-BE49-F238E27FC236}">
                  <a16:creationId xmlns:a16="http://schemas.microsoft.com/office/drawing/2014/main" id="{2F11D934-8E3C-095C-CF10-620E29E07087}"/>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6" name="Google Shape;1617;p37">
              <a:extLst>
                <a:ext uri="{FF2B5EF4-FFF2-40B4-BE49-F238E27FC236}">
                  <a16:creationId xmlns:a16="http://schemas.microsoft.com/office/drawing/2014/main" id="{97919CE2-7086-7626-8AA4-514BFA1B01F5}"/>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7" name="Google Shape;1618;p37">
              <a:extLst>
                <a:ext uri="{FF2B5EF4-FFF2-40B4-BE49-F238E27FC236}">
                  <a16:creationId xmlns:a16="http://schemas.microsoft.com/office/drawing/2014/main" id="{0D333846-5C7F-D248-39C1-5C02683798AE}"/>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solidFill>
              <a:schemeClr val="accent5"/>
            </a:solidFill>
            <a:ln w="38100" cap="rnd"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28" name="Google Shape;1619;p37">
            <a:extLst>
              <a:ext uri="{FF2B5EF4-FFF2-40B4-BE49-F238E27FC236}">
                <a16:creationId xmlns:a16="http://schemas.microsoft.com/office/drawing/2014/main" id="{6A3F2E77-BE52-2E49-4312-25FE0595089E}"/>
              </a:ext>
            </a:extLst>
          </p:cNvPr>
          <p:cNvSpPr/>
          <p:nvPr/>
        </p:nvSpPr>
        <p:spPr>
          <a:xfrm>
            <a:off x="2860200" y="2012197"/>
            <a:ext cx="13416879" cy="5619348"/>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chemeClr val="bg2">
                  <a:lumMod val="75000"/>
                </a:schemeClr>
              </a:solidFill>
            </a:endParaRPr>
          </a:p>
        </p:txBody>
      </p:sp>
      <p:sp>
        <p:nvSpPr>
          <p:cNvPr id="30" name="TextBox 29">
            <a:extLst>
              <a:ext uri="{FF2B5EF4-FFF2-40B4-BE49-F238E27FC236}">
                <a16:creationId xmlns:a16="http://schemas.microsoft.com/office/drawing/2014/main" id="{9AE96F8E-D90E-2ED0-2896-388391E97489}"/>
              </a:ext>
            </a:extLst>
          </p:cNvPr>
          <p:cNvSpPr txBox="1"/>
          <p:nvPr/>
        </p:nvSpPr>
        <p:spPr>
          <a:xfrm>
            <a:off x="2892987" y="2607335"/>
            <a:ext cx="13416879" cy="7409016"/>
          </a:xfrm>
          <a:prstGeom prst="rect">
            <a:avLst/>
          </a:prstGeom>
          <a:noFill/>
        </p:spPr>
        <p:txBody>
          <a:bodyPr wrap="square" rtlCol="0">
            <a:spAutoFit/>
          </a:bodyPr>
          <a:lstStyle/>
          <a:p>
            <a:pPr algn="ctr">
              <a:lnSpc>
                <a:spcPct val="150000"/>
              </a:lnSpc>
            </a:pP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a:t>
            </a:r>
            <a:r>
              <a:rPr lang="nl-NL" sz="6500" b="1" dirty="0">
                <a:solidFill>
                  <a:srgbClr val="FF0000"/>
                </a:solidFill>
                <a:latin typeface="Arial" panose="020B0604020202020204" pitchFamily="34" charset="0"/>
                <a:ea typeface="Times New Roman" panose="02020603050405020304" pitchFamily="18" charset="0"/>
                <a:cs typeface="Arial" panose="020B0604020202020204" pitchFamily="34" charset="0"/>
              </a:rPr>
              <a:t>71</a:t>
            </a: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CHIA SỐ CÓ NĂM CHỮ SỐ CHO SỐ CÓ MỘT CHỮ SỐ</a:t>
            </a:r>
          </a:p>
          <a:p>
            <a:pPr algn="ctr">
              <a:lnSpc>
                <a:spcPct val="150000"/>
              </a:lnSpc>
            </a:pPr>
            <a:r>
              <a:rPr lang="nl-NL" sz="6500" b="1" dirty="0">
                <a:solidFill>
                  <a:srgbClr val="002060"/>
                </a:solidFill>
                <a:latin typeface="Arial" panose="020B0604020202020204" pitchFamily="34" charset="0"/>
                <a:ea typeface="Times New Roman" panose="02020603050405020304" pitchFamily="18" charset="0"/>
                <a:cs typeface="Arial" panose="020B0604020202020204" pitchFamily="34" charset="0"/>
              </a:rPr>
              <a:t>GV: BÙI HỒNG PHÚC</a:t>
            </a:r>
          </a:p>
          <a:p>
            <a:pPr algn="ctr">
              <a:lnSpc>
                <a:spcPct val="150000"/>
              </a:lnSpc>
            </a:pPr>
            <a:r>
              <a:rPr lang="nl-NL" sz="6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LỚP 3B</a:t>
            </a:r>
            <a:endParaRPr lang="en-US" sz="6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a:extLst>
              <a:ext uri="{FF2B5EF4-FFF2-40B4-BE49-F238E27FC236}">
                <a16:creationId xmlns:a16="http://schemas.microsoft.com/office/drawing/2014/main" id="{4008CDD8-26DD-6180-10C6-8C456FACB077}"/>
              </a:ext>
            </a:extLst>
          </p:cNvPr>
          <p:cNvPicPr>
            <a:picLocks noChangeAspect="1"/>
          </p:cNvPicPr>
          <p:nvPr/>
        </p:nvPicPr>
        <p:blipFill rotWithShape="1">
          <a:blip r:embed="rId6">
            <a:extLst>
              <a:ext uri="{28A0092B-C50C-407E-A947-70E740481C1C}">
                <a14:useLocalDpi xmlns:a14="http://schemas.microsoft.com/office/drawing/2010/main" val="0"/>
              </a:ext>
            </a:extLst>
          </a:blip>
          <a:srcRect l="5880" t="10318" r="53333" b="7772"/>
          <a:stretch/>
        </p:blipFill>
        <p:spPr>
          <a:xfrm>
            <a:off x="119448" y="5863658"/>
            <a:ext cx="4017869" cy="4538726"/>
          </a:xfrm>
          <a:prstGeom prst="rect">
            <a:avLst/>
          </a:prstGeom>
        </p:spPr>
      </p:pic>
      <p:pic>
        <p:nvPicPr>
          <p:cNvPr id="35" name="Picture 34">
            <a:extLst>
              <a:ext uri="{FF2B5EF4-FFF2-40B4-BE49-F238E27FC236}">
                <a16:creationId xmlns:a16="http://schemas.microsoft.com/office/drawing/2014/main" id="{13EC6540-18E1-F1E6-D017-EB100743F60E}"/>
              </a:ext>
            </a:extLst>
          </p:cNvPr>
          <p:cNvPicPr>
            <a:picLocks noChangeAspect="1"/>
          </p:cNvPicPr>
          <p:nvPr/>
        </p:nvPicPr>
        <p:blipFill rotWithShape="1">
          <a:blip r:embed="rId6">
            <a:extLst>
              <a:ext uri="{28A0092B-C50C-407E-A947-70E740481C1C}">
                <a14:useLocalDpi xmlns:a14="http://schemas.microsoft.com/office/drawing/2010/main" val="0"/>
              </a:ext>
            </a:extLst>
          </a:blip>
          <a:srcRect l="48866" t="1846" r="9200" b="13578"/>
          <a:stretch/>
        </p:blipFill>
        <p:spPr>
          <a:xfrm>
            <a:off x="14172018" y="6163359"/>
            <a:ext cx="3775697" cy="42835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A3B50AD-867D-288A-538A-A7F5E0C71715}"/>
              </a:ext>
            </a:extLst>
          </p:cNvPr>
          <p:cNvSpPr/>
          <p:nvPr/>
        </p:nvSpPr>
        <p:spPr>
          <a:xfrm>
            <a:off x="2075260" y="2289648"/>
            <a:ext cx="14554200" cy="559705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TIẾT </a:t>
            </a:r>
            <a:r>
              <a:rPr lang="vi-VN" sz="6500" b="1" dirty="0">
                <a:solidFill>
                  <a:srgbClr val="FF0000"/>
                </a:solidFill>
                <a:latin typeface="Arial" panose="020B0604020202020204" pitchFamily="34" charset="0"/>
                <a:ea typeface="Times New Roman" panose="02020603050405020304" pitchFamily="18" charset="0"/>
                <a:cs typeface="Arial" panose="020B0604020202020204" pitchFamily="34" charset="0"/>
              </a:rPr>
              <a:t>2</a:t>
            </a: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SỐ CÓ NĂM CHỮ SỐ CHO SỐ CÓ MỘT CHỮ SỐ</a:t>
            </a:r>
          </a:p>
          <a:p>
            <a:pPr algn="ctr">
              <a:lnSpc>
                <a:spcPct val="150000"/>
              </a:lnSpc>
            </a:pP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6500" b="1" dirty="0">
                <a:solidFill>
                  <a:srgbClr val="000000"/>
                </a:solidFill>
                <a:latin typeface="Arial" panose="020B0604020202020204" pitchFamily="34" charset="0"/>
                <a:ea typeface="Times New Roman" panose="02020603050405020304" pitchFamily="18" charset="0"/>
                <a:cs typeface="Arial" panose="020B0604020202020204" pitchFamily="34" charset="0"/>
              </a:rPr>
              <a:t>CÓ DƯ</a:t>
            </a: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6500" dirty="0">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51315">
            <a:off x="14838448" y="-674249"/>
            <a:ext cx="4142634" cy="4290864"/>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51315">
            <a:off x="562620" y="6780324"/>
            <a:ext cx="2918218" cy="302263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flipV="1">
            <a:off x="12032553" y="5782153"/>
            <a:ext cx="8417721" cy="7176107"/>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4461423" y="-4777709"/>
            <a:ext cx="10421494" cy="8884324"/>
          </a:xfrm>
          <a:prstGeom prst="rect">
            <a:avLst/>
          </a:prstGeom>
        </p:spPr>
      </p:pic>
    </p:spTree>
    <p:extLst>
      <p:ext uri="{BB962C8B-B14F-4D97-AF65-F5344CB8AC3E}">
        <p14:creationId xmlns:p14="http://schemas.microsoft.com/office/powerpoint/2010/main" val="225506429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14300"/>
            <a:ext cx="15849599" cy="42672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48731">
            <a:off x="-4419117" y="7418456"/>
            <a:ext cx="7243867" cy="6175397"/>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2461" flipH="1" flipV="1">
            <a:off x="16084347" y="-1652792"/>
            <a:ext cx="5364631" cy="4573348"/>
          </a:xfrm>
          <a:prstGeom prst="rect">
            <a:avLst/>
          </a:prstGeom>
        </p:spPr>
      </p:pic>
      <p:sp>
        <p:nvSpPr>
          <p:cNvPr id="36" name="Arrow: Right 35">
            <a:extLst>
              <a:ext uri="{FF2B5EF4-FFF2-40B4-BE49-F238E27FC236}">
                <a16:creationId xmlns:a16="http://schemas.microsoft.com/office/drawing/2014/main" id="{DFE64BD0-3017-ECA8-BD17-7E6A74DD141F}"/>
              </a:ext>
            </a:extLst>
          </p:cNvPr>
          <p:cNvSpPr/>
          <p:nvPr/>
        </p:nvSpPr>
        <p:spPr>
          <a:xfrm>
            <a:off x="1295400" y="6210300"/>
            <a:ext cx="24384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4A482C7-D6A1-0476-273F-0A6EE10E0DE3}"/>
              </a:ext>
            </a:extLst>
          </p:cNvPr>
          <p:cNvPicPr>
            <a:picLocks noChangeAspect="1"/>
          </p:cNvPicPr>
          <p:nvPr/>
        </p:nvPicPr>
        <p:blipFill rotWithShape="1">
          <a:blip r:embed="rId8">
            <a:extLst>
              <a:ext uri="{28A0092B-C50C-407E-A947-70E740481C1C}">
                <a14:useLocalDpi xmlns:a14="http://schemas.microsoft.com/office/drawing/2010/main" val="0"/>
              </a:ext>
            </a:extLst>
          </a:blip>
          <a:srcRect l="64626" t="42591" r="8399" b="14440"/>
          <a:stretch/>
        </p:blipFill>
        <p:spPr>
          <a:xfrm>
            <a:off x="13411200" y="1770239"/>
            <a:ext cx="4360134" cy="390666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934499" y="3216414"/>
                <a:ext cx="3352200" cy="707886"/>
              </a:xfrm>
              <a:prstGeom prst="rect">
                <a:avLst/>
              </a:prstGeom>
              <a:solidFill>
                <a:schemeClr val="accent5">
                  <a:lumMod val="60000"/>
                  <a:lumOff val="40000"/>
                </a:schemeClr>
              </a:solidFill>
            </p:spPr>
            <p:txBody>
              <a:bodyPr wrap="none">
                <a:spAutoFit/>
              </a:bodyPr>
              <a:lstStyle/>
              <a:p>
                <a:r>
                  <a:rPr lang="vi-VN" sz="4000" dirty="0"/>
                  <a:t>10 450</a:t>
                </a:r>
                <a:r>
                  <a:rPr lang="en-US" sz="4000" dirty="0"/>
                  <a:t> </a:t>
                </a:r>
                <a14:m>
                  <m:oMath xmlns:m="http://schemas.openxmlformats.org/officeDocument/2006/math">
                    <m:r>
                      <a:rPr lang="en-US" sz="4000" i="0">
                        <a:latin typeface="Cambria Math"/>
                      </a:rPr>
                      <m:t>:</m:t>
                    </m:r>
                  </m:oMath>
                </a14:m>
                <a:r>
                  <a:rPr lang="en-US" sz="4000" dirty="0"/>
                  <a:t> </a:t>
                </a:r>
                <a:r>
                  <a:rPr lang="vi-VN" sz="4000" dirty="0"/>
                  <a:t>3</a:t>
                </a:r>
                <a:r>
                  <a:rPr lang="en-US" sz="4000" dirty="0"/>
                  <a:t> = ?</a:t>
                </a:r>
              </a:p>
            </p:txBody>
          </p:sp>
        </mc:Choice>
        <mc:Fallback xmlns="">
          <p:sp>
            <p:nvSpPr>
              <p:cNvPr id="4" name="Rectangle 3"/>
              <p:cNvSpPr>
                <a:spLocks noRot="1" noChangeAspect="1" noMove="1" noResize="1" noEditPoints="1" noAdjustHandles="1" noChangeArrowheads="1" noChangeShapeType="1" noTextEdit="1"/>
              </p:cNvSpPr>
              <p:nvPr/>
            </p:nvSpPr>
            <p:spPr>
              <a:xfrm>
                <a:off x="6934499" y="3216414"/>
                <a:ext cx="3352200" cy="707886"/>
              </a:xfrm>
              <a:prstGeom prst="rect">
                <a:avLst/>
              </a:prstGeom>
              <a:blipFill rotWithShape="1">
                <a:blip r:embed="rId10"/>
                <a:stretch>
                  <a:fillRect l="-6557" t="-15517" r="-5647" b="-36207"/>
                </a:stretch>
              </a:blipFill>
            </p:spPr>
            <p:txBody>
              <a:bodyPr/>
              <a:lstStyle/>
              <a:p>
                <a:r>
                  <a:rPr lang="en-US">
                    <a:noFill/>
                  </a:rPr>
                  <a:t> </a:t>
                </a:r>
              </a:p>
            </p:txBody>
          </p:sp>
        </mc:Fallback>
      </mc:AlternateContent>
      <p:sp>
        <p:nvSpPr>
          <p:cNvPr id="5"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1295400" y="571500"/>
            <a:ext cx="14237082" cy="2585323"/>
          </a:xfrm>
          <a:prstGeom prst="rect">
            <a:avLst/>
          </a:prstGeom>
        </p:spPr>
        <p:txBody>
          <a:bodyPr wrap="square">
            <a:spAutoFit/>
          </a:bodyPr>
          <a:lstStyle/>
          <a:p>
            <a:pPr algn="just">
              <a:lnSpc>
                <a:spcPct val="150000"/>
              </a:lnSpc>
            </a:pPr>
            <a:r>
              <a:rPr lang="nl-NL" sz="3600" dirty="0"/>
              <a:t>Một xưởng may có 10 450 m vải, người ta dùng số vải đó để may quần áo, mỗi bộ quần áo may hết 3 m vải. Hỏi may được nhiều nhất bao nhiêu bộ quần áo như vậy và còn thừa mấy mét vải?</a:t>
            </a:r>
            <a:endParaRPr lang="en-US" sz="3600" dirty="0"/>
          </a:p>
        </p:txBody>
      </p:sp>
      <p:sp>
        <p:nvSpPr>
          <p:cNvPr id="9" name="Rectangle 4"/>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386432153"/>
              </p:ext>
            </p:extLst>
          </p:nvPr>
        </p:nvGraphicFramePr>
        <p:xfrm>
          <a:off x="4588367" y="5295900"/>
          <a:ext cx="2803033" cy="3603899"/>
        </p:xfrm>
        <a:graphic>
          <a:graphicData uri="http://schemas.openxmlformats.org/presentationml/2006/ole">
            <mc:AlternateContent xmlns:mc="http://schemas.openxmlformats.org/markup-compatibility/2006">
              <mc:Choice xmlns:v="urn:schemas-microsoft-com:vml" Requires="v">
                <p:oleObj r:id="rId11" imgW="850900" imgH="1117600" progId="Equation.3">
                  <p:embed/>
                </p:oleObj>
              </mc:Choice>
              <mc:Fallback>
                <p:oleObj r:id="rId11" imgW="850900" imgH="1117600" progId="Equation.3">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8367" y="5295900"/>
                        <a:ext cx="2803033" cy="3603899"/>
                      </a:xfrm>
                      <a:prstGeom prst="rect">
                        <a:avLst/>
                      </a:prstGeom>
                      <a:solidFill>
                        <a:schemeClr val="accent6">
                          <a:lumMod val="40000"/>
                          <a:lumOff val="60000"/>
                        </a:schemeClr>
                      </a:solidFill>
                    </p:spPr>
                  </p:pic>
                </p:oleObj>
              </mc:Fallback>
            </mc:AlternateContent>
          </a:graphicData>
        </a:graphic>
      </p:graphicFrame>
      <p:sp>
        <p:nvSpPr>
          <p:cNvPr id="11" name="Rectangle 10"/>
          <p:cNvSpPr/>
          <p:nvPr/>
        </p:nvSpPr>
        <p:spPr>
          <a:xfrm>
            <a:off x="8413941" y="4457700"/>
            <a:ext cx="7588059" cy="5632311"/>
          </a:xfrm>
          <a:prstGeom prst="rect">
            <a:avLst/>
          </a:prstGeom>
        </p:spPr>
        <p:txBody>
          <a:bodyPr wrap="square">
            <a:spAutoFit/>
          </a:bodyPr>
          <a:lstStyle/>
          <a:p>
            <a:pPr marL="457200" indent="-457200" algn="just">
              <a:lnSpc>
                <a:spcPct val="150000"/>
              </a:lnSpc>
              <a:buFont typeface="Arial" pitchFamily="34" charset="0"/>
              <a:buChar char="•"/>
            </a:pPr>
            <a:r>
              <a:rPr lang="nl-NL" sz="3000" dirty="0"/>
              <a:t>10 chia 3 được 3, viết 3</a:t>
            </a:r>
            <a:endParaRPr lang="en-US" sz="3000" dirty="0"/>
          </a:p>
          <a:p>
            <a:pPr algn="just">
              <a:lnSpc>
                <a:spcPct val="150000"/>
              </a:lnSpc>
            </a:pPr>
            <a:r>
              <a:rPr lang="nl-NL" sz="3000" dirty="0"/>
              <a:t>3 nhân 3 bằng 9; 10 trừ 9 bằng 1.</a:t>
            </a:r>
            <a:endParaRPr lang="en-US" sz="3000" dirty="0"/>
          </a:p>
          <a:p>
            <a:pPr marL="457200" indent="-457200" algn="just">
              <a:lnSpc>
                <a:spcPct val="150000"/>
              </a:lnSpc>
              <a:buFont typeface="Arial" pitchFamily="34" charset="0"/>
              <a:buChar char="•"/>
            </a:pPr>
            <a:r>
              <a:rPr lang="nl-NL" sz="3000" dirty="0"/>
              <a:t>Hạ 4, được 14; 14 chia 3 được 4, viết 4</a:t>
            </a:r>
            <a:endParaRPr lang="en-US" sz="3000" dirty="0"/>
          </a:p>
          <a:p>
            <a:pPr algn="just">
              <a:lnSpc>
                <a:spcPct val="150000"/>
              </a:lnSpc>
            </a:pPr>
            <a:r>
              <a:rPr lang="nl-NL" sz="3000" dirty="0"/>
              <a:t>4 nhân 3 bằng 12; 14 trừ 12 bằng 2</a:t>
            </a:r>
            <a:endParaRPr lang="en-US" sz="3000" dirty="0"/>
          </a:p>
          <a:p>
            <a:pPr marL="457200" indent="-457200" algn="just">
              <a:lnSpc>
                <a:spcPct val="150000"/>
              </a:lnSpc>
              <a:buFont typeface="Arial" pitchFamily="34" charset="0"/>
              <a:buChar char="•"/>
            </a:pPr>
            <a:r>
              <a:rPr lang="nl-NL" sz="3000" dirty="0"/>
              <a:t>Hạ 5, được 25; 25 chia 3 được 8, viết 8</a:t>
            </a:r>
            <a:endParaRPr lang="en-US" sz="3000" dirty="0"/>
          </a:p>
          <a:p>
            <a:pPr algn="just">
              <a:lnSpc>
                <a:spcPct val="150000"/>
              </a:lnSpc>
            </a:pPr>
            <a:r>
              <a:rPr lang="nl-NL" sz="3000" dirty="0"/>
              <a:t>8 nhân 3 bằng 24; 25 trừ 24 bằng 1</a:t>
            </a:r>
            <a:endParaRPr lang="en-US" sz="3000" dirty="0"/>
          </a:p>
          <a:p>
            <a:pPr marL="457200" indent="-457200" algn="just">
              <a:lnSpc>
                <a:spcPct val="150000"/>
              </a:lnSpc>
              <a:buFont typeface="Arial" pitchFamily="34" charset="0"/>
              <a:buChar char="•"/>
            </a:pPr>
            <a:r>
              <a:rPr lang="nl-NL" sz="3000" dirty="0"/>
              <a:t>Hạ 0, được 10; 10 chia 3 được 3, viết 3 </a:t>
            </a:r>
            <a:endParaRPr lang="en-US" sz="3000" dirty="0"/>
          </a:p>
          <a:p>
            <a:pPr algn="just">
              <a:lnSpc>
                <a:spcPct val="150000"/>
              </a:lnSpc>
            </a:pPr>
            <a:r>
              <a:rPr lang="nl-NL" sz="3000" dirty="0"/>
              <a:t>3 nhân 3 bằng 9; 10 trừ 9 bằng 1. </a:t>
            </a:r>
            <a:endParaRPr lang="en-US" sz="3000" dirty="0"/>
          </a:p>
        </p:txBody>
      </p:sp>
    </p:spTree>
    <p:extLst>
      <p:ext uri="{BB962C8B-B14F-4D97-AF65-F5344CB8AC3E}">
        <p14:creationId xmlns:p14="http://schemas.microsoft.com/office/powerpoint/2010/main" val="11258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0-#ppt_w/2"/>
                                          </p:val>
                                        </p:tav>
                                        <p:tav tm="100000">
                                          <p:val>
                                            <p:strVal val="#ppt_x"/>
                                          </p:val>
                                        </p:tav>
                                      </p:tavLst>
                                    </p:anim>
                                    <p:anim calcmode="lin" valueType="num">
                                      <p:cBhvr additive="base">
                                        <p:cTn id="1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fade">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fade">
                                      <p:cBhvr>
                                        <p:cTn id="41" dur="500"/>
                                        <p:tgtEl>
                                          <p:spTgt spid="1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xEl>
                                              <p:pRg st="2" end="2"/>
                                            </p:txEl>
                                          </p:spTgt>
                                        </p:tgtEl>
                                        <p:attrNameLst>
                                          <p:attrName>style.visibility</p:attrName>
                                        </p:attrNameLst>
                                      </p:cBhvr>
                                      <p:to>
                                        <p:strVal val="visible"/>
                                      </p:to>
                                    </p:set>
                                    <p:animEffect transition="in" filter="fade">
                                      <p:cBhvr>
                                        <p:cTn id="46" dur="500"/>
                                        <p:tgtEl>
                                          <p:spTgt spid="11">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fade">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xEl>
                                              <p:pRg st="4" end="4"/>
                                            </p:txEl>
                                          </p:spTgt>
                                        </p:tgtEl>
                                        <p:attrNameLst>
                                          <p:attrName>style.visibility</p:attrName>
                                        </p:attrNameLst>
                                      </p:cBhvr>
                                      <p:to>
                                        <p:strVal val="visible"/>
                                      </p:to>
                                    </p:set>
                                    <p:animEffect transition="in" filter="fade">
                                      <p:cBhvr>
                                        <p:cTn id="56" dur="500"/>
                                        <p:tgtEl>
                                          <p:spTgt spid="11">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xEl>
                                              <p:pRg st="5" end="5"/>
                                            </p:txEl>
                                          </p:spTgt>
                                        </p:tgtEl>
                                        <p:attrNameLst>
                                          <p:attrName>style.visibility</p:attrName>
                                        </p:attrNameLst>
                                      </p:cBhvr>
                                      <p:to>
                                        <p:strVal val="visible"/>
                                      </p:to>
                                    </p:set>
                                    <p:animEffect transition="in" filter="fade">
                                      <p:cBhvr>
                                        <p:cTn id="61" dur="500"/>
                                        <p:tgtEl>
                                          <p:spTgt spid="11">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xEl>
                                              <p:pRg st="6" end="6"/>
                                            </p:txEl>
                                          </p:spTgt>
                                        </p:tgtEl>
                                        <p:attrNameLst>
                                          <p:attrName>style.visibility</p:attrName>
                                        </p:attrNameLst>
                                      </p:cBhvr>
                                      <p:to>
                                        <p:strVal val="visible"/>
                                      </p:to>
                                    </p:set>
                                    <p:animEffect transition="in" filter="fade">
                                      <p:cBhvr>
                                        <p:cTn id="66" dur="500"/>
                                        <p:tgtEl>
                                          <p:spTgt spid="11">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xEl>
                                              <p:pRg st="7" end="7"/>
                                            </p:txEl>
                                          </p:spTgt>
                                        </p:tgtEl>
                                        <p:attrNameLst>
                                          <p:attrName>style.visibility</p:attrName>
                                        </p:attrNameLst>
                                      </p:cBhvr>
                                      <p:to>
                                        <p:strVal val="visible"/>
                                      </p:to>
                                    </p:set>
                                    <p:animEffect transition="in" filter="fade">
                                      <p:cBhvr>
                                        <p:cTn id="71"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animBg="1"/>
      <p:bldP spid="8" grpId="0"/>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47119" flipH="1" flipV="1">
            <a:off x="14731854" y="-2662179"/>
            <a:ext cx="8417721" cy="7176107"/>
          </a:xfrm>
          <a:prstGeom prst="rect">
            <a:avLst/>
          </a:prstGeom>
        </p:spPr>
      </p:pic>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3708">
            <a:off x="-5904162" y="5844838"/>
            <a:ext cx="10421494" cy="8884324"/>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15535"/>
            <a:ext cx="1371600" cy="1420678"/>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22630" y="8039100"/>
            <a:ext cx="2365370" cy="2450006"/>
          </a:xfrm>
          <a:prstGeom prst="rect">
            <a:avLst/>
          </a:prstGeom>
        </p:spPr>
      </p:pic>
      <p:pic>
        <p:nvPicPr>
          <p:cNvPr id="38" name="Picture 37">
            <a:extLst>
              <a:ext uri="{FF2B5EF4-FFF2-40B4-BE49-F238E27FC236}">
                <a16:creationId xmlns:a16="http://schemas.microsoft.com/office/drawing/2014/main" id="{AF6EF683-2515-3B2D-C301-5686351103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5974" y="3162300"/>
            <a:ext cx="6908174" cy="6829716"/>
          </a:xfrm>
          <a:prstGeom prst="rect">
            <a:avLst/>
          </a:prstGeom>
        </p:spPr>
      </p:pic>
      <p:sp>
        <p:nvSpPr>
          <p:cNvPr id="2" name="Rectangle 1"/>
          <p:cNvSpPr/>
          <p:nvPr/>
        </p:nvSpPr>
        <p:spPr>
          <a:xfrm>
            <a:off x="4267200" y="2628900"/>
            <a:ext cx="12954001" cy="5632311"/>
          </a:xfrm>
          <a:prstGeom prst="rect">
            <a:avLst/>
          </a:prstGeom>
        </p:spPr>
        <p:txBody>
          <a:bodyPr wrap="square">
            <a:spAutoFit/>
          </a:bodyPr>
          <a:lstStyle/>
          <a:p>
            <a:pPr marL="571500" indent="-571500" algn="just">
              <a:lnSpc>
                <a:spcPct val="150000"/>
              </a:lnSpc>
              <a:buFont typeface="Arial" pitchFamily="34" charset="0"/>
              <a:buChar char="•"/>
            </a:pPr>
            <a:r>
              <a:rPr lang="nl-NL" sz="4000" dirty="0"/>
              <a:t>Thực hiện phép chia từ trái sang phải </a:t>
            </a:r>
            <a:endParaRPr lang="en-US" sz="4000" dirty="0"/>
          </a:p>
          <a:p>
            <a:pPr marL="571500" indent="-571500" algn="just">
              <a:lnSpc>
                <a:spcPct val="150000"/>
              </a:lnSpc>
              <a:buFont typeface="Arial" pitchFamily="34" charset="0"/>
              <a:buChar char="•"/>
            </a:pPr>
            <a:r>
              <a:rPr lang="nl-NL" sz="4000" dirty="0"/>
              <a:t>Nếu một phép chia thành phần có dư thì hạ số dư xuống hàng dưới cho phép chia thành phần tiếp theo. </a:t>
            </a:r>
            <a:endParaRPr lang="en-US" sz="4000" dirty="0"/>
          </a:p>
          <a:p>
            <a:pPr marL="571500" indent="-571500" algn="just">
              <a:lnSpc>
                <a:spcPct val="150000"/>
              </a:lnSpc>
              <a:buFont typeface="Arial" pitchFamily="34" charset="0"/>
              <a:buChar char="•"/>
            </a:pPr>
            <a:r>
              <a:rPr lang="nl-NL" sz="4000" dirty="0"/>
              <a:t>Trường hợp số đang xét bé hơn số chia thì hạ tiếp chữ số của hàng tiếp theo xuống ghép cặp.</a:t>
            </a:r>
            <a:endParaRPr lang="en-US" sz="4000" dirty="0"/>
          </a:p>
          <a:p>
            <a:pPr marL="571500" indent="-571500" algn="just">
              <a:lnSpc>
                <a:spcPct val="150000"/>
              </a:lnSpc>
              <a:buFont typeface="Arial" pitchFamily="34" charset="0"/>
              <a:buChar char="•"/>
            </a:pPr>
            <a:r>
              <a:rPr lang="nl-NL" sz="4000" dirty="0"/>
              <a:t>Các phép chia vừa thực hiện đều có số dư khác 0. </a:t>
            </a:r>
            <a:endParaRPr lang="en-US" sz="4000" dirty="0"/>
          </a:p>
        </p:txBody>
      </p:sp>
      <p:sp>
        <p:nvSpPr>
          <p:cNvPr id="12" name="TextBox 11">
            <a:extLst>
              <a:ext uri="{FF2B5EF4-FFF2-40B4-BE49-F238E27FC236}">
                <a16:creationId xmlns:a16="http://schemas.microsoft.com/office/drawing/2014/main" id="{6E65C316-F4B8-B200-DC4E-97FFFAD1F9BD}"/>
              </a:ext>
            </a:extLst>
          </p:cNvPr>
          <p:cNvSpPr txBox="1"/>
          <p:nvPr/>
        </p:nvSpPr>
        <p:spPr>
          <a:xfrm>
            <a:off x="7162800" y="1170245"/>
            <a:ext cx="5334000" cy="1306255"/>
          </a:xfrm>
          <a:prstGeom prst="rect">
            <a:avLst/>
          </a:prstGeom>
          <a:noFill/>
        </p:spPr>
        <p:txBody>
          <a:bodyPr wrap="square" rtlCol="0">
            <a:spAutoFit/>
          </a:bodyPr>
          <a:lstStyle/>
          <a:p>
            <a:pPr algn="ctr">
              <a:lnSpc>
                <a:spcPct val="150000"/>
              </a:lnSpc>
            </a:pPr>
            <a:r>
              <a:rPr lang="en-US" sz="6000" b="1" dirty="0">
                <a:solidFill>
                  <a:srgbClr val="FF0000"/>
                </a:solidFill>
                <a:latin typeface="Arial" panose="020B0604020202020204" pitchFamily="34" charset="0"/>
                <a:cs typeface="Arial" panose="020B0604020202020204" pitchFamily="34" charset="0"/>
              </a:rPr>
              <a:t>KẾT LUẬN</a:t>
            </a:r>
          </a:p>
        </p:txBody>
      </p:sp>
    </p:spTree>
    <p:extLst>
      <p:ext uri="{BB962C8B-B14F-4D97-AF65-F5344CB8AC3E}">
        <p14:creationId xmlns:p14="http://schemas.microsoft.com/office/powerpoint/2010/main" val="12313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additive="base">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64329">
            <a:off x="15418270" y="7353558"/>
            <a:ext cx="4031651" cy="343698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066800" y="-1797184"/>
            <a:ext cx="4361922" cy="3718539"/>
          </a:xfrm>
          <a:prstGeom prst="rect">
            <a:avLst/>
          </a:prstGeom>
        </p:spPr>
      </p:pic>
      <p:sp>
        <p:nvSpPr>
          <p:cNvPr id="13" name="TextBox 12">
            <a:extLst>
              <a:ext uri="{FF2B5EF4-FFF2-40B4-BE49-F238E27FC236}">
                <a16:creationId xmlns:a16="http://schemas.microsoft.com/office/drawing/2014/main" id="{226949D0-1886-657C-FFF3-0D0E46CD91DF}"/>
              </a:ext>
            </a:extLst>
          </p:cNvPr>
          <p:cNvSpPr txBox="1"/>
          <p:nvPr/>
        </p:nvSpPr>
        <p:spPr>
          <a:xfrm>
            <a:off x="6324600" y="408245"/>
            <a:ext cx="5943600" cy="1306255"/>
          </a:xfrm>
          <a:prstGeom prst="rect">
            <a:avLst/>
          </a:prstGeom>
          <a:noFill/>
        </p:spPr>
        <p:txBody>
          <a:bodyPr wrap="square" rtlCol="0">
            <a:spAutoFit/>
          </a:bodyPr>
          <a:lstStyle/>
          <a:p>
            <a:pPr algn="ctr">
              <a:lnSpc>
                <a:spcPct val="150000"/>
              </a:lnSpc>
            </a:pPr>
            <a:r>
              <a:rPr lang="en-US" sz="6000" b="1" dirty="0">
                <a:solidFill>
                  <a:srgbClr val="FF0066"/>
                </a:solidFill>
                <a:latin typeface="Arial" panose="020B0604020202020204" pitchFamily="34" charset="0"/>
                <a:cs typeface="Arial" panose="020B0604020202020204" pitchFamily="34" charset="0"/>
              </a:rPr>
              <a:t>LUYỆN TẬP</a:t>
            </a:r>
          </a:p>
        </p:txBody>
      </p:sp>
      <p:pic>
        <p:nvPicPr>
          <p:cNvPr id="14" name="Picture 13">
            <a:extLst>
              <a:ext uri="{FF2B5EF4-FFF2-40B4-BE49-F238E27FC236}">
                <a16:creationId xmlns:a16="http://schemas.microsoft.com/office/drawing/2014/main" id="{C81C0BE5-D150-D7BA-9DDC-AB5B88B92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402848"/>
            <a:ext cx="6248400" cy="6248400"/>
          </a:xfrm>
          <a:prstGeom prst="rect">
            <a:avLst/>
          </a:prstGeom>
        </p:spPr>
      </p:pic>
      <p:sp>
        <p:nvSpPr>
          <p:cNvPr id="15" name="Line Callout 1 (Border and Accent Bar) 3">
            <a:extLst>
              <a:ext uri="{FF2B5EF4-FFF2-40B4-BE49-F238E27FC236}">
                <a16:creationId xmlns:a16="http://schemas.microsoft.com/office/drawing/2014/main" id="{1DC7434B-DFFC-0B44-4C01-A982D705D0F8}"/>
              </a:ext>
            </a:extLst>
          </p:cNvPr>
          <p:cNvSpPr/>
          <p:nvPr/>
        </p:nvSpPr>
        <p:spPr>
          <a:xfrm>
            <a:off x="793579" y="1976035"/>
            <a:ext cx="5003085" cy="1001501"/>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bg1">
                    <a:lumMod val="10000"/>
                  </a:schemeClr>
                </a:solidFill>
                <a:latin typeface="Arial" panose="020B0604020202020204" pitchFamily="34" charset="0"/>
                <a:cs typeface="Arial" panose="020B0604020202020204" pitchFamily="34" charset="0"/>
              </a:rPr>
              <a:t>Thảo luận cặp đôi</a:t>
            </a:r>
          </a:p>
        </p:txBody>
      </p:sp>
      <p:sp>
        <p:nvSpPr>
          <p:cNvPr id="18" name="TextBox 17">
            <a:extLst>
              <a:ext uri="{FF2B5EF4-FFF2-40B4-BE49-F238E27FC236}">
                <a16:creationId xmlns:a16="http://schemas.microsoft.com/office/drawing/2014/main" id="{F10F201E-B515-20B6-E985-95EEA878EECC}"/>
              </a:ext>
            </a:extLst>
          </p:cNvPr>
          <p:cNvSpPr txBox="1"/>
          <p:nvPr/>
        </p:nvSpPr>
        <p:spPr>
          <a:xfrm>
            <a:off x="9164783" y="2095500"/>
            <a:ext cx="4094017" cy="1107996"/>
          </a:xfrm>
          <a:prstGeom prst="rect">
            <a:avLst/>
          </a:prstGeom>
          <a:noFill/>
        </p:spPr>
        <p:txBody>
          <a:bodyPr wrap="square" rtlCol="0">
            <a:spAutoFit/>
          </a:bodyPr>
          <a:lstStyle/>
          <a:p>
            <a:pPr algn="ctr">
              <a:lnSpc>
                <a:spcPct val="150000"/>
              </a:lnSpc>
            </a:pPr>
            <a:r>
              <a:rPr lang="en-US" sz="4400" b="1" dirty="0">
                <a:solidFill>
                  <a:srgbClr val="FF0000"/>
                </a:solidFill>
                <a:latin typeface="Arial" panose="020B0604020202020204" pitchFamily="34" charset="0"/>
                <a:cs typeface="Arial" panose="020B0604020202020204" pitchFamily="34" charset="0"/>
              </a:rPr>
              <a:t>Bài tập 1:</a:t>
            </a:r>
            <a:endParaRPr lang="en-US" sz="4400" dirty="0">
              <a:latin typeface="Arial" panose="020B0604020202020204" pitchFamily="34" charset="0"/>
              <a:cs typeface="Arial" panose="020B0604020202020204"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049386122"/>
              </p:ext>
            </p:extLst>
          </p:nvPr>
        </p:nvGraphicFramePr>
        <p:xfrm>
          <a:off x="7561741" y="4270296"/>
          <a:ext cx="2214563" cy="1586405"/>
        </p:xfrm>
        <a:graphic>
          <a:graphicData uri="http://schemas.openxmlformats.org/presentationml/2006/ole">
            <mc:AlternateContent xmlns:mc="http://schemas.openxmlformats.org/markup-compatibility/2006">
              <mc:Choice xmlns:v="urn:schemas-microsoft-com:vml" Requires="v">
                <p:oleObj r:id="rId7" imgW="583947" imgH="431613" progId="Equation.3">
                  <p:embed/>
                </p:oleObj>
              </mc:Choice>
              <mc:Fallback>
                <p:oleObj r:id="rId7" imgW="583947" imgH="431613"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741" y="4270296"/>
                        <a:ext cx="2214563" cy="1586405"/>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93305505"/>
              </p:ext>
            </p:extLst>
          </p:nvPr>
        </p:nvGraphicFramePr>
        <p:xfrm>
          <a:off x="12271520" y="4270296"/>
          <a:ext cx="2286000" cy="1586405"/>
        </p:xfrm>
        <a:graphic>
          <a:graphicData uri="http://schemas.openxmlformats.org/presentationml/2006/ole">
            <mc:AlternateContent xmlns:mc="http://schemas.openxmlformats.org/markup-compatibility/2006">
              <mc:Choice xmlns:v="urn:schemas-microsoft-com:vml" Requires="v">
                <p:oleObj r:id="rId9" imgW="609336" imgH="431613" progId="Equation.3">
                  <p:embed/>
                </p:oleObj>
              </mc:Choice>
              <mc:Fallback>
                <p:oleObj r:id="rId9" imgW="609336" imgH="431613"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71520" y="4270296"/>
                        <a:ext cx="2286000" cy="1586405"/>
                      </a:xfrm>
                      <a:prstGeom prst="rect">
                        <a:avLst/>
                      </a:prstGeom>
                      <a:noFill/>
                    </p:spPr>
                  </p:pic>
                </p:oleObj>
              </mc:Fallback>
            </mc:AlternateContent>
          </a:graphicData>
        </a:graphic>
      </p:graphicFrame>
      <p:sp>
        <p:nvSpPr>
          <p:cNvPr id="21" name="Rectangle 20"/>
          <p:cNvSpPr/>
          <p:nvPr/>
        </p:nvSpPr>
        <p:spPr>
          <a:xfrm>
            <a:off x="6705600" y="3127296"/>
            <a:ext cx="1963423" cy="769441"/>
          </a:xfrm>
          <a:prstGeom prst="rect">
            <a:avLst/>
          </a:prstGeom>
        </p:spPr>
        <p:txBody>
          <a:bodyPr wrap="none">
            <a:spAutoFit/>
          </a:bodyPr>
          <a:lstStyle/>
          <a:p>
            <a:r>
              <a:rPr lang="vi-VN" sz="4400" dirty="0"/>
              <a:t>a) </a:t>
            </a:r>
            <a:r>
              <a:rPr lang="en-US" sz="4400" dirty="0"/>
              <a:t>Tính</a:t>
            </a:r>
          </a:p>
        </p:txBody>
      </p:sp>
      <p:graphicFrame>
        <p:nvGraphicFramePr>
          <p:cNvPr id="23" name="Object 22"/>
          <p:cNvGraphicFramePr>
            <a:graphicFrameLocks noChangeAspect="1"/>
          </p:cNvGraphicFramePr>
          <p:nvPr>
            <p:extLst>
              <p:ext uri="{D42A27DB-BD31-4B8C-83A1-F6EECF244321}">
                <p14:modId xmlns:p14="http://schemas.microsoft.com/office/powerpoint/2010/main" val="3014729553"/>
              </p:ext>
            </p:extLst>
          </p:nvPr>
        </p:nvGraphicFramePr>
        <p:xfrm>
          <a:off x="7543800" y="4270296"/>
          <a:ext cx="2981855" cy="4155287"/>
        </p:xfrm>
        <a:graphic>
          <a:graphicData uri="http://schemas.openxmlformats.org/presentationml/2006/ole">
            <mc:AlternateContent xmlns:mc="http://schemas.openxmlformats.org/markup-compatibility/2006">
              <mc:Choice xmlns:v="urn:schemas-microsoft-com:vml" Requires="v">
                <p:oleObj r:id="rId11" imgW="850900" imgH="1117600" progId="Equation.3">
                  <p:embed/>
                </p:oleObj>
              </mc:Choice>
              <mc:Fallback>
                <p:oleObj r:id="rId11" imgW="850900" imgH="11176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4270296"/>
                        <a:ext cx="2981855" cy="4155287"/>
                      </a:xfrm>
                      <a:prstGeom prst="rect">
                        <a:avLst/>
                      </a:prstGeom>
                      <a:solidFill>
                        <a:schemeClr val="accent6">
                          <a:lumMod val="40000"/>
                          <a:lumOff val="60000"/>
                        </a:schemeClr>
                      </a:solidFill>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006029061"/>
              </p:ext>
            </p:extLst>
          </p:nvPr>
        </p:nvGraphicFramePr>
        <p:xfrm>
          <a:off x="12258145" y="4270296"/>
          <a:ext cx="2981855" cy="4155287"/>
        </p:xfrm>
        <a:graphic>
          <a:graphicData uri="http://schemas.openxmlformats.org/presentationml/2006/ole">
            <mc:AlternateContent xmlns:mc="http://schemas.openxmlformats.org/markup-compatibility/2006">
              <mc:Choice xmlns:v="urn:schemas-microsoft-com:vml" Requires="v">
                <p:oleObj r:id="rId13" imgW="850900" imgH="1117600" progId="Equation.3">
                  <p:embed/>
                </p:oleObj>
              </mc:Choice>
              <mc:Fallback>
                <p:oleObj r:id="rId13" imgW="850900" imgH="1117600" progId="Equation.3">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58145" y="4270296"/>
                        <a:ext cx="2981855" cy="4155287"/>
                      </a:xfrm>
                      <a:prstGeom prst="rect">
                        <a:avLst/>
                      </a:prstGeom>
                      <a:solidFill>
                        <a:schemeClr val="accent6">
                          <a:lumMod val="40000"/>
                          <a:lumOff val="60000"/>
                        </a:schemeClr>
                      </a:solidFill>
                    </p:spPr>
                  </p:pic>
                </p:oleObj>
              </mc:Fallback>
            </mc:AlternateContent>
          </a:graphicData>
        </a:graphic>
      </p:graphicFrame>
      <p:sp>
        <p:nvSpPr>
          <p:cNvPr id="26" name="Rectangle 25"/>
          <p:cNvSpPr/>
          <p:nvPr/>
        </p:nvSpPr>
        <p:spPr>
          <a:xfrm>
            <a:off x="7010400" y="8766096"/>
            <a:ext cx="4044697" cy="646331"/>
          </a:xfrm>
          <a:prstGeom prst="rect">
            <a:avLst/>
          </a:prstGeom>
        </p:spPr>
        <p:txBody>
          <a:bodyPr wrap="none">
            <a:spAutoFit/>
          </a:bodyPr>
          <a:lstStyle/>
          <a:p>
            <a:pPr algn="ctr"/>
            <a:r>
              <a:rPr lang="en-US" sz="3600" b="1" dirty="0">
                <a:solidFill>
                  <a:srgbClr val="FF0000"/>
                </a:solidFill>
              </a:rPr>
              <a:t>15 827 : 5 = 3 165 </a:t>
            </a:r>
          </a:p>
        </p:txBody>
      </p:sp>
      <p:sp>
        <p:nvSpPr>
          <p:cNvPr id="27" name="Rectangle 26"/>
          <p:cNvSpPr/>
          <p:nvPr/>
        </p:nvSpPr>
        <p:spPr>
          <a:xfrm>
            <a:off x="11625466" y="8764369"/>
            <a:ext cx="4147934" cy="646331"/>
          </a:xfrm>
          <a:prstGeom prst="rect">
            <a:avLst/>
          </a:prstGeom>
        </p:spPr>
        <p:txBody>
          <a:bodyPr wrap="square">
            <a:spAutoFit/>
          </a:bodyPr>
          <a:lstStyle/>
          <a:p>
            <a:pPr algn="ctr"/>
            <a:r>
              <a:rPr lang="en-US" sz="3600" b="1" dirty="0">
                <a:solidFill>
                  <a:srgbClr val="FF0000"/>
                </a:solidFill>
              </a:rPr>
              <a:t>26 167 : 4 = 6 541                </a:t>
            </a:r>
          </a:p>
        </p:txBody>
      </p:sp>
    </p:spTree>
    <p:extLst>
      <p:ext uri="{BB962C8B-B14F-4D97-AF65-F5344CB8AC3E}">
        <p14:creationId xmlns:p14="http://schemas.microsoft.com/office/powerpoint/2010/main" val="23612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ppt_w/2"/>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00944" y="1211132"/>
            <a:ext cx="1207449" cy="2228135"/>
          </a:xfrm>
          <a:prstGeom prst="rect">
            <a:avLst/>
          </a:prstGeom>
        </p:spPr>
      </p:pic>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47119" flipH="1" flipV="1">
            <a:off x="14891812" y="-1201507"/>
            <a:ext cx="6792375" cy="5790500"/>
          </a:xfrm>
          <a:prstGeom prst="rect">
            <a:avLst/>
          </a:prstGeom>
        </p:spPr>
      </p:pic>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3708">
            <a:off x="-5037710" y="5844838"/>
            <a:ext cx="10421494" cy="8884324"/>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5110" y="-563576"/>
            <a:ext cx="2459778" cy="2547793"/>
          </a:xfrm>
          <a:prstGeom prst="rect">
            <a:avLst/>
          </a:prstGeom>
        </p:spPr>
      </p:pic>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7341541"/>
            <a:ext cx="3151720" cy="3264493"/>
          </a:xfrm>
          <a:prstGeom prst="rect">
            <a:avLst/>
          </a:prstGeom>
        </p:spPr>
      </p:pic>
      <p:sp>
        <p:nvSpPr>
          <p:cNvPr id="37" name="TextBox 36">
            <a:extLst>
              <a:ext uri="{FF2B5EF4-FFF2-40B4-BE49-F238E27FC236}">
                <a16:creationId xmlns:a16="http://schemas.microsoft.com/office/drawing/2014/main" id="{825F3B29-A972-D561-E0BF-42D37CBD9980}"/>
              </a:ext>
            </a:extLst>
          </p:cNvPr>
          <p:cNvSpPr txBox="1"/>
          <p:nvPr/>
        </p:nvSpPr>
        <p:spPr>
          <a:xfrm>
            <a:off x="1143001" y="1984217"/>
            <a:ext cx="2514600" cy="707886"/>
          </a:xfrm>
          <a:prstGeom prst="rect">
            <a:avLst/>
          </a:prstGeom>
          <a:noFill/>
        </p:spPr>
        <p:txBody>
          <a:bodyPr wrap="square" rtlCol="0">
            <a:spAutoFit/>
          </a:bodyPr>
          <a:lstStyle/>
          <a:p>
            <a:r>
              <a:rPr lang="vi-VN" sz="4000" dirty="0">
                <a:latin typeface="Arial" panose="020B0604020202020204" pitchFamily="34" charset="0"/>
                <a:cs typeface="Arial" panose="020B0604020202020204" pitchFamily="34" charset="0"/>
              </a:rPr>
              <a:t>b) </a:t>
            </a:r>
            <a:r>
              <a:rPr lang="en-US" sz="4000" dirty="0">
                <a:latin typeface="Arial" panose="020B0604020202020204" pitchFamily="34" charset="0"/>
                <a:cs typeface="Arial" panose="020B0604020202020204" pitchFamily="34" charset="0"/>
              </a:rPr>
              <a:t>Số ?</a:t>
            </a:r>
          </a:p>
        </p:txBody>
      </p:sp>
      <p:graphicFrame>
        <p:nvGraphicFramePr>
          <p:cNvPr id="2" name="Table 1"/>
          <p:cNvGraphicFramePr>
            <a:graphicFrameLocks noGrp="1"/>
          </p:cNvGraphicFramePr>
          <p:nvPr>
            <p:extLst>
              <p:ext uri="{D42A27DB-BD31-4B8C-83A1-F6EECF244321}">
                <p14:modId xmlns:p14="http://schemas.microsoft.com/office/powerpoint/2010/main" val="2427052885"/>
              </p:ext>
            </p:extLst>
          </p:nvPr>
        </p:nvGraphicFramePr>
        <p:xfrm>
          <a:off x="2209800" y="3467100"/>
          <a:ext cx="14325600" cy="3810000"/>
        </p:xfrm>
        <a:graphic>
          <a:graphicData uri="http://schemas.openxmlformats.org/drawingml/2006/table">
            <a:tbl>
              <a:tblPr firstRow="1" bandRow="1">
                <a:tableStyleId>{F5AB1C69-6EDB-4FF4-983F-18BD219EF322}</a:tableStyleId>
              </a:tblPr>
              <a:tblGrid>
                <a:gridCol w="2865120">
                  <a:extLst>
                    <a:ext uri="{9D8B030D-6E8A-4147-A177-3AD203B41FA5}">
                      <a16:colId xmlns:a16="http://schemas.microsoft.com/office/drawing/2014/main" val="20000"/>
                    </a:ext>
                  </a:extLst>
                </a:gridCol>
                <a:gridCol w="2865120">
                  <a:extLst>
                    <a:ext uri="{9D8B030D-6E8A-4147-A177-3AD203B41FA5}">
                      <a16:colId xmlns:a16="http://schemas.microsoft.com/office/drawing/2014/main" val="20001"/>
                    </a:ext>
                  </a:extLst>
                </a:gridCol>
                <a:gridCol w="2865120">
                  <a:extLst>
                    <a:ext uri="{9D8B030D-6E8A-4147-A177-3AD203B41FA5}">
                      <a16:colId xmlns:a16="http://schemas.microsoft.com/office/drawing/2014/main" val="20002"/>
                    </a:ext>
                  </a:extLst>
                </a:gridCol>
                <a:gridCol w="2865120">
                  <a:extLst>
                    <a:ext uri="{9D8B030D-6E8A-4147-A177-3AD203B41FA5}">
                      <a16:colId xmlns:a16="http://schemas.microsoft.com/office/drawing/2014/main" val="20003"/>
                    </a:ext>
                  </a:extLst>
                </a:gridCol>
                <a:gridCol w="2865120">
                  <a:extLst>
                    <a:ext uri="{9D8B030D-6E8A-4147-A177-3AD203B41FA5}">
                      <a16:colId xmlns:a16="http://schemas.microsoft.com/office/drawing/2014/main" val="20004"/>
                    </a:ext>
                  </a:extLst>
                </a:gridCol>
              </a:tblGrid>
              <a:tr h="1270000">
                <a:tc>
                  <a:txBody>
                    <a:bodyPr/>
                    <a:lstStyle/>
                    <a:p>
                      <a:pPr algn="ctr">
                        <a:lnSpc>
                          <a:spcPct val="150000"/>
                        </a:lnSpc>
                      </a:pPr>
                      <a:r>
                        <a:rPr lang="vi-VN" sz="4400" dirty="0"/>
                        <a:t>Phép</a:t>
                      </a:r>
                      <a:r>
                        <a:rPr lang="vi-VN" sz="4400" baseline="0" dirty="0"/>
                        <a:t> chia</a:t>
                      </a:r>
                      <a:endParaRPr lang="en-US" sz="4400" dirty="0"/>
                    </a:p>
                  </a:txBody>
                  <a:tcPr anchor="ctr"/>
                </a:tc>
                <a:tc>
                  <a:txBody>
                    <a:bodyPr/>
                    <a:lstStyle/>
                    <a:p>
                      <a:pPr algn="ctr">
                        <a:lnSpc>
                          <a:spcPct val="150000"/>
                        </a:lnSpc>
                      </a:pPr>
                      <a:r>
                        <a:rPr lang="vi-VN" sz="4400" dirty="0"/>
                        <a:t>Số</a:t>
                      </a:r>
                      <a:r>
                        <a:rPr lang="vi-VN" sz="4400" baseline="0" dirty="0"/>
                        <a:t> bị chia</a:t>
                      </a:r>
                      <a:endParaRPr lang="en-US" sz="4400" dirty="0"/>
                    </a:p>
                  </a:txBody>
                  <a:tcPr anchor="ctr"/>
                </a:tc>
                <a:tc>
                  <a:txBody>
                    <a:bodyPr/>
                    <a:lstStyle/>
                    <a:p>
                      <a:pPr algn="ctr">
                        <a:lnSpc>
                          <a:spcPct val="150000"/>
                        </a:lnSpc>
                      </a:pPr>
                      <a:r>
                        <a:rPr lang="vi-VN" sz="4400" dirty="0"/>
                        <a:t>Số</a:t>
                      </a:r>
                      <a:r>
                        <a:rPr lang="vi-VN" sz="4400" baseline="0" dirty="0"/>
                        <a:t> chia</a:t>
                      </a:r>
                      <a:endParaRPr lang="en-US" sz="4400" dirty="0"/>
                    </a:p>
                  </a:txBody>
                  <a:tcPr anchor="ctr"/>
                </a:tc>
                <a:tc>
                  <a:txBody>
                    <a:bodyPr/>
                    <a:lstStyle/>
                    <a:p>
                      <a:pPr algn="ctr">
                        <a:lnSpc>
                          <a:spcPct val="150000"/>
                        </a:lnSpc>
                      </a:pPr>
                      <a:r>
                        <a:rPr lang="vi-VN" sz="4400" dirty="0"/>
                        <a:t>Thương</a:t>
                      </a:r>
                      <a:endParaRPr lang="en-US" sz="4400" dirty="0"/>
                    </a:p>
                  </a:txBody>
                  <a:tcPr anchor="ctr"/>
                </a:tc>
                <a:tc>
                  <a:txBody>
                    <a:bodyPr/>
                    <a:lstStyle/>
                    <a:p>
                      <a:pPr algn="ctr">
                        <a:lnSpc>
                          <a:spcPct val="150000"/>
                        </a:lnSpc>
                      </a:pPr>
                      <a:r>
                        <a:rPr lang="vi-VN" sz="4400" dirty="0"/>
                        <a:t>Số</a:t>
                      </a:r>
                      <a:r>
                        <a:rPr lang="vi-VN" sz="4400" baseline="0" dirty="0"/>
                        <a:t> dư</a:t>
                      </a:r>
                      <a:endParaRPr lang="en-US" sz="4400" dirty="0"/>
                    </a:p>
                  </a:txBody>
                  <a:tcPr anchor="ctr"/>
                </a:tc>
                <a:extLst>
                  <a:ext uri="{0D108BD9-81ED-4DB2-BD59-A6C34878D82A}">
                    <a16:rowId xmlns:a16="http://schemas.microsoft.com/office/drawing/2014/main" val="10000"/>
                  </a:ext>
                </a:extLst>
              </a:tr>
              <a:tr h="1270000">
                <a:tc>
                  <a:txBody>
                    <a:bodyPr/>
                    <a:lstStyle/>
                    <a:p>
                      <a:pPr algn="ctr">
                        <a:lnSpc>
                          <a:spcPct val="150000"/>
                        </a:lnSpc>
                      </a:pPr>
                      <a:r>
                        <a:rPr lang="vi-VN" sz="4400" dirty="0"/>
                        <a:t>(A)</a:t>
                      </a:r>
                      <a:endParaRPr lang="en-US" sz="4400" dirty="0"/>
                    </a:p>
                  </a:txBody>
                  <a:tcPr anchor="ctr"/>
                </a:tc>
                <a:tc>
                  <a:txBody>
                    <a:bodyPr/>
                    <a:lstStyle/>
                    <a:p>
                      <a:pPr algn="ctr">
                        <a:lnSpc>
                          <a:spcPct val="150000"/>
                        </a:lnSpc>
                      </a:pPr>
                      <a:r>
                        <a:rPr lang="vi-VN" sz="4400" dirty="0"/>
                        <a:t>?</a:t>
                      </a:r>
                      <a:endParaRPr lang="en-US" sz="4400" dirty="0"/>
                    </a:p>
                  </a:txBody>
                  <a:tcPr anchor="ctr"/>
                </a:tc>
                <a:tc>
                  <a:txBody>
                    <a:bodyPr/>
                    <a:lstStyle/>
                    <a:p>
                      <a:pPr algn="ctr">
                        <a:lnSpc>
                          <a:spcPct val="150000"/>
                        </a:lnSpc>
                      </a:pPr>
                      <a:r>
                        <a:rPr lang="vi-VN" sz="4400"/>
                        <a:t>?</a:t>
                      </a:r>
                      <a:endParaRPr lang="en-US" sz="4400" dirty="0"/>
                    </a:p>
                  </a:txBody>
                  <a:tcPr anchor="ctr"/>
                </a:tc>
                <a:tc>
                  <a:txBody>
                    <a:bodyPr/>
                    <a:lstStyle/>
                    <a:p>
                      <a:pPr algn="ctr">
                        <a:lnSpc>
                          <a:spcPct val="150000"/>
                        </a:lnSpc>
                      </a:pPr>
                      <a:r>
                        <a:rPr lang="vi-VN" sz="4400"/>
                        <a:t>?</a:t>
                      </a:r>
                      <a:endParaRPr lang="en-US" sz="4400" dirty="0"/>
                    </a:p>
                  </a:txBody>
                  <a:tcPr anchor="ctr"/>
                </a:tc>
                <a:tc>
                  <a:txBody>
                    <a:bodyPr/>
                    <a:lstStyle/>
                    <a:p>
                      <a:pPr algn="ctr">
                        <a:lnSpc>
                          <a:spcPct val="150000"/>
                        </a:lnSpc>
                      </a:pPr>
                      <a:r>
                        <a:rPr lang="vi-VN" sz="4400"/>
                        <a:t>?</a:t>
                      </a:r>
                      <a:endParaRPr lang="en-US" sz="4400" dirty="0"/>
                    </a:p>
                  </a:txBody>
                  <a:tcPr anchor="ctr"/>
                </a:tc>
                <a:extLst>
                  <a:ext uri="{0D108BD9-81ED-4DB2-BD59-A6C34878D82A}">
                    <a16:rowId xmlns:a16="http://schemas.microsoft.com/office/drawing/2014/main" val="10001"/>
                  </a:ext>
                </a:extLst>
              </a:tr>
              <a:tr h="1270000">
                <a:tc>
                  <a:txBody>
                    <a:bodyPr/>
                    <a:lstStyle/>
                    <a:p>
                      <a:pPr algn="ctr">
                        <a:lnSpc>
                          <a:spcPct val="150000"/>
                        </a:lnSpc>
                      </a:pPr>
                      <a:r>
                        <a:rPr lang="vi-VN" sz="4400" dirty="0"/>
                        <a:t>(B)</a:t>
                      </a:r>
                      <a:endParaRPr lang="en-US" sz="4400" dirty="0"/>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vi-VN" sz="4400" dirty="0"/>
                        <a:t>?</a:t>
                      </a:r>
                      <a:endParaRPr lang="en-US" sz="4400" dirty="0"/>
                    </a:p>
                  </a:txBody>
                  <a:tcPr anchor="ctr"/>
                </a:tc>
                <a:tc>
                  <a:txBody>
                    <a:bodyPr/>
                    <a:lstStyle/>
                    <a:p>
                      <a:pPr algn="ctr">
                        <a:lnSpc>
                          <a:spcPct val="150000"/>
                        </a:lnSpc>
                      </a:pPr>
                      <a:r>
                        <a:rPr lang="vi-VN" sz="4400"/>
                        <a:t>?</a:t>
                      </a:r>
                      <a:endParaRPr lang="en-US" sz="4400" dirty="0"/>
                    </a:p>
                  </a:txBody>
                  <a:tcPr anchor="ctr"/>
                </a:tc>
                <a:tc>
                  <a:txBody>
                    <a:bodyPr/>
                    <a:lstStyle/>
                    <a:p>
                      <a:pPr algn="ctr">
                        <a:lnSpc>
                          <a:spcPct val="150000"/>
                        </a:lnSpc>
                      </a:pPr>
                      <a:r>
                        <a:rPr lang="vi-VN" sz="4400"/>
                        <a:t>?</a:t>
                      </a:r>
                      <a:endParaRPr lang="en-US" sz="4400" dirty="0"/>
                    </a:p>
                  </a:txBody>
                  <a:tcPr anchor="ctr"/>
                </a:tc>
                <a:tc>
                  <a:txBody>
                    <a:bodyPr/>
                    <a:lstStyle/>
                    <a:p>
                      <a:pPr algn="ctr">
                        <a:lnSpc>
                          <a:spcPct val="150000"/>
                        </a:lnSpc>
                      </a:pPr>
                      <a:r>
                        <a:rPr lang="vi-VN" sz="4400" dirty="0"/>
                        <a:t>?</a:t>
                      </a:r>
                      <a:endParaRPr lang="en-US" sz="4400" dirty="0"/>
                    </a:p>
                  </a:txBody>
                  <a:tcPr anchor="ctr"/>
                </a:tc>
                <a:extLst>
                  <a:ext uri="{0D108BD9-81ED-4DB2-BD59-A6C34878D82A}">
                    <a16:rowId xmlns:a16="http://schemas.microsoft.com/office/drawing/2014/main" val="10002"/>
                  </a:ext>
                </a:extLst>
              </a:tr>
            </a:tbl>
          </a:graphicData>
        </a:graphic>
      </p:graphicFrame>
      <p:sp>
        <p:nvSpPr>
          <p:cNvPr id="3" name="Rectangle 2"/>
          <p:cNvSpPr/>
          <p:nvPr/>
        </p:nvSpPr>
        <p:spPr>
          <a:xfrm>
            <a:off x="5562600" y="4838700"/>
            <a:ext cx="1912704"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15 827</a:t>
            </a:r>
            <a:endParaRPr lang="en-US" sz="4400" dirty="0">
              <a:solidFill>
                <a:srgbClr val="FF0000"/>
              </a:solidFill>
            </a:endParaRPr>
          </a:p>
        </p:txBody>
      </p:sp>
      <p:sp>
        <p:nvSpPr>
          <p:cNvPr id="48" name="Rectangle 47"/>
          <p:cNvSpPr/>
          <p:nvPr/>
        </p:nvSpPr>
        <p:spPr>
          <a:xfrm>
            <a:off x="5562600" y="6134100"/>
            <a:ext cx="1912704"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26 167</a:t>
            </a:r>
            <a:endParaRPr lang="en-US" sz="4400" dirty="0">
              <a:solidFill>
                <a:srgbClr val="FF0000"/>
              </a:solidFill>
            </a:endParaRPr>
          </a:p>
        </p:txBody>
      </p:sp>
      <p:sp>
        <p:nvSpPr>
          <p:cNvPr id="49" name="Rectangle 48"/>
          <p:cNvSpPr/>
          <p:nvPr/>
        </p:nvSpPr>
        <p:spPr>
          <a:xfrm>
            <a:off x="8940556" y="4838700"/>
            <a:ext cx="813044"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 5 </a:t>
            </a:r>
            <a:endParaRPr lang="en-US" sz="4400" dirty="0">
              <a:solidFill>
                <a:srgbClr val="FF0000"/>
              </a:solidFill>
            </a:endParaRPr>
          </a:p>
        </p:txBody>
      </p:sp>
      <p:sp>
        <p:nvSpPr>
          <p:cNvPr id="50" name="Rectangle 49"/>
          <p:cNvSpPr/>
          <p:nvPr/>
        </p:nvSpPr>
        <p:spPr>
          <a:xfrm>
            <a:off x="9067800" y="6134100"/>
            <a:ext cx="498855"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4</a:t>
            </a:r>
            <a:endParaRPr lang="en-US" sz="4400" dirty="0">
              <a:solidFill>
                <a:srgbClr val="FF0000"/>
              </a:solidFill>
            </a:endParaRPr>
          </a:p>
        </p:txBody>
      </p:sp>
      <p:sp>
        <p:nvSpPr>
          <p:cNvPr id="51" name="Rectangle 50"/>
          <p:cNvSpPr/>
          <p:nvPr/>
        </p:nvSpPr>
        <p:spPr>
          <a:xfrm>
            <a:off x="14817345" y="4838700"/>
            <a:ext cx="498855"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2</a:t>
            </a:r>
            <a:endParaRPr lang="en-US" sz="4400" dirty="0">
              <a:solidFill>
                <a:srgbClr val="FF0000"/>
              </a:solidFill>
            </a:endParaRPr>
          </a:p>
        </p:txBody>
      </p:sp>
      <p:sp>
        <p:nvSpPr>
          <p:cNvPr id="52" name="Rectangle 51"/>
          <p:cNvSpPr/>
          <p:nvPr/>
        </p:nvSpPr>
        <p:spPr>
          <a:xfrm>
            <a:off x="14817345" y="6134100"/>
            <a:ext cx="498855"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3</a:t>
            </a:r>
            <a:endParaRPr lang="en-US" sz="4400" dirty="0">
              <a:solidFill>
                <a:srgbClr val="FF0000"/>
              </a:solidFill>
            </a:endParaRPr>
          </a:p>
        </p:txBody>
      </p:sp>
      <p:sp>
        <p:nvSpPr>
          <p:cNvPr id="53" name="Rectangle 52"/>
          <p:cNvSpPr/>
          <p:nvPr/>
        </p:nvSpPr>
        <p:spPr>
          <a:xfrm>
            <a:off x="11430000" y="4838700"/>
            <a:ext cx="1598515"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3 165</a:t>
            </a:r>
            <a:endParaRPr lang="en-US" sz="4400" dirty="0">
              <a:solidFill>
                <a:srgbClr val="FF0000"/>
              </a:solidFill>
            </a:endParaRPr>
          </a:p>
        </p:txBody>
      </p:sp>
      <p:sp>
        <p:nvSpPr>
          <p:cNvPr id="54" name="Rectangle 53"/>
          <p:cNvSpPr/>
          <p:nvPr/>
        </p:nvSpPr>
        <p:spPr>
          <a:xfrm>
            <a:off x="11430001" y="6134100"/>
            <a:ext cx="1598515" cy="982513"/>
          </a:xfrm>
          <a:prstGeom prst="rect">
            <a:avLst/>
          </a:prstGeom>
          <a:solidFill>
            <a:schemeClr val="accent3">
              <a:lumMod val="20000"/>
              <a:lumOff val="80000"/>
            </a:schemeClr>
          </a:solidFill>
        </p:spPr>
        <p:txBody>
          <a:bodyPr wrap="none">
            <a:spAutoFit/>
          </a:bodyPr>
          <a:lstStyle/>
          <a:p>
            <a:pPr algn="ctr">
              <a:lnSpc>
                <a:spcPct val="150000"/>
              </a:lnSpc>
            </a:pPr>
            <a:r>
              <a:rPr lang="vi-VN" sz="4400" dirty="0">
                <a:solidFill>
                  <a:srgbClr val="FF0000"/>
                </a:solidFill>
              </a:rPr>
              <a:t>6 541</a:t>
            </a:r>
            <a:endParaRPr lang="en-US" sz="4400" dirty="0">
              <a:solidFill>
                <a:srgbClr val="FF0000"/>
              </a:solidFill>
            </a:endParaRPr>
          </a:p>
        </p:txBody>
      </p:sp>
    </p:spTree>
    <p:extLst>
      <p:ext uri="{BB962C8B-B14F-4D97-AF65-F5344CB8AC3E}">
        <p14:creationId xmlns:p14="http://schemas.microsoft.com/office/powerpoint/2010/main" val="25390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arn(inVertical)">
                                      <p:cBhvr>
                                        <p:cTn id="40" dur="500"/>
                                        <p:tgtEl>
                                          <p:spTgt spid="4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barn(inVertical)">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barn(inVertical)">
                                      <p:cBhvr>
                                        <p:cTn id="5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animBg="1"/>
      <p:bldP spid="48" grpId="0" animBg="1"/>
      <p:bldP spid="49" grpId="0" animBg="1"/>
      <p:bldP spid="50" grpId="0" animBg="1"/>
      <p:bldP spid="51" grpId="0" animBg="1"/>
      <p:bldP spid="52" grpId="0" animBg="1"/>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26858" y="342899"/>
            <a:ext cx="2236200" cy="2316215"/>
          </a:xfrm>
          <a:prstGeom prst="rect">
            <a:avLst/>
          </a:prstGeom>
        </p:spPr>
      </p:pic>
      <p:sp>
        <p:nvSpPr>
          <p:cNvPr id="20" name="Rectangle: Rounded Corners 19">
            <a:extLst>
              <a:ext uri="{FF2B5EF4-FFF2-40B4-BE49-F238E27FC236}">
                <a16:creationId xmlns:a16="http://schemas.microsoft.com/office/drawing/2014/main" id="{4AAC2E12-06B2-B4D4-7F9C-84ED501F64D1}"/>
              </a:ext>
            </a:extLst>
          </p:cNvPr>
          <p:cNvSpPr/>
          <p:nvPr/>
        </p:nvSpPr>
        <p:spPr>
          <a:xfrm>
            <a:off x="7086600" y="895056"/>
            <a:ext cx="7696200" cy="1219200"/>
          </a:xfrm>
          <a:prstGeom prst="round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4400" b="1" dirty="0">
                <a:solidFill>
                  <a:srgbClr val="FF0000"/>
                </a:solidFill>
                <a:latin typeface="Arial" panose="020B0604020202020204" pitchFamily="34" charset="0"/>
                <a:cs typeface="Arial" panose="020B0604020202020204" pitchFamily="34" charset="0"/>
              </a:rPr>
              <a:t>Bài tập 2: </a:t>
            </a:r>
            <a:r>
              <a:rPr lang="vi-VN" sz="4400" dirty="0">
                <a:solidFill>
                  <a:schemeClr val="tx1"/>
                </a:solidFill>
                <a:latin typeface="Arial" panose="020B0604020202020204" pitchFamily="34" charset="0"/>
                <a:cs typeface="Arial" panose="020B0604020202020204" pitchFamily="34" charset="0"/>
              </a:rPr>
              <a:t>Đặt tính rồi tính</a:t>
            </a:r>
            <a:endParaRPr lang="en-US" sz="4400" dirty="0">
              <a:solidFill>
                <a:schemeClr val="tx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8958B539-3930-6922-399A-F556A5F69D63}"/>
              </a:ext>
            </a:extLst>
          </p:cNvPr>
          <p:cNvPicPr>
            <a:picLocks noChangeAspect="1"/>
          </p:cNvPicPr>
          <p:nvPr/>
        </p:nvPicPr>
        <p:blipFill rotWithShape="1">
          <a:blip r:embed="rId4">
            <a:extLst>
              <a:ext uri="{28A0092B-C50C-407E-A947-70E740481C1C}">
                <a14:useLocalDpi xmlns:a14="http://schemas.microsoft.com/office/drawing/2010/main" val="0"/>
              </a:ext>
            </a:extLst>
          </a:blip>
          <a:srcRect l="66675" t="50377"/>
          <a:stretch/>
        </p:blipFill>
        <p:spPr>
          <a:xfrm>
            <a:off x="76200" y="38100"/>
            <a:ext cx="5822367" cy="4876800"/>
          </a:xfrm>
          <a:prstGeom prst="rect">
            <a:avLst/>
          </a:prstGeom>
        </p:spPr>
      </p:pic>
      <p:sp>
        <p:nvSpPr>
          <p:cNvPr id="2" name="Rectangle 1"/>
          <p:cNvSpPr/>
          <p:nvPr/>
        </p:nvSpPr>
        <p:spPr>
          <a:xfrm>
            <a:off x="6275411" y="2659115"/>
            <a:ext cx="9318577" cy="769441"/>
          </a:xfrm>
          <a:prstGeom prst="rect">
            <a:avLst/>
          </a:prstGeom>
        </p:spPr>
        <p:txBody>
          <a:bodyPr wrap="none">
            <a:spAutoFit/>
          </a:bodyPr>
          <a:lstStyle/>
          <a:p>
            <a:r>
              <a:rPr lang="en-US" sz="4400" dirty="0">
                <a:solidFill>
                  <a:srgbClr val="0070C0"/>
                </a:solidFill>
              </a:rPr>
              <a:t>21 </a:t>
            </a:r>
            <a:r>
              <a:rPr lang="vi-VN" sz="4400" dirty="0">
                <a:solidFill>
                  <a:srgbClr val="0070C0"/>
                </a:solidFill>
              </a:rPr>
              <a:t>437</a:t>
            </a:r>
            <a:r>
              <a:rPr lang="en-US" sz="4400" dirty="0">
                <a:solidFill>
                  <a:srgbClr val="0070C0"/>
                </a:solidFill>
              </a:rPr>
              <a:t> : </a:t>
            </a:r>
            <a:r>
              <a:rPr lang="vi-VN" sz="4400" dirty="0">
                <a:solidFill>
                  <a:srgbClr val="0070C0"/>
                </a:solidFill>
              </a:rPr>
              <a:t>3</a:t>
            </a:r>
            <a:r>
              <a:rPr lang="en-US" sz="4400" dirty="0">
                <a:solidFill>
                  <a:srgbClr val="0070C0"/>
                </a:solidFill>
              </a:rPr>
              <a:t>     </a:t>
            </a:r>
            <a:r>
              <a:rPr lang="vi-VN" sz="4400" dirty="0">
                <a:solidFill>
                  <a:srgbClr val="0070C0"/>
                </a:solidFill>
              </a:rPr>
              <a:t>			</a:t>
            </a:r>
            <a:r>
              <a:rPr lang="en-US" sz="4400" dirty="0">
                <a:solidFill>
                  <a:srgbClr val="0070C0"/>
                </a:solidFill>
              </a:rPr>
              <a:t> </a:t>
            </a:r>
            <a:r>
              <a:rPr lang="vi-VN" sz="4400" dirty="0">
                <a:solidFill>
                  <a:srgbClr val="0070C0"/>
                </a:solidFill>
              </a:rPr>
              <a:t>	36 095 </a:t>
            </a:r>
            <a:r>
              <a:rPr lang="en-US" sz="4400" dirty="0">
                <a:solidFill>
                  <a:srgbClr val="0070C0"/>
                </a:solidFill>
              </a:rPr>
              <a:t>: </a:t>
            </a:r>
            <a:r>
              <a:rPr lang="vi-VN" sz="4400" dirty="0">
                <a:solidFill>
                  <a:srgbClr val="0070C0"/>
                </a:solidFill>
              </a:rPr>
              <a:t>8</a:t>
            </a:r>
            <a:r>
              <a:rPr lang="en-US" sz="4400" dirty="0">
                <a:solidFill>
                  <a:srgbClr val="0070C0"/>
                </a:solidFill>
              </a:rPr>
              <a:t> </a:t>
            </a:r>
          </a:p>
        </p:txBody>
      </p:sp>
      <p:sp>
        <p:nvSpPr>
          <p:cNvPr id="3"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299485010"/>
              </p:ext>
            </p:extLst>
          </p:nvPr>
        </p:nvGraphicFramePr>
        <p:xfrm>
          <a:off x="6172200" y="3784119"/>
          <a:ext cx="3134458" cy="4367213"/>
        </p:xfrm>
        <a:graphic>
          <a:graphicData uri="http://schemas.openxmlformats.org/presentationml/2006/ole">
            <mc:AlternateContent xmlns:mc="http://schemas.openxmlformats.org/markup-compatibility/2006">
              <mc:Choice xmlns:v="urn:schemas-microsoft-com:vml" Requires="v">
                <p:oleObj r:id="rId5" imgW="863225" imgH="1117115" progId="Equation.3">
                  <p:embed/>
                </p:oleObj>
              </mc:Choice>
              <mc:Fallback>
                <p:oleObj r:id="rId5" imgW="863225" imgH="1117115"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784119"/>
                        <a:ext cx="3134458" cy="4367213"/>
                      </a:xfrm>
                      <a:prstGeom prst="rect">
                        <a:avLst/>
                      </a:prstGeom>
                      <a:solidFill>
                        <a:schemeClr val="accent6">
                          <a:lumMod val="20000"/>
                          <a:lumOff val="80000"/>
                        </a:schemeClr>
                      </a:solidFill>
                    </p:spPr>
                  </p:pic>
                </p:oleObj>
              </mc:Fallback>
            </mc:AlternateContent>
          </a:graphicData>
        </a:graphic>
      </p:graphicFrame>
      <p:sp>
        <p:nvSpPr>
          <p:cNvPr id="14" name="Rectangle 4"/>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206513722"/>
              </p:ext>
            </p:extLst>
          </p:nvPr>
        </p:nvGraphicFramePr>
        <p:xfrm>
          <a:off x="12562742" y="3784119"/>
          <a:ext cx="3134458" cy="4367213"/>
        </p:xfrm>
        <a:graphic>
          <a:graphicData uri="http://schemas.openxmlformats.org/presentationml/2006/ole">
            <mc:AlternateContent xmlns:mc="http://schemas.openxmlformats.org/markup-compatibility/2006">
              <mc:Choice xmlns:v="urn:schemas-microsoft-com:vml" Requires="v">
                <p:oleObj r:id="rId7" imgW="863225" imgH="1117115" progId="Equation.3">
                  <p:embed/>
                </p:oleObj>
              </mc:Choice>
              <mc:Fallback>
                <p:oleObj r:id="rId7" imgW="863225" imgH="1117115"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62742" y="3784119"/>
                        <a:ext cx="3134458" cy="4367213"/>
                      </a:xfrm>
                      <a:prstGeom prst="rect">
                        <a:avLst/>
                      </a:prstGeom>
                      <a:solidFill>
                        <a:schemeClr val="accent6">
                          <a:lumMod val="20000"/>
                          <a:lumOff val="80000"/>
                        </a:schemeClr>
                      </a:solidFill>
                    </p:spPr>
                  </p:pic>
                </p:oleObj>
              </mc:Fallback>
            </mc:AlternateContent>
          </a:graphicData>
        </a:graphic>
      </p:graphicFrame>
      <p:sp>
        <p:nvSpPr>
          <p:cNvPr id="16" name="Rectangle 15"/>
          <p:cNvSpPr/>
          <p:nvPr/>
        </p:nvSpPr>
        <p:spPr>
          <a:xfrm>
            <a:off x="5791200" y="8532332"/>
            <a:ext cx="3916457" cy="646331"/>
          </a:xfrm>
          <a:prstGeom prst="rect">
            <a:avLst/>
          </a:prstGeom>
        </p:spPr>
        <p:txBody>
          <a:bodyPr wrap="none">
            <a:spAutoFit/>
          </a:bodyPr>
          <a:lstStyle/>
          <a:p>
            <a:pPr algn="ctr"/>
            <a:r>
              <a:rPr lang="nl-NL" sz="3600" b="1" dirty="0">
                <a:solidFill>
                  <a:srgbClr val="FF0000"/>
                </a:solidFill>
              </a:rPr>
              <a:t>21 437 : 3 = 7 145</a:t>
            </a:r>
            <a:endParaRPr lang="en-US" sz="3600" b="1" dirty="0">
              <a:solidFill>
                <a:srgbClr val="FF0000"/>
              </a:solidFill>
            </a:endParaRPr>
          </a:p>
        </p:txBody>
      </p:sp>
      <p:sp>
        <p:nvSpPr>
          <p:cNvPr id="18" name="Rectangle 17"/>
          <p:cNvSpPr/>
          <p:nvPr/>
        </p:nvSpPr>
        <p:spPr>
          <a:xfrm>
            <a:off x="12240996" y="8532332"/>
            <a:ext cx="3916650" cy="646331"/>
          </a:xfrm>
          <a:prstGeom prst="rect">
            <a:avLst/>
          </a:prstGeom>
        </p:spPr>
        <p:txBody>
          <a:bodyPr wrap="none">
            <a:spAutoFit/>
          </a:bodyPr>
          <a:lstStyle/>
          <a:p>
            <a:pPr algn="ctr"/>
            <a:r>
              <a:rPr lang="nl-NL" sz="3600" b="1" dirty="0">
                <a:solidFill>
                  <a:srgbClr val="FF0000"/>
                </a:solidFill>
              </a:rPr>
              <a:t>36 095 : 8 = 4 511</a:t>
            </a:r>
            <a:endParaRPr lang="en-US" sz="3600" b="1" dirty="0">
              <a:solidFill>
                <a:srgbClr val="FF0000"/>
              </a:solidFill>
            </a:endParaRPr>
          </a:p>
        </p:txBody>
      </p:sp>
    </p:spTree>
    <p:extLst>
      <p:ext uri="{BB962C8B-B14F-4D97-AF65-F5344CB8AC3E}">
        <p14:creationId xmlns:p14="http://schemas.microsoft.com/office/powerpoint/2010/main" val="33428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182" y="8364178"/>
            <a:ext cx="1826301" cy="1891649"/>
          </a:xfrm>
          <a:prstGeom prst="rect">
            <a:avLst/>
          </a:prstGeom>
        </p:spPr>
      </p:pic>
      <p:sp>
        <p:nvSpPr>
          <p:cNvPr id="25" name="Oval Callout 2">
            <a:extLst>
              <a:ext uri="{FF2B5EF4-FFF2-40B4-BE49-F238E27FC236}">
                <a16:creationId xmlns:a16="http://schemas.microsoft.com/office/drawing/2014/main" id="{AAFA0011-0E1C-CC6F-A277-A971A37DAE30}"/>
              </a:ext>
            </a:extLst>
          </p:cNvPr>
          <p:cNvSpPr/>
          <p:nvPr/>
        </p:nvSpPr>
        <p:spPr>
          <a:xfrm>
            <a:off x="1999484" y="266700"/>
            <a:ext cx="15374116" cy="3601282"/>
          </a:xfrm>
          <a:prstGeom prst="wedgeEllipseCallout">
            <a:avLst>
              <a:gd name="adj1" fmla="val -43342"/>
              <a:gd name="adj2" fmla="val 50604"/>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dirty="0">
                <a:solidFill>
                  <a:srgbClr val="FF0000"/>
                </a:solidFill>
                <a:latin typeface="Arial" panose="020B0604020202020204" pitchFamily="34" charset="0"/>
                <a:cs typeface="Arial" panose="020B0604020202020204" pitchFamily="34" charset="0"/>
              </a:rPr>
              <a:t>Bài tập 3: </a:t>
            </a:r>
            <a:r>
              <a:rPr lang="vi-VN" sz="3600" dirty="0">
                <a:solidFill>
                  <a:schemeClr val="tx1"/>
                </a:solidFill>
                <a:latin typeface="Arial" panose="020B0604020202020204" pitchFamily="34" charset="0"/>
                <a:cs typeface="Arial" panose="020B0604020202020204" pitchFamily="34" charset="0"/>
              </a:rPr>
              <a:t>Có 10 243 viên thuốc, người ta đóng vào các vỉ, mỗi vỉ 8 viên thuốc. Hỏi đóng được nhiều nhất bao nhiêu vỉ thuốc và còn thừa ra mấy viên?</a:t>
            </a:r>
            <a:endParaRPr lang="en-US" sz="3600" dirty="0">
              <a:solidFill>
                <a:schemeClr val="tx1"/>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0EAC55B8-4051-3DA8-ADA6-4C429072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3358">
            <a:off x="4497292" y="3910119"/>
            <a:ext cx="1704862" cy="1939589"/>
          </a:xfrm>
          <a:prstGeom prst="rect">
            <a:avLst/>
          </a:prstGeom>
        </p:spPr>
      </p:pic>
      <p:pic>
        <p:nvPicPr>
          <p:cNvPr id="68" name="Picture 67">
            <a:extLst>
              <a:ext uri="{FF2B5EF4-FFF2-40B4-BE49-F238E27FC236}">
                <a16:creationId xmlns:a16="http://schemas.microsoft.com/office/drawing/2014/main" id="{E205E313-7E63-A272-17E5-D90C1921412B}"/>
              </a:ext>
            </a:extLst>
          </p:cNvPr>
          <p:cNvPicPr>
            <a:picLocks noChangeAspect="1"/>
          </p:cNvPicPr>
          <p:nvPr/>
        </p:nvPicPr>
        <p:blipFill rotWithShape="1">
          <a:blip r:embed="rId5">
            <a:extLst>
              <a:ext uri="{28A0092B-C50C-407E-A947-70E740481C1C}">
                <a14:useLocalDpi xmlns:a14="http://schemas.microsoft.com/office/drawing/2010/main" val="0"/>
              </a:ext>
            </a:extLst>
          </a:blip>
          <a:srcRect l="61046" t="22464" r="3116" b="8012"/>
          <a:stretch/>
        </p:blipFill>
        <p:spPr>
          <a:xfrm>
            <a:off x="-228600" y="3543300"/>
            <a:ext cx="5181600" cy="6858000"/>
          </a:xfrm>
          <a:prstGeom prst="rect">
            <a:avLst/>
          </a:prstGeom>
        </p:spPr>
      </p:pic>
      <p:pic>
        <p:nvPicPr>
          <p:cNvPr id="9" name="Picture 8">
            <a:extLst>
              <a:ext uri="{FF2B5EF4-FFF2-40B4-BE49-F238E27FC236}">
                <a16:creationId xmlns:a16="http://schemas.microsoft.com/office/drawing/2014/main" id="{0EAC55B8-4051-3DA8-ADA6-4C429072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9510">
            <a:off x="9924443" y="8539779"/>
            <a:ext cx="1076250" cy="1320773"/>
          </a:xfrm>
          <a:prstGeom prst="rect">
            <a:avLst/>
          </a:prstGeom>
        </p:spPr>
      </p:pic>
      <p:pic>
        <p:nvPicPr>
          <p:cNvPr id="10" name="Picture 9"/>
          <p:cNvPicPr/>
          <p:nvPr/>
        </p:nvPicPr>
        <p:blipFill>
          <a:blip r:embed="rId6"/>
          <a:stretch>
            <a:fillRect/>
          </a:stretch>
        </p:blipFill>
        <p:spPr>
          <a:xfrm>
            <a:off x="7391400" y="4079062"/>
            <a:ext cx="4157702" cy="2055038"/>
          </a:xfrm>
          <a:prstGeom prst="rect">
            <a:avLst/>
          </a:prstGeom>
        </p:spPr>
      </p:pic>
      <p:sp>
        <p:nvSpPr>
          <p:cNvPr id="4" name="Rectangle 3"/>
          <p:cNvSpPr/>
          <p:nvPr/>
        </p:nvSpPr>
        <p:spPr>
          <a:xfrm>
            <a:off x="4983373" y="5772983"/>
            <a:ext cx="5097023" cy="4247317"/>
          </a:xfrm>
          <a:prstGeom prst="rect">
            <a:avLst/>
          </a:prstGeom>
        </p:spPr>
        <p:txBody>
          <a:bodyPr wrap="square">
            <a:spAutoFit/>
          </a:bodyPr>
          <a:lstStyle/>
          <a:p>
            <a:pPr algn="just">
              <a:lnSpc>
                <a:spcPct val="150000"/>
              </a:lnSpc>
            </a:pPr>
            <a:r>
              <a:rPr lang="nl-NL" sz="3600" b="1" u="sng" dirty="0">
                <a:solidFill>
                  <a:srgbClr val="FF0000"/>
                </a:solidFill>
              </a:rPr>
              <a:t>Tóm tắt</a:t>
            </a:r>
            <a:endParaRPr lang="en-US" sz="3600" b="1" dirty="0">
              <a:solidFill>
                <a:srgbClr val="FF0000"/>
              </a:solidFill>
            </a:endParaRPr>
          </a:p>
          <a:p>
            <a:pPr algn="just">
              <a:lnSpc>
                <a:spcPct val="150000"/>
              </a:lnSpc>
            </a:pPr>
            <a:r>
              <a:rPr lang="nl-NL" sz="3600" dirty="0"/>
              <a:t>Có: 10 243 viên thuốc</a:t>
            </a:r>
            <a:endParaRPr lang="en-US" sz="3600" dirty="0"/>
          </a:p>
          <a:p>
            <a:pPr algn="just">
              <a:lnSpc>
                <a:spcPct val="150000"/>
              </a:lnSpc>
            </a:pPr>
            <a:r>
              <a:rPr lang="nl-NL" sz="3600" dirty="0"/>
              <a:t>Mỗi vỉ: 8 viên thuốc</a:t>
            </a:r>
            <a:endParaRPr lang="en-US" sz="3600" dirty="0"/>
          </a:p>
          <a:p>
            <a:pPr algn="just">
              <a:lnSpc>
                <a:spcPct val="150000"/>
              </a:lnSpc>
            </a:pPr>
            <a:r>
              <a:rPr lang="nl-NL" sz="3600" dirty="0"/>
              <a:t>Đóng được nhiều nhất ? viên; còn thừa ? viên. </a:t>
            </a:r>
            <a:endParaRPr lang="en-US" sz="3600" dirty="0"/>
          </a:p>
        </p:txBody>
      </p:sp>
      <p:sp>
        <p:nvSpPr>
          <p:cNvPr id="5" name="Rectangle 4"/>
          <p:cNvSpPr/>
          <p:nvPr/>
        </p:nvSpPr>
        <p:spPr>
          <a:xfrm>
            <a:off x="10596973" y="4686300"/>
            <a:ext cx="7538627" cy="4131900"/>
          </a:xfrm>
          <a:prstGeom prst="rect">
            <a:avLst/>
          </a:prstGeom>
        </p:spPr>
        <p:txBody>
          <a:bodyPr wrap="square">
            <a:spAutoFit/>
          </a:bodyPr>
          <a:lstStyle/>
          <a:p>
            <a:pPr algn="ctr">
              <a:lnSpc>
                <a:spcPct val="150000"/>
              </a:lnSpc>
            </a:pPr>
            <a:r>
              <a:rPr lang="nl-NL" sz="3500" b="1" u="sng" dirty="0">
                <a:solidFill>
                  <a:srgbClr val="FF0000"/>
                </a:solidFill>
              </a:rPr>
              <a:t>Bài giải</a:t>
            </a:r>
            <a:endParaRPr lang="en-US" sz="3500" b="1" dirty="0">
              <a:solidFill>
                <a:srgbClr val="FF0000"/>
              </a:solidFill>
            </a:endParaRPr>
          </a:p>
          <a:p>
            <a:pPr algn="ctr">
              <a:lnSpc>
                <a:spcPct val="150000"/>
              </a:lnSpc>
            </a:pPr>
            <a:r>
              <a:rPr lang="nl-NL" sz="3500" dirty="0"/>
              <a:t>10 243 : 8 = 1 280 (dư 3)</a:t>
            </a:r>
            <a:endParaRPr lang="en-US" sz="3500" dirty="0"/>
          </a:p>
          <a:p>
            <a:pPr algn="ctr">
              <a:lnSpc>
                <a:spcPct val="150000"/>
              </a:lnSpc>
            </a:pPr>
            <a:r>
              <a:rPr lang="nl-NL" sz="3500" dirty="0"/>
              <a:t>Vậy đóng được nhiều nhất 1 280 vỉ thuốc và còn thừa ra 3 viên. </a:t>
            </a:r>
            <a:endParaRPr lang="en-US" sz="3500" dirty="0"/>
          </a:p>
          <a:p>
            <a:pPr algn="ctr">
              <a:lnSpc>
                <a:spcPct val="150000"/>
              </a:lnSpc>
            </a:pPr>
            <a:r>
              <a:rPr lang="nl-NL" sz="3500" i="1" u="sng" dirty="0">
                <a:solidFill>
                  <a:srgbClr val="FF0000"/>
                </a:solidFill>
              </a:rPr>
              <a:t>Đáp số</a:t>
            </a:r>
            <a:r>
              <a:rPr lang="nl-NL" sz="3500" i="1" dirty="0">
                <a:solidFill>
                  <a:srgbClr val="FF0000"/>
                </a:solidFill>
              </a:rPr>
              <a:t>: 1 280 vỉ thuốc, thừa 3 viên</a:t>
            </a:r>
            <a:endParaRPr lang="en-US" sz="3500" i="1" dirty="0">
              <a:solidFill>
                <a:srgbClr val="FF0000"/>
              </a:solidFill>
            </a:endParaRPr>
          </a:p>
        </p:txBody>
      </p:sp>
    </p:spTree>
    <p:extLst>
      <p:ext uri="{BB962C8B-B14F-4D97-AF65-F5344CB8AC3E}">
        <p14:creationId xmlns:p14="http://schemas.microsoft.com/office/powerpoint/2010/main" val="36895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strips(upRight)">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strips(upRigh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up)">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 calcmode="lin" valueType="num">
                                      <p:cBhvr additive="base">
                                        <p:cTn id="5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 calcmode="lin" valueType="num">
                                      <p:cBhvr additive="base">
                                        <p:cTn id="5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5">
                                            <p:txEl>
                                              <p:pRg st="2" end="2"/>
                                            </p:txEl>
                                          </p:spTgt>
                                        </p:tgtEl>
                                        <p:attrNameLst>
                                          <p:attrName>style.visibility</p:attrName>
                                        </p:attrNameLst>
                                      </p:cBhvr>
                                      <p:to>
                                        <p:strVal val="visible"/>
                                      </p:to>
                                    </p:set>
                                    <p:anim calcmode="lin" valueType="num">
                                      <p:cBhvr additive="base">
                                        <p:cTn id="6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
                                            <p:txEl>
                                              <p:pRg st="3" end="3"/>
                                            </p:txEl>
                                          </p:spTgt>
                                        </p:tgtEl>
                                        <p:attrNameLst>
                                          <p:attrName>style.visibility</p:attrName>
                                        </p:attrNameLst>
                                      </p:cBhvr>
                                      <p:to>
                                        <p:strVal val="visible"/>
                                      </p:to>
                                    </p:set>
                                    <p:anim calcmode="lin" valueType="num">
                                      <p:cBhvr additive="base">
                                        <p:cTn id="7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461423" y="-4777709"/>
            <a:ext cx="10421494" cy="88843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flipV="1">
            <a:off x="12420600" y="7233814"/>
            <a:ext cx="8417721" cy="7176107"/>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651315">
            <a:off x="15718591" y="-674250"/>
            <a:ext cx="4142634" cy="429086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51315">
            <a:off x="44398" y="7858889"/>
            <a:ext cx="2918218" cy="3022636"/>
          </a:xfrm>
          <a:prstGeom prst="rect">
            <a:avLst/>
          </a:prstGeom>
        </p:spPr>
      </p:pic>
      <p:sp>
        <p:nvSpPr>
          <p:cNvPr id="16" name="Rectangle: Rounded Corners 15">
            <a:extLst>
              <a:ext uri="{FF2B5EF4-FFF2-40B4-BE49-F238E27FC236}">
                <a16:creationId xmlns:a16="http://schemas.microsoft.com/office/drawing/2014/main" id="{DA3B50AD-867D-288A-538A-A7F5E0C71715}"/>
              </a:ext>
            </a:extLst>
          </p:cNvPr>
          <p:cNvSpPr/>
          <p:nvPr/>
        </p:nvSpPr>
        <p:spPr>
          <a:xfrm>
            <a:off x="4114800" y="1866900"/>
            <a:ext cx="12091037" cy="3581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 </a:t>
            </a:r>
            <a:r>
              <a:rPr lang="vi-VN"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LUYỆN TẬP</a:t>
            </a:r>
            <a:endParaRPr lang="en-US" sz="65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47E656F-6BFF-A814-4CBE-B1A27D99B67A}"/>
              </a:ext>
            </a:extLst>
          </p:cNvPr>
          <p:cNvPicPr>
            <a:picLocks noChangeAspect="1"/>
          </p:cNvPicPr>
          <p:nvPr/>
        </p:nvPicPr>
        <p:blipFill rotWithShape="1">
          <a:blip r:embed="rId10">
            <a:extLst>
              <a:ext uri="{28A0092B-C50C-407E-A947-70E740481C1C}">
                <a14:useLocalDpi xmlns:a14="http://schemas.microsoft.com/office/drawing/2010/main" val="0"/>
              </a:ext>
            </a:extLst>
          </a:blip>
          <a:srcRect l="63714" t="52599" r="4198" b="5173"/>
          <a:stretch/>
        </p:blipFill>
        <p:spPr>
          <a:xfrm>
            <a:off x="5867401" y="4177258"/>
            <a:ext cx="8296305" cy="6141421"/>
          </a:xfrm>
          <a:prstGeom prst="rect">
            <a:avLst/>
          </a:prstGeom>
        </p:spPr>
      </p:pic>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387876" y="-3513390"/>
            <a:ext cx="1207449" cy="8839201"/>
          </a:xfrm>
          <a:prstGeom prst="rect">
            <a:avLst/>
          </a:prstGeom>
        </p:spPr>
      </p:pic>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47119" flipH="1" flipV="1">
            <a:off x="15614261" y="-2188168"/>
            <a:ext cx="6792375" cy="5790500"/>
          </a:xfrm>
          <a:prstGeom prst="rect">
            <a:avLst/>
          </a:prstGeom>
        </p:spPr>
      </p:pic>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3707">
            <a:off x="-5599010" y="6199344"/>
            <a:ext cx="10421494" cy="8884324"/>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8577" y="-666611"/>
            <a:ext cx="2459778" cy="2547793"/>
          </a:xfrm>
          <a:prstGeom prst="rect">
            <a:avLst/>
          </a:prstGeom>
        </p:spPr>
      </p:pic>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02550" y="8191500"/>
            <a:ext cx="2365370" cy="2450006"/>
          </a:xfrm>
          <a:prstGeom prst="rect">
            <a:avLst/>
          </a:prstGeom>
        </p:spPr>
      </p:pic>
      <p:sp>
        <p:nvSpPr>
          <p:cNvPr id="37" name="TextBox 36">
            <a:extLst>
              <a:ext uri="{FF2B5EF4-FFF2-40B4-BE49-F238E27FC236}">
                <a16:creationId xmlns:a16="http://schemas.microsoft.com/office/drawing/2014/main" id="{825F3B29-A972-D561-E0BF-42D37CBD9980}"/>
              </a:ext>
            </a:extLst>
          </p:cNvPr>
          <p:cNvSpPr txBox="1"/>
          <p:nvPr/>
        </p:nvSpPr>
        <p:spPr>
          <a:xfrm>
            <a:off x="4800598" y="408052"/>
            <a:ext cx="8686801" cy="1107996"/>
          </a:xfrm>
          <a:prstGeom prst="rect">
            <a:avLst/>
          </a:prstGeom>
          <a:noFill/>
        </p:spPr>
        <p:txBody>
          <a:bodyPr wrap="square" rtlCol="0">
            <a:spAutoFit/>
          </a:bodyPr>
          <a:lstStyle/>
          <a:p>
            <a:pPr>
              <a:lnSpc>
                <a:spcPct val="150000"/>
              </a:lnSpc>
            </a:pPr>
            <a:r>
              <a:rPr lang="en-US" sz="4400" b="1" dirty="0">
                <a:latin typeface="Arial" panose="020B0604020202020204" pitchFamily="34" charset="0"/>
                <a:cs typeface="Arial" panose="020B0604020202020204" pitchFamily="34" charset="0"/>
              </a:rPr>
              <a:t>Bài tập 1: </a:t>
            </a:r>
            <a:r>
              <a:rPr lang="vi-VN" sz="4400" dirty="0">
                <a:latin typeface="Arial" panose="020B0604020202020204" pitchFamily="34" charset="0"/>
                <a:cs typeface="Arial" panose="020B0604020202020204" pitchFamily="34" charset="0"/>
              </a:rPr>
              <a:t>Tính nhẩm (theo mẫu)</a:t>
            </a:r>
            <a:endParaRPr lang="en-US" sz="4400" dirty="0">
              <a:latin typeface="Arial" panose="020B0604020202020204" pitchFamily="34" charset="0"/>
              <a:cs typeface="Arial" panose="020B0604020202020204" pitchFamily="34" charset="0"/>
            </a:endParaRPr>
          </a:p>
        </p:txBody>
      </p:sp>
      <p:sp>
        <p:nvSpPr>
          <p:cNvPr id="2" name="Rectangle 1"/>
          <p:cNvSpPr/>
          <p:nvPr/>
        </p:nvSpPr>
        <p:spPr>
          <a:xfrm>
            <a:off x="1563412" y="1976378"/>
            <a:ext cx="7162800" cy="2862322"/>
          </a:xfrm>
          <a:prstGeom prst="rect">
            <a:avLst/>
          </a:prstGeom>
          <a:solidFill>
            <a:schemeClr val="accent5">
              <a:lumMod val="40000"/>
              <a:lumOff val="60000"/>
            </a:schemeClr>
          </a:solidFill>
        </p:spPr>
        <p:txBody>
          <a:bodyPr wrap="square">
            <a:spAutoFit/>
          </a:bodyPr>
          <a:lstStyle/>
          <a:p>
            <a:pPr algn="ctr">
              <a:lnSpc>
                <a:spcPct val="150000"/>
              </a:lnSpc>
            </a:pPr>
            <a:r>
              <a:rPr lang="nl-NL" sz="4000" dirty="0"/>
              <a:t>Mẫu: 15 000 : 5 = ? </a:t>
            </a:r>
            <a:endParaRPr lang="en-US" sz="4000" dirty="0"/>
          </a:p>
          <a:p>
            <a:pPr algn="ctr">
              <a:lnSpc>
                <a:spcPct val="150000"/>
              </a:lnSpc>
            </a:pPr>
            <a:r>
              <a:rPr lang="nl-NL" sz="4000" dirty="0"/>
              <a:t>Nhẩm: 15 nghìn : 5 = 3 nghìn </a:t>
            </a:r>
            <a:endParaRPr lang="en-US" sz="4000" dirty="0"/>
          </a:p>
          <a:p>
            <a:pPr algn="ctr">
              <a:lnSpc>
                <a:spcPct val="150000"/>
              </a:lnSpc>
            </a:pPr>
            <a:r>
              <a:rPr lang="nl-NL" sz="4000" dirty="0"/>
              <a:t>15 000 : 5 = 3 000</a:t>
            </a:r>
            <a:endParaRPr lang="en-US" sz="4000" dirty="0"/>
          </a:p>
        </p:txBody>
      </p:sp>
      <p:sp>
        <p:nvSpPr>
          <p:cNvPr id="3" name="Rectangle 2"/>
          <p:cNvSpPr/>
          <p:nvPr/>
        </p:nvSpPr>
        <p:spPr>
          <a:xfrm>
            <a:off x="8995871" y="2230239"/>
            <a:ext cx="8225329" cy="2363532"/>
          </a:xfrm>
          <a:prstGeom prst="rect">
            <a:avLst/>
          </a:prstGeom>
        </p:spPr>
        <p:txBody>
          <a:bodyPr wrap="none" anchor="ctr">
            <a:spAutoFit/>
          </a:bodyPr>
          <a:lstStyle/>
          <a:p>
            <a:pPr marL="742950" indent="-742950" algn="ctr">
              <a:lnSpc>
                <a:spcPct val="200000"/>
              </a:lnSpc>
              <a:buAutoNum type="alphaLcPeriod"/>
            </a:pPr>
            <a:r>
              <a:rPr lang="nl-NL" sz="4000" dirty="0">
                <a:solidFill>
                  <a:srgbClr val="0070C0"/>
                </a:solidFill>
              </a:rPr>
              <a:t>21 000 : 3     </a:t>
            </a:r>
            <a:r>
              <a:rPr lang="vi-VN" sz="4000" dirty="0">
                <a:solidFill>
                  <a:srgbClr val="0070C0"/>
                </a:solidFill>
              </a:rPr>
              <a:t>	</a:t>
            </a:r>
            <a:r>
              <a:rPr lang="nl-NL" sz="4000" dirty="0">
                <a:solidFill>
                  <a:srgbClr val="0070C0"/>
                </a:solidFill>
              </a:rPr>
              <a:t>b. 24 000 : 4    </a:t>
            </a:r>
            <a:endParaRPr lang="vi-VN" sz="4000" dirty="0">
              <a:solidFill>
                <a:srgbClr val="0070C0"/>
              </a:solidFill>
            </a:endParaRPr>
          </a:p>
          <a:p>
            <a:pPr algn="ctr">
              <a:lnSpc>
                <a:spcPct val="200000"/>
              </a:lnSpc>
            </a:pPr>
            <a:r>
              <a:rPr lang="nl-NL" sz="4000" dirty="0">
                <a:solidFill>
                  <a:srgbClr val="0070C0"/>
                </a:solidFill>
              </a:rPr>
              <a:t>c. 56 000 : 7</a:t>
            </a:r>
            <a:endParaRPr lang="en-US" sz="4000" dirty="0">
              <a:solidFill>
                <a:srgbClr val="0070C0"/>
              </a:solidFill>
            </a:endParaRPr>
          </a:p>
        </p:txBody>
      </p:sp>
      <p:pic>
        <p:nvPicPr>
          <p:cNvPr id="4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033902" y="1005197"/>
            <a:ext cx="4953001" cy="13229604"/>
          </a:xfrm>
          <a:prstGeom prst="rect">
            <a:avLst/>
          </a:prstGeom>
        </p:spPr>
      </p:pic>
      <p:sp>
        <p:nvSpPr>
          <p:cNvPr id="5" name="Rectangle 4"/>
          <p:cNvSpPr/>
          <p:nvPr/>
        </p:nvSpPr>
        <p:spPr>
          <a:xfrm>
            <a:off x="2650531" y="6061256"/>
            <a:ext cx="6566340" cy="1938992"/>
          </a:xfrm>
          <a:prstGeom prst="rect">
            <a:avLst/>
          </a:prstGeom>
        </p:spPr>
        <p:txBody>
          <a:bodyPr wrap="square">
            <a:spAutoFit/>
          </a:bodyPr>
          <a:lstStyle/>
          <a:p>
            <a:pPr algn="ctr">
              <a:lnSpc>
                <a:spcPct val="150000"/>
              </a:lnSpc>
            </a:pPr>
            <a:r>
              <a:rPr lang="nl-NL" sz="4000" dirty="0"/>
              <a:t>a. 21 nghìn : 3 = 7 nghìn</a:t>
            </a:r>
            <a:endParaRPr lang="en-US" sz="4000" dirty="0"/>
          </a:p>
          <a:p>
            <a:pPr algn="ctr">
              <a:lnSpc>
                <a:spcPct val="150000"/>
              </a:lnSpc>
            </a:pPr>
            <a:r>
              <a:rPr lang="nl-NL" sz="4000" dirty="0"/>
              <a:t>21 000 : 3 = 7 000</a:t>
            </a:r>
            <a:endParaRPr lang="en-US" sz="4000" dirty="0"/>
          </a:p>
        </p:txBody>
      </p:sp>
      <p:sp>
        <p:nvSpPr>
          <p:cNvPr id="6" name="Rectangle 5"/>
          <p:cNvSpPr/>
          <p:nvPr/>
        </p:nvSpPr>
        <p:spPr>
          <a:xfrm>
            <a:off x="9982200" y="6100108"/>
            <a:ext cx="6172200" cy="1938992"/>
          </a:xfrm>
          <a:prstGeom prst="rect">
            <a:avLst/>
          </a:prstGeom>
        </p:spPr>
        <p:txBody>
          <a:bodyPr wrap="square">
            <a:spAutoFit/>
          </a:bodyPr>
          <a:lstStyle/>
          <a:p>
            <a:pPr algn="ctr">
              <a:lnSpc>
                <a:spcPct val="150000"/>
              </a:lnSpc>
            </a:pPr>
            <a:r>
              <a:rPr lang="nl-NL" sz="4000" dirty="0"/>
              <a:t>b. 24 nghìn : 4 = 6 nghìn</a:t>
            </a:r>
            <a:endParaRPr lang="en-US" sz="4000" dirty="0"/>
          </a:p>
          <a:p>
            <a:pPr algn="ctr">
              <a:lnSpc>
                <a:spcPct val="150000"/>
              </a:lnSpc>
            </a:pPr>
            <a:r>
              <a:rPr lang="nl-NL" sz="4000" dirty="0"/>
              <a:t>24 000 : 4 =  6 000</a:t>
            </a:r>
            <a:endParaRPr lang="en-US" sz="4000" dirty="0"/>
          </a:p>
        </p:txBody>
      </p:sp>
      <p:sp>
        <p:nvSpPr>
          <p:cNvPr id="7" name="Rectangle 6"/>
          <p:cNvSpPr/>
          <p:nvPr/>
        </p:nvSpPr>
        <p:spPr>
          <a:xfrm>
            <a:off x="5933701" y="8157508"/>
            <a:ext cx="6553200" cy="1938992"/>
          </a:xfrm>
          <a:prstGeom prst="rect">
            <a:avLst/>
          </a:prstGeom>
        </p:spPr>
        <p:txBody>
          <a:bodyPr wrap="square">
            <a:spAutoFit/>
          </a:bodyPr>
          <a:lstStyle/>
          <a:p>
            <a:pPr algn="ctr">
              <a:lnSpc>
                <a:spcPct val="150000"/>
              </a:lnSpc>
            </a:pPr>
            <a:r>
              <a:rPr lang="nl-NL" sz="4000" dirty="0"/>
              <a:t>c. 56 nghìn : 7 = 8 nghìn</a:t>
            </a:r>
            <a:endParaRPr lang="en-US" sz="4000" dirty="0"/>
          </a:p>
          <a:p>
            <a:pPr algn="ctr">
              <a:lnSpc>
                <a:spcPct val="150000"/>
              </a:lnSpc>
            </a:pPr>
            <a:r>
              <a:rPr lang="nl-NL" sz="4000" dirty="0"/>
              <a:t>56 000 : 7 = 8 000 </a:t>
            </a:r>
            <a:endParaRPr lang="en-US" sz="4000" dirty="0"/>
          </a:p>
        </p:txBody>
      </p:sp>
      <p:sp>
        <p:nvSpPr>
          <p:cNvPr id="8" name="Rectangle 7"/>
          <p:cNvSpPr/>
          <p:nvPr/>
        </p:nvSpPr>
        <p:spPr>
          <a:xfrm>
            <a:off x="8275761" y="5350014"/>
            <a:ext cx="2236510" cy="707886"/>
          </a:xfrm>
          <a:prstGeom prst="rect">
            <a:avLst/>
          </a:prstGeom>
        </p:spPr>
        <p:txBody>
          <a:bodyPr wrap="none">
            <a:spAutoFit/>
          </a:bodyPr>
          <a:lstStyle/>
          <a:p>
            <a:pPr algn="ctr"/>
            <a:r>
              <a:rPr lang="nl-NL" sz="4000" b="1" u="sng" dirty="0">
                <a:solidFill>
                  <a:srgbClr val="FF0000"/>
                </a:solidFill>
              </a:rPr>
              <a:t>Kết quả:</a:t>
            </a:r>
            <a:endParaRPr 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barn(inVertical)">
                                      <p:cBhvr>
                                        <p:cTn id="20" dur="500"/>
                                        <p:tgtEl>
                                          <p:spTgt spid="2">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barn(inVertical)">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barn(inVertical)">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build="p" animBg="1"/>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53876" y="368411"/>
            <a:ext cx="1207449" cy="4267199"/>
          </a:xfrm>
          <a:prstGeom prst="rect">
            <a:avLst/>
          </a:prstGeom>
        </p:spPr>
      </p:pic>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47119" flipH="1" flipV="1">
            <a:off x="14662947" y="-996965"/>
            <a:ext cx="6792375" cy="5790500"/>
          </a:xfrm>
          <a:prstGeom prst="rect">
            <a:avLst/>
          </a:prstGeom>
        </p:spPr>
      </p:pic>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3708">
            <a:off x="-5253172" y="5870830"/>
            <a:ext cx="10421494" cy="8884324"/>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0951" y="-386763"/>
            <a:ext cx="2459778" cy="2547793"/>
          </a:xfrm>
          <a:prstGeom prst="rect">
            <a:avLst/>
          </a:prstGeom>
        </p:spPr>
      </p:pic>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7048500"/>
            <a:ext cx="3151720" cy="3264493"/>
          </a:xfrm>
          <a:prstGeom prst="rect">
            <a:avLst/>
          </a:prstGeom>
        </p:spPr>
      </p:pic>
      <p:sp>
        <p:nvSpPr>
          <p:cNvPr id="37" name="TextBox 36">
            <a:extLst>
              <a:ext uri="{FF2B5EF4-FFF2-40B4-BE49-F238E27FC236}">
                <a16:creationId xmlns:a16="http://schemas.microsoft.com/office/drawing/2014/main" id="{825F3B29-A972-D561-E0BF-42D37CBD9980}"/>
              </a:ext>
            </a:extLst>
          </p:cNvPr>
          <p:cNvSpPr txBox="1"/>
          <p:nvPr/>
        </p:nvSpPr>
        <p:spPr>
          <a:xfrm>
            <a:off x="1676400" y="2161030"/>
            <a:ext cx="4648199" cy="769441"/>
          </a:xfrm>
          <a:prstGeom prst="rect">
            <a:avLst/>
          </a:prstGeom>
          <a:noFill/>
        </p:spPr>
        <p:txBody>
          <a:bodyPr wrap="square" rtlCol="0">
            <a:spAutoFit/>
          </a:bodyPr>
          <a:lstStyle/>
          <a:p>
            <a:r>
              <a:rPr lang="vi-VN" sz="4400" b="1" dirty="0">
                <a:solidFill>
                  <a:srgbClr val="FF0000"/>
                </a:solidFill>
                <a:latin typeface="Arial" panose="020B0604020202020204" pitchFamily="34" charset="0"/>
                <a:cs typeface="Arial" panose="020B0604020202020204" pitchFamily="34" charset="0"/>
              </a:rPr>
              <a:t>Bài tập 2: </a:t>
            </a:r>
            <a:r>
              <a:rPr lang="en-US" sz="4400" dirty="0">
                <a:latin typeface="Arial" panose="020B0604020202020204" pitchFamily="34" charset="0"/>
                <a:cs typeface="Arial" panose="020B0604020202020204" pitchFamily="34" charset="0"/>
              </a:rPr>
              <a:t>Số ?</a:t>
            </a:r>
          </a:p>
        </p:txBody>
      </p:sp>
      <p:pic>
        <p:nvPicPr>
          <p:cNvPr id="17" name="Picture 16"/>
          <p:cNvPicPr/>
          <p:nvPr/>
        </p:nvPicPr>
        <p:blipFill>
          <a:blip r:embed="rId12"/>
          <a:stretch>
            <a:fillRect/>
          </a:stretch>
        </p:blipFill>
        <p:spPr>
          <a:xfrm>
            <a:off x="1676400" y="3422286"/>
            <a:ext cx="14630400" cy="3473814"/>
          </a:xfrm>
          <a:prstGeom prst="rect">
            <a:avLst/>
          </a:prstGeom>
        </p:spPr>
      </p:pic>
      <p:sp>
        <p:nvSpPr>
          <p:cNvPr id="3" name="Rectangle 2"/>
          <p:cNvSpPr/>
          <p:nvPr/>
        </p:nvSpPr>
        <p:spPr>
          <a:xfrm>
            <a:off x="6702885" y="5784486"/>
            <a:ext cx="1468672" cy="901593"/>
          </a:xfrm>
          <a:prstGeom prst="rect">
            <a:avLst/>
          </a:prstGeom>
          <a:solidFill>
            <a:schemeClr val="bg1"/>
          </a:solidFill>
        </p:spPr>
        <p:txBody>
          <a:bodyPr wrap="none">
            <a:spAutoFit/>
          </a:bodyPr>
          <a:lstStyle/>
          <a:p>
            <a:pPr algn="ctr">
              <a:lnSpc>
                <a:spcPct val="150000"/>
              </a:lnSpc>
            </a:pPr>
            <a:r>
              <a:rPr lang="vi-VN" sz="4000" b="1" dirty="0">
                <a:solidFill>
                  <a:srgbClr val="FF0000"/>
                </a:solidFill>
              </a:rPr>
              <a:t>6 124</a:t>
            </a:r>
            <a:endParaRPr lang="en-US" sz="4000" b="1" dirty="0">
              <a:solidFill>
                <a:srgbClr val="FF0000"/>
              </a:solidFill>
            </a:endParaRPr>
          </a:p>
        </p:txBody>
      </p:sp>
      <p:sp>
        <p:nvSpPr>
          <p:cNvPr id="19" name="Rectangle 18"/>
          <p:cNvSpPr/>
          <p:nvPr/>
        </p:nvSpPr>
        <p:spPr>
          <a:xfrm>
            <a:off x="9470064" y="5784486"/>
            <a:ext cx="470000" cy="901593"/>
          </a:xfrm>
          <a:prstGeom prst="rect">
            <a:avLst/>
          </a:prstGeom>
          <a:solidFill>
            <a:schemeClr val="bg1"/>
          </a:solidFill>
        </p:spPr>
        <p:txBody>
          <a:bodyPr wrap="none">
            <a:spAutoFit/>
          </a:bodyPr>
          <a:lstStyle/>
          <a:p>
            <a:pPr algn="ctr">
              <a:lnSpc>
                <a:spcPct val="150000"/>
              </a:lnSpc>
            </a:pPr>
            <a:r>
              <a:rPr lang="vi-VN" sz="4000" b="1" dirty="0">
                <a:solidFill>
                  <a:srgbClr val="FF0000"/>
                </a:solidFill>
              </a:rPr>
              <a:t>3</a:t>
            </a:r>
            <a:endParaRPr lang="en-US" sz="4000" b="1" dirty="0">
              <a:solidFill>
                <a:srgbClr val="FF0000"/>
              </a:solidFill>
            </a:endParaRPr>
          </a:p>
        </p:txBody>
      </p:sp>
      <p:sp>
        <p:nvSpPr>
          <p:cNvPr id="20" name="Rectangle 19"/>
          <p:cNvSpPr/>
          <p:nvPr/>
        </p:nvSpPr>
        <p:spPr>
          <a:xfrm>
            <a:off x="10876708" y="5784486"/>
            <a:ext cx="5963492" cy="1015663"/>
          </a:xfrm>
          <a:prstGeom prst="rect">
            <a:avLst/>
          </a:prstGeom>
          <a:solidFill>
            <a:schemeClr val="bg1"/>
          </a:solidFill>
        </p:spPr>
        <p:txBody>
          <a:bodyPr wrap="none">
            <a:spAutoFit/>
          </a:bodyPr>
          <a:lstStyle/>
          <a:p>
            <a:pPr algn="ctr">
              <a:lnSpc>
                <a:spcPct val="150000"/>
              </a:lnSpc>
            </a:pPr>
            <a:r>
              <a:rPr lang="vi-VN" sz="4000" b="1" dirty="0">
                <a:solidFill>
                  <a:srgbClr val="FF0000"/>
                </a:solidFill>
              </a:rPr>
              <a:t>36 747 : 6 = 6 124 (dư 3)</a:t>
            </a:r>
            <a:endParaRPr lang="en-US" sz="4000" b="1" dirty="0">
              <a:solidFill>
                <a:srgbClr val="FF0000"/>
              </a:solidFill>
            </a:endParaRPr>
          </a:p>
        </p:txBody>
      </p:sp>
    </p:spTree>
    <p:extLst>
      <p:ext uri="{BB962C8B-B14F-4D97-AF65-F5344CB8AC3E}">
        <p14:creationId xmlns:p14="http://schemas.microsoft.com/office/powerpoint/2010/main" val="13485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299" y="8550616"/>
            <a:ext cx="1676400" cy="173638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263880"/>
            <a:ext cx="2135824" cy="2212247"/>
          </a:xfrm>
          <a:prstGeom prst="rect">
            <a:avLst/>
          </a:prstGeom>
        </p:spPr>
      </p:pic>
      <p:sp>
        <p:nvSpPr>
          <p:cNvPr id="11" name="TextBox 10">
            <a:extLst>
              <a:ext uri="{FF2B5EF4-FFF2-40B4-BE49-F238E27FC236}">
                <a16:creationId xmlns:a16="http://schemas.microsoft.com/office/drawing/2014/main" id="{6E65C316-F4B8-B200-DC4E-97FFFAD1F9BD}"/>
              </a:ext>
            </a:extLst>
          </p:cNvPr>
          <p:cNvSpPr txBox="1"/>
          <p:nvPr/>
        </p:nvSpPr>
        <p:spPr>
          <a:xfrm>
            <a:off x="6512959" y="484445"/>
            <a:ext cx="5334000" cy="1306255"/>
          </a:xfrm>
          <a:prstGeom prst="rect">
            <a:avLst/>
          </a:prstGeom>
          <a:noFill/>
        </p:spPr>
        <p:txBody>
          <a:bodyPr wrap="square" rtlCol="0">
            <a:spAutoFit/>
          </a:bodyPr>
          <a:lstStyle/>
          <a:p>
            <a:pPr algn="ctr">
              <a:lnSpc>
                <a:spcPct val="150000"/>
              </a:lnSpc>
            </a:pPr>
            <a:r>
              <a:rPr lang="en-US" sz="6000" b="1" dirty="0">
                <a:solidFill>
                  <a:srgbClr val="0070C0"/>
                </a:solidFill>
                <a:latin typeface="Arial" panose="020B0604020202020204" pitchFamily="34" charset="0"/>
                <a:cs typeface="Arial" panose="020B0604020202020204" pitchFamily="34" charset="0"/>
              </a:rPr>
              <a:t>KHỞI ĐỘNG</a:t>
            </a:r>
          </a:p>
        </p:txBody>
      </p:sp>
      <p:pic>
        <p:nvPicPr>
          <p:cNvPr id="15" name="Picture 3">
            <a:extLst>
              <a:ext uri="{FF2B5EF4-FFF2-40B4-BE49-F238E27FC236}">
                <a16:creationId xmlns:a16="http://schemas.microsoft.com/office/drawing/2014/main" id="{A263FBCE-B7CE-040B-5723-5BAA20DC75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9230" y="681781"/>
            <a:ext cx="2020819" cy="1836420"/>
          </a:xfrm>
          <a:prstGeom prst="rect">
            <a:avLst/>
          </a:prstGeom>
        </p:spPr>
      </p:pic>
      <p:sp>
        <p:nvSpPr>
          <p:cNvPr id="3" name="Rectangle 2"/>
          <p:cNvSpPr/>
          <p:nvPr/>
        </p:nvSpPr>
        <p:spPr>
          <a:xfrm>
            <a:off x="5002565" y="2102703"/>
            <a:ext cx="8354788" cy="830997"/>
          </a:xfrm>
          <a:prstGeom prst="rect">
            <a:avLst/>
          </a:prstGeom>
        </p:spPr>
        <p:txBody>
          <a:bodyPr wrap="none">
            <a:spAutoFit/>
          </a:bodyPr>
          <a:lstStyle/>
          <a:p>
            <a:pPr algn="ctr"/>
            <a:r>
              <a:rPr lang="en-US" sz="4800" dirty="0"/>
              <a:t>Trò chơi </a:t>
            </a:r>
            <a:r>
              <a:rPr lang="en-US" sz="4800" i="1" dirty="0">
                <a:solidFill>
                  <a:srgbClr val="FF0066"/>
                </a:solidFill>
              </a:rPr>
              <a:t>“Rồng cuốn lên mây”</a:t>
            </a:r>
          </a:p>
        </p:txBody>
      </p:sp>
      <p:sp>
        <p:nvSpPr>
          <p:cNvPr id="5" name="Rectangle 4"/>
          <p:cNvSpPr/>
          <p:nvPr/>
        </p:nvSpPr>
        <p:spPr>
          <a:xfrm>
            <a:off x="1598059" y="3051393"/>
            <a:ext cx="15163799" cy="6740307"/>
          </a:xfrm>
          <a:prstGeom prst="rect">
            <a:avLst/>
          </a:prstGeom>
        </p:spPr>
        <p:txBody>
          <a:bodyPr wrap="square">
            <a:spAutoFit/>
          </a:bodyPr>
          <a:lstStyle/>
          <a:p>
            <a:pPr algn="just">
              <a:lnSpc>
                <a:spcPct val="150000"/>
              </a:lnSpc>
            </a:pPr>
            <a:r>
              <a:rPr lang="en-US" sz="3600" dirty="0"/>
              <a:t>Em cất tiếng hát: </a:t>
            </a:r>
            <a:r>
              <a:rPr lang="en-US" sz="3600" dirty="0">
                <a:solidFill>
                  <a:srgbClr val="0070C0"/>
                </a:solidFill>
              </a:rPr>
              <a:t>“Rồng cuốn lên mây</a:t>
            </a:r>
          </a:p>
          <a:p>
            <a:pPr algn="just">
              <a:lnSpc>
                <a:spcPct val="150000"/>
              </a:lnSpc>
            </a:pPr>
            <a:r>
              <a:rPr lang="en-US" sz="3600" dirty="0">
                <a:solidFill>
                  <a:srgbClr val="0070C0"/>
                </a:solidFill>
              </a:rPr>
              <a:t>                             Rồng cuốn lên mây</a:t>
            </a:r>
          </a:p>
          <a:p>
            <a:pPr algn="just">
              <a:lnSpc>
                <a:spcPct val="150000"/>
              </a:lnSpc>
            </a:pPr>
            <a:r>
              <a:rPr lang="en-US" sz="3600" dirty="0">
                <a:solidFill>
                  <a:srgbClr val="0070C0"/>
                </a:solidFill>
              </a:rPr>
              <a:t>                             Ai mà tính giỏi về đây với mình.”</a:t>
            </a:r>
          </a:p>
          <a:p>
            <a:pPr algn="just">
              <a:lnSpc>
                <a:spcPct val="150000"/>
              </a:lnSpc>
            </a:pPr>
            <a:r>
              <a:rPr lang="en-US" sz="3600" dirty="0"/>
              <a:t>Sau đó em hỏi: “Người tính giỏi có nhà hay không?”</a:t>
            </a:r>
          </a:p>
          <a:p>
            <a:pPr algn="just">
              <a:lnSpc>
                <a:spcPct val="150000"/>
              </a:lnSpc>
            </a:pPr>
            <a:r>
              <a:rPr lang="en-US" sz="3600" dirty="0"/>
              <a:t>Một em HS bất kì trả lời: “Có tôi! Có tôi”</a:t>
            </a:r>
          </a:p>
          <a:p>
            <a:pPr algn="just">
              <a:lnSpc>
                <a:spcPct val="150000"/>
              </a:lnSpc>
            </a:pPr>
            <a:r>
              <a:rPr lang="en-US" sz="3600" dirty="0"/>
              <a:t>Em làm đầu rồng ra phép tính, ví dụ 64 : 8 bằng bao nhiêu? </a:t>
            </a:r>
          </a:p>
          <a:p>
            <a:pPr algn="just">
              <a:lnSpc>
                <a:spcPct val="150000"/>
              </a:lnSpc>
            </a:pPr>
            <a:r>
              <a:rPr lang="en-US" sz="3600" dirty="0"/>
              <a:t>Em tính giỏi trả lời (nếu trả lời đúng thì được đi tiếp theo em đầu rồng). Cứ như thế em làm đầu rồng cứ ra câu hỏi và cuốn đàn lên mây. </a:t>
            </a:r>
          </a:p>
        </p:txBody>
      </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379" t="4526" r="11517" b="9495"/>
          <a:stretch/>
        </p:blipFill>
        <p:spPr bwMode="auto">
          <a:xfrm>
            <a:off x="12399367" y="3009900"/>
            <a:ext cx="5376465" cy="431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26858" y="534768"/>
            <a:ext cx="2236200" cy="2316215"/>
          </a:xfrm>
          <a:prstGeom prst="rect">
            <a:avLst/>
          </a:prstGeom>
        </p:spPr>
      </p:pic>
      <p:sp>
        <p:nvSpPr>
          <p:cNvPr id="20" name="Rectangle: Rounded Corners 19">
            <a:extLst>
              <a:ext uri="{FF2B5EF4-FFF2-40B4-BE49-F238E27FC236}">
                <a16:creationId xmlns:a16="http://schemas.microsoft.com/office/drawing/2014/main" id="{4AAC2E12-06B2-B4D4-7F9C-84ED501F64D1}"/>
              </a:ext>
            </a:extLst>
          </p:cNvPr>
          <p:cNvSpPr/>
          <p:nvPr/>
        </p:nvSpPr>
        <p:spPr>
          <a:xfrm>
            <a:off x="7086600" y="725269"/>
            <a:ext cx="7696200" cy="2019300"/>
          </a:xfrm>
          <a:prstGeom prst="round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4400" b="1" dirty="0">
                <a:solidFill>
                  <a:srgbClr val="FF0000"/>
                </a:solidFill>
                <a:latin typeface="Arial" panose="020B0604020202020204" pitchFamily="34" charset="0"/>
                <a:cs typeface="Arial" panose="020B0604020202020204" pitchFamily="34" charset="0"/>
              </a:rPr>
              <a:t>Bài tập </a:t>
            </a:r>
            <a:r>
              <a:rPr lang="vi-VN" sz="4400" b="1" dirty="0">
                <a:solidFill>
                  <a:srgbClr val="FF0000"/>
                </a:solidFill>
                <a:latin typeface="Arial" panose="020B0604020202020204" pitchFamily="34" charset="0"/>
                <a:cs typeface="Arial" panose="020B0604020202020204" pitchFamily="34" charset="0"/>
              </a:rPr>
              <a:t>3</a:t>
            </a:r>
            <a:r>
              <a:rPr lang="en-US" sz="4400" b="1" dirty="0">
                <a:solidFill>
                  <a:srgbClr val="FF0000"/>
                </a:solidFill>
                <a:latin typeface="Arial" panose="020B0604020202020204" pitchFamily="34" charset="0"/>
                <a:cs typeface="Arial" panose="020B0604020202020204" pitchFamily="34" charset="0"/>
              </a:rPr>
              <a:t>: </a:t>
            </a:r>
            <a:endParaRPr lang="vi-VN" sz="4400" b="1" dirty="0">
              <a:solidFill>
                <a:srgbClr val="FF0000"/>
              </a:solidFill>
              <a:latin typeface="Arial" panose="020B0604020202020204" pitchFamily="34" charset="0"/>
              <a:cs typeface="Arial" panose="020B0604020202020204" pitchFamily="34" charset="0"/>
            </a:endParaRPr>
          </a:p>
          <a:p>
            <a:pPr algn="ctr">
              <a:lnSpc>
                <a:spcPct val="150000"/>
              </a:lnSpc>
            </a:pPr>
            <a:r>
              <a:rPr lang="vi-VN" sz="4400" dirty="0">
                <a:solidFill>
                  <a:schemeClr val="tx1"/>
                </a:solidFill>
                <a:latin typeface="Arial" panose="020B0604020202020204" pitchFamily="34" charset="0"/>
                <a:cs typeface="Arial" panose="020B0604020202020204" pitchFamily="34" charset="0"/>
              </a:rPr>
              <a:t>a) Đặt tính rồi tính</a:t>
            </a:r>
            <a:endParaRPr lang="en-US" sz="4400" dirty="0">
              <a:solidFill>
                <a:schemeClr val="tx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8958B539-3930-6922-399A-F556A5F69D63}"/>
              </a:ext>
            </a:extLst>
          </p:cNvPr>
          <p:cNvPicPr>
            <a:picLocks noChangeAspect="1"/>
          </p:cNvPicPr>
          <p:nvPr/>
        </p:nvPicPr>
        <p:blipFill rotWithShape="1">
          <a:blip r:embed="rId4">
            <a:extLst>
              <a:ext uri="{28A0092B-C50C-407E-A947-70E740481C1C}">
                <a14:useLocalDpi xmlns:a14="http://schemas.microsoft.com/office/drawing/2010/main" val="0"/>
              </a:ext>
            </a:extLst>
          </a:blip>
          <a:srcRect l="66675" t="50377"/>
          <a:stretch/>
        </p:blipFill>
        <p:spPr>
          <a:xfrm>
            <a:off x="-381000" y="38100"/>
            <a:ext cx="5822367" cy="4876800"/>
          </a:xfrm>
          <a:prstGeom prst="rect">
            <a:avLst/>
          </a:prstGeom>
        </p:spPr>
      </p:pic>
      <p:sp>
        <p:nvSpPr>
          <p:cNvPr id="4" name="Rectangle 3"/>
          <p:cNvSpPr/>
          <p:nvPr/>
        </p:nvSpPr>
        <p:spPr>
          <a:xfrm>
            <a:off x="4968964" y="3270528"/>
            <a:ext cx="11931471" cy="769441"/>
          </a:xfrm>
          <a:prstGeom prst="rect">
            <a:avLst/>
          </a:prstGeom>
        </p:spPr>
        <p:txBody>
          <a:bodyPr wrap="none">
            <a:spAutoFit/>
          </a:bodyPr>
          <a:lstStyle/>
          <a:p>
            <a:r>
              <a:rPr lang="nl-NL" sz="4400" dirty="0">
                <a:solidFill>
                  <a:schemeClr val="accent6">
                    <a:lumMod val="75000"/>
                  </a:schemeClr>
                </a:solidFill>
              </a:rPr>
              <a:t>45 250 : 5     </a:t>
            </a:r>
            <a:r>
              <a:rPr lang="vi-VN" sz="4400" dirty="0">
                <a:solidFill>
                  <a:schemeClr val="accent6">
                    <a:lumMod val="75000"/>
                  </a:schemeClr>
                </a:solidFill>
              </a:rPr>
              <a:t>		</a:t>
            </a:r>
            <a:r>
              <a:rPr lang="nl-NL" sz="4400" dirty="0">
                <a:solidFill>
                  <a:schemeClr val="accent6">
                    <a:lumMod val="75000"/>
                  </a:schemeClr>
                </a:solidFill>
              </a:rPr>
              <a:t>27 162 : 3     </a:t>
            </a:r>
            <a:r>
              <a:rPr lang="vi-VN" sz="4400" dirty="0">
                <a:solidFill>
                  <a:schemeClr val="accent6">
                    <a:lumMod val="75000"/>
                  </a:schemeClr>
                </a:solidFill>
              </a:rPr>
              <a:t>		</a:t>
            </a:r>
            <a:r>
              <a:rPr lang="nl-NL" sz="4400" dirty="0">
                <a:solidFill>
                  <a:schemeClr val="accent6">
                    <a:lumMod val="75000"/>
                  </a:schemeClr>
                </a:solidFill>
              </a:rPr>
              <a:t>36 180 : 4</a:t>
            </a:r>
            <a:endParaRPr lang="en-US" sz="4400" dirty="0">
              <a:solidFill>
                <a:schemeClr val="accent6">
                  <a:lumMod val="75000"/>
                </a:schemeClr>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415656252"/>
              </p:ext>
            </p:extLst>
          </p:nvPr>
        </p:nvGraphicFramePr>
        <p:xfrm>
          <a:off x="4953000" y="4420969"/>
          <a:ext cx="2980384" cy="4068818"/>
        </p:xfrm>
        <a:graphic>
          <a:graphicData uri="http://schemas.openxmlformats.org/presentationml/2006/ole">
            <mc:AlternateContent xmlns:mc="http://schemas.openxmlformats.org/markup-compatibility/2006">
              <mc:Choice xmlns:v="urn:schemas-microsoft-com:vml" Requires="v">
                <p:oleObj r:id="rId5" imgW="863225" imgH="1117115" progId="Equation.3">
                  <p:embed/>
                </p:oleObj>
              </mc:Choice>
              <mc:Fallback>
                <p:oleObj r:id="rId5" imgW="863225" imgH="1117115"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420969"/>
                        <a:ext cx="2980384" cy="4068818"/>
                      </a:xfrm>
                      <a:prstGeom prst="rect">
                        <a:avLst/>
                      </a:prstGeom>
                      <a:solidFill>
                        <a:schemeClr val="accent5">
                          <a:lumMod val="20000"/>
                          <a:lumOff val="80000"/>
                        </a:schemeClr>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48279629"/>
              </p:ext>
            </p:extLst>
          </p:nvPr>
        </p:nvGraphicFramePr>
        <p:xfrm>
          <a:off x="9448800" y="4420969"/>
          <a:ext cx="2947988" cy="4068818"/>
        </p:xfrm>
        <a:graphic>
          <a:graphicData uri="http://schemas.openxmlformats.org/presentationml/2006/ole">
            <mc:AlternateContent xmlns:mc="http://schemas.openxmlformats.org/markup-compatibility/2006">
              <mc:Choice xmlns:v="urn:schemas-microsoft-com:vml" Requires="v">
                <p:oleObj r:id="rId7" imgW="850900" imgH="1117600" progId="Equation.3">
                  <p:embed/>
                </p:oleObj>
              </mc:Choice>
              <mc:Fallback>
                <p:oleObj r:id="rId7" imgW="850900" imgH="11176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8800" y="4420969"/>
                        <a:ext cx="2947988" cy="4068818"/>
                      </a:xfrm>
                      <a:prstGeom prst="rect">
                        <a:avLst/>
                      </a:prstGeom>
                      <a:solidFill>
                        <a:schemeClr val="accent5">
                          <a:lumMod val="20000"/>
                          <a:lumOff val="80000"/>
                        </a:schemeClr>
                      </a:solid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32800036"/>
              </p:ext>
            </p:extLst>
          </p:nvPr>
        </p:nvGraphicFramePr>
        <p:xfrm>
          <a:off x="14097000" y="4420969"/>
          <a:ext cx="2947988" cy="4068818"/>
        </p:xfrm>
        <a:graphic>
          <a:graphicData uri="http://schemas.openxmlformats.org/presentationml/2006/ole">
            <mc:AlternateContent xmlns:mc="http://schemas.openxmlformats.org/markup-compatibility/2006">
              <mc:Choice xmlns:v="urn:schemas-microsoft-com:vml" Requires="v">
                <p:oleObj r:id="rId9" imgW="850900" imgH="1117600" progId="Equation.3">
                  <p:embed/>
                </p:oleObj>
              </mc:Choice>
              <mc:Fallback>
                <p:oleObj r:id="rId9" imgW="850900" imgH="11176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97000" y="4420969"/>
                        <a:ext cx="2947988" cy="4068818"/>
                      </a:xfrm>
                      <a:prstGeom prst="rect">
                        <a:avLst/>
                      </a:prstGeom>
                      <a:solidFill>
                        <a:schemeClr val="accent5">
                          <a:lumMod val="20000"/>
                          <a:lumOff val="80000"/>
                        </a:schemeClr>
                      </a:solidFill>
                    </p:spPr>
                  </p:pic>
                </p:oleObj>
              </mc:Fallback>
            </mc:AlternateContent>
          </a:graphicData>
        </a:graphic>
      </p:graphicFrame>
      <p:sp>
        <p:nvSpPr>
          <p:cNvPr id="24" name="Rectangle 23"/>
          <p:cNvSpPr/>
          <p:nvPr/>
        </p:nvSpPr>
        <p:spPr>
          <a:xfrm>
            <a:off x="4313143" y="8688169"/>
            <a:ext cx="3916457" cy="646331"/>
          </a:xfrm>
          <a:prstGeom prst="rect">
            <a:avLst/>
          </a:prstGeom>
        </p:spPr>
        <p:txBody>
          <a:bodyPr wrap="none">
            <a:spAutoFit/>
          </a:bodyPr>
          <a:lstStyle/>
          <a:p>
            <a:pPr algn="ctr"/>
            <a:r>
              <a:rPr lang="nl-NL" sz="3600" b="1" dirty="0">
                <a:solidFill>
                  <a:srgbClr val="FF0000"/>
                </a:solidFill>
              </a:rPr>
              <a:t>45 250 : 5 = 9 050</a:t>
            </a:r>
            <a:endParaRPr lang="en-US" sz="3600" b="1" dirty="0">
              <a:solidFill>
                <a:srgbClr val="FF0000"/>
              </a:solidFill>
            </a:endParaRPr>
          </a:p>
        </p:txBody>
      </p:sp>
      <p:sp>
        <p:nvSpPr>
          <p:cNvPr id="25" name="Rectangle 24"/>
          <p:cNvSpPr/>
          <p:nvPr/>
        </p:nvSpPr>
        <p:spPr>
          <a:xfrm>
            <a:off x="8991600" y="8688169"/>
            <a:ext cx="3916457" cy="646331"/>
          </a:xfrm>
          <a:prstGeom prst="rect">
            <a:avLst/>
          </a:prstGeom>
        </p:spPr>
        <p:txBody>
          <a:bodyPr wrap="none">
            <a:spAutoFit/>
          </a:bodyPr>
          <a:lstStyle/>
          <a:p>
            <a:r>
              <a:rPr lang="nl-NL" sz="3600" b="1" dirty="0">
                <a:solidFill>
                  <a:srgbClr val="FF0000"/>
                </a:solidFill>
              </a:rPr>
              <a:t>27 162 : 3 = 9 054</a:t>
            </a:r>
            <a:endParaRPr lang="en-US" sz="3600" b="1" dirty="0">
              <a:solidFill>
                <a:srgbClr val="FF0000"/>
              </a:solidFill>
            </a:endParaRPr>
          </a:p>
        </p:txBody>
      </p:sp>
      <p:sp>
        <p:nvSpPr>
          <p:cNvPr id="26" name="Rectangle 25"/>
          <p:cNvSpPr/>
          <p:nvPr/>
        </p:nvSpPr>
        <p:spPr>
          <a:xfrm>
            <a:off x="13555805" y="8688168"/>
            <a:ext cx="3942105" cy="646331"/>
          </a:xfrm>
          <a:prstGeom prst="rect">
            <a:avLst/>
          </a:prstGeom>
        </p:spPr>
        <p:txBody>
          <a:bodyPr wrap="none">
            <a:spAutoFit/>
          </a:bodyPr>
          <a:lstStyle/>
          <a:p>
            <a:pPr algn="ctr"/>
            <a:r>
              <a:rPr lang="nl-NL" sz="3600" b="1" dirty="0">
                <a:solidFill>
                  <a:srgbClr val="FF0000"/>
                </a:solidFill>
              </a:rPr>
              <a:t>36 180 : 4 = 9 045</a:t>
            </a:r>
            <a:endParaRPr lang="en-US" sz="3600" b="1" dirty="0">
              <a:solidFill>
                <a:srgbClr val="FF0000"/>
              </a:solidFill>
            </a:endParaRPr>
          </a:p>
        </p:txBody>
      </p:sp>
    </p:spTree>
    <p:extLst>
      <p:ext uri="{BB962C8B-B14F-4D97-AF65-F5344CB8AC3E}">
        <p14:creationId xmlns:p14="http://schemas.microsoft.com/office/powerpoint/2010/main" val="22828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47119" flipH="1" flipV="1">
            <a:off x="14259059" y="-2559353"/>
            <a:ext cx="8417721" cy="7176107"/>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3708">
            <a:off x="-4438399" y="6589561"/>
            <a:ext cx="8674341" cy="7394876"/>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814"/>
            <a:ext cx="2514600" cy="2604577"/>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95267" y="6526706"/>
            <a:ext cx="3972652" cy="4114800"/>
          </a:xfrm>
          <a:prstGeom prst="rect">
            <a:avLst/>
          </a:prstGeom>
        </p:spPr>
      </p:pic>
      <p:sp>
        <p:nvSpPr>
          <p:cNvPr id="2" name="Rectangle 1"/>
          <p:cNvSpPr/>
          <p:nvPr/>
        </p:nvSpPr>
        <p:spPr>
          <a:xfrm>
            <a:off x="5534796" y="1181100"/>
            <a:ext cx="8562204" cy="2862322"/>
          </a:xfrm>
          <a:prstGeom prst="rect">
            <a:avLst/>
          </a:prstGeom>
          <a:solidFill>
            <a:schemeClr val="accent2">
              <a:lumMod val="20000"/>
              <a:lumOff val="80000"/>
            </a:schemeClr>
          </a:solidFill>
        </p:spPr>
        <p:txBody>
          <a:bodyPr wrap="square">
            <a:spAutoFit/>
          </a:bodyPr>
          <a:lstStyle/>
          <a:p>
            <a:pPr algn="just">
              <a:lnSpc>
                <a:spcPct val="150000"/>
              </a:lnSpc>
            </a:pPr>
            <a:r>
              <a:rPr lang="nl-NL" sz="4000" dirty="0">
                <a:solidFill>
                  <a:schemeClr val="accent2">
                    <a:lumMod val="50000"/>
                  </a:schemeClr>
                </a:solidFill>
              </a:rPr>
              <a:t>b. Trong các phép tính ở câu a:</a:t>
            </a:r>
            <a:endParaRPr lang="en-US" sz="4000" dirty="0">
              <a:solidFill>
                <a:schemeClr val="accent2">
                  <a:lumMod val="50000"/>
                </a:schemeClr>
              </a:solidFill>
            </a:endParaRPr>
          </a:p>
          <a:p>
            <a:pPr algn="just">
              <a:lnSpc>
                <a:spcPct val="150000"/>
              </a:lnSpc>
            </a:pPr>
            <a:r>
              <a:rPr lang="nl-NL" sz="4000" dirty="0">
                <a:solidFill>
                  <a:schemeClr val="accent2">
                    <a:lumMod val="50000"/>
                  </a:schemeClr>
                </a:solidFill>
              </a:rPr>
              <a:t>- Phép tính nào có kết quả lớn nhất?</a:t>
            </a:r>
            <a:endParaRPr lang="en-US" sz="4000" dirty="0">
              <a:solidFill>
                <a:schemeClr val="accent2">
                  <a:lumMod val="50000"/>
                </a:schemeClr>
              </a:solidFill>
            </a:endParaRPr>
          </a:p>
          <a:p>
            <a:pPr algn="just">
              <a:lnSpc>
                <a:spcPct val="150000"/>
              </a:lnSpc>
            </a:pPr>
            <a:r>
              <a:rPr lang="nl-NL" sz="4000" dirty="0">
                <a:solidFill>
                  <a:schemeClr val="accent2">
                    <a:lumMod val="50000"/>
                  </a:schemeClr>
                </a:solidFill>
              </a:rPr>
              <a:t>- Phép tính nào có kết quả bé nhất?  </a:t>
            </a:r>
            <a:endParaRPr lang="en-US" sz="4000" dirty="0">
              <a:solidFill>
                <a:schemeClr val="accent2">
                  <a:lumMod val="50000"/>
                </a:schemeClr>
              </a:solidFill>
            </a:endParaRPr>
          </a:p>
        </p:txBody>
      </p:sp>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1711" y="1909823"/>
            <a:ext cx="5873876" cy="8229600"/>
          </a:xfrm>
          <a:prstGeom prst="rect">
            <a:avLst/>
          </a:prstGeom>
        </p:spPr>
      </p:pic>
      <p:sp>
        <p:nvSpPr>
          <p:cNvPr id="3" name="Rectangle 2"/>
          <p:cNvSpPr/>
          <p:nvPr/>
        </p:nvSpPr>
        <p:spPr>
          <a:xfrm>
            <a:off x="7010400" y="4881622"/>
            <a:ext cx="7391400" cy="4708981"/>
          </a:xfrm>
          <a:prstGeom prst="rect">
            <a:avLst/>
          </a:prstGeom>
          <a:solidFill>
            <a:schemeClr val="accent3">
              <a:lumMod val="40000"/>
              <a:lumOff val="60000"/>
            </a:schemeClr>
          </a:solidFill>
        </p:spPr>
        <p:txBody>
          <a:bodyPr wrap="square">
            <a:spAutoFit/>
          </a:bodyPr>
          <a:lstStyle/>
          <a:p>
            <a:pPr algn="ctr">
              <a:lnSpc>
                <a:spcPct val="150000"/>
              </a:lnSpc>
            </a:pPr>
            <a:r>
              <a:rPr lang="vi-VN" sz="4000" b="1" u="sng" dirty="0">
                <a:solidFill>
                  <a:srgbClr val="FF0000"/>
                </a:solidFill>
              </a:rPr>
              <a:t>Kết quả</a:t>
            </a:r>
          </a:p>
          <a:p>
            <a:pPr marL="571500" indent="-571500" algn="just">
              <a:lnSpc>
                <a:spcPct val="150000"/>
              </a:lnSpc>
              <a:buFont typeface="Arial" pitchFamily="34" charset="0"/>
              <a:buChar char="•"/>
            </a:pPr>
            <a:r>
              <a:rPr lang="nl-NL" sz="4000" dirty="0"/>
              <a:t>Phép tính 27 162 : 3  = 9 054 có kết quả lớn nhất. </a:t>
            </a:r>
            <a:endParaRPr lang="en-US" sz="4000" dirty="0"/>
          </a:p>
          <a:p>
            <a:pPr marL="571500" indent="-571500" algn="just">
              <a:lnSpc>
                <a:spcPct val="150000"/>
              </a:lnSpc>
              <a:buFont typeface="Arial" pitchFamily="34" charset="0"/>
              <a:buChar char="•"/>
            </a:pPr>
            <a:r>
              <a:rPr lang="nl-NL" sz="4000" dirty="0"/>
              <a:t>Phép tính 36 180 : 4 = 9 045 có kết quả bé nhất.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bg/>
                                          </p:spTgt>
                                        </p:tgtEl>
                                        <p:attrNameLst>
                                          <p:attrName>style.visibility</p:attrName>
                                        </p:attrNameLst>
                                      </p:cBhvr>
                                      <p:to>
                                        <p:strVal val="visible"/>
                                      </p:to>
                                    </p:set>
                                    <p:animEffect transition="in" filter="wipe(down)">
                                      <p:cBhvr>
                                        <p:cTn id="35" dur="500"/>
                                        <p:tgtEl>
                                          <p:spTgt spid="3">
                                            <p:bg/>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down)">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down)">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99345" flipH="1" flipV="1">
            <a:off x="15848685" y="-2187642"/>
            <a:ext cx="5460401" cy="465499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6865">
            <a:off x="-4822232" y="7104052"/>
            <a:ext cx="9175620" cy="78222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6" y="12700"/>
            <a:ext cx="1676400" cy="173638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82766" y="8420100"/>
            <a:ext cx="1468948" cy="1521509"/>
          </a:xfrm>
          <a:prstGeom prst="rect">
            <a:avLst/>
          </a:prstGeom>
        </p:spPr>
      </p:pic>
      <p:grpSp>
        <p:nvGrpSpPr>
          <p:cNvPr id="13" name="Google Shape;2511;p46">
            <a:extLst>
              <a:ext uri="{FF2B5EF4-FFF2-40B4-BE49-F238E27FC236}">
                <a16:creationId xmlns:a16="http://schemas.microsoft.com/office/drawing/2014/main" id="{8AF45820-2469-3824-8F77-EE1966265C66}"/>
              </a:ext>
            </a:extLst>
          </p:cNvPr>
          <p:cNvGrpSpPr/>
          <p:nvPr/>
        </p:nvGrpSpPr>
        <p:grpSpPr>
          <a:xfrm>
            <a:off x="608120" y="290947"/>
            <a:ext cx="17071759" cy="9348353"/>
            <a:chOff x="2244650" y="589875"/>
            <a:chExt cx="2753525" cy="1155450"/>
          </a:xfrm>
        </p:grpSpPr>
        <p:sp>
          <p:nvSpPr>
            <p:cNvPr id="14" name="Google Shape;2512;p46">
              <a:extLst>
                <a:ext uri="{FF2B5EF4-FFF2-40B4-BE49-F238E27FC236}">
                  <a16:creationId xmlns:a16="http://schemas.microsoft.com/office/drawing/2014/main" id="{94A9E92B-6B5F-F4D7-B958-8677ED5F3BCF}"/>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 name="Google Shape;2513;p46">
              <a:extLst>
                <a:ext uri="{FF2B5EF4-FFF2-40B4-BE49-F238E27FC236}">
                  <a16:creationId xmlns:a16="http://schemas.microsoft.com/office/drawing/2014/main" id="{D3608CE9-ACA2-4A5A-C3B0-3FB7AACD2189}"/>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2514;p46">
              <a:extLst>
                <a:ext uri="{FF2B5EF4-FFF2-40B4-BE49-F238E27FC236}">
                  <a16:creationId xmlns:a16="http://schemas.microsoft.com/office/drawing/2014/main" id="{3A0A3FBF-43FE-7792-BDEA-31D6DD477BDD}"/>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2515;p46">
              <a:extLst>
                <a:ext uri="{FF2B5EF4-FFF2-40B4-BE49-F238E27FC236}">
                  <a16:creationId xmlns:a16="http://schemas.microsoft.com/office/drawing/2014/main" id="{C263E47A-8FE6-CEBF-72B9-A0A6494CAF4F}"/>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2516;p46">
              <a:extLst>
                <a:ext uri="{FF2B5EF4-FFF2-40B4-BE49-F238E27FC236}">
                  <a16:creationId xmlns:a16="http://schemas.microsoft.com/office/drawing/2014/main" id="{4F738DB0-7C4F-3624-10F1-71EB658B6382}"/>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2517;p46">
              <a:extLst>
                <a:ext uri="{FF2B5EF4-FFF2-40B4-BE49-F238E27FC236}">
                  <a16:creationId xmlns:a16="http://schemas.microsoft.com/office/drawing/2014/main" id="{A15FFD04-62C9-9E94-73FA-74499A3E3B51}"/>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2518;p46">
              <a:extLst>
                <a:ext uri="{FF2B5EF4-FFF2-40B4-BE49-F238E27FC236}">
                  <a16:creationId xmlns:a16="http://schemas.microsoft.com/office/drawing/2014/main" id="{776AF39F-5317-0BA6-F87E-D91E50A6F31B}"/>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1" name="Google Shape;2519;p46">
              <a:extLst>
                <a:ext uri="{FF2B5EF4-FFF2-40B4-BE49-F238E27FC236}">
                  <a16:creationId xmlns:a16="http://schemas.microsoft.com/office/drawing/2014/main" id="{EBBE67C4-D701-8E2A-969C-B4370BA2D123}"/>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2" name="Google Shape;2520;p46">
              <a:extLst>
                <a:ext uri="{FF2B5EF4-FFF2-40B4-BE49-F238E27FC236}">
                  <a16:creationId xmlns:a16="http://schemas.microsoft.com/office/drawing/2014/main" id="{98EC649D-52B1-7670-16DC-CBA4DF1165A4}"/>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3" name="Google Shape;2521;p46">
              <a:extLst>
                <a:ext uri="{FF2B5EF4-FFF2-40B4-BE49-F238E27FC236}">
                  <a16:creationId xmlns:a16="http://schemas.microsoft.com/office/drawing/2014/main" id="{63AC59E0-D9DB-AF4F-95F3-65C5536D5090}"/>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4" name="Google Shape;2522;p46">
              <a:extLst>
                <a:ext uri="{FF2B5EF4-FFF2-40B4-BE49-F238E27FC236}">
                  <a16:creationId xmlns:a16="http://schemas.microsoft.com/office/drawing/2014/main" id="{A9FAA819-E94F-1C45-82DA-826EE9D7ECDC}"/>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 name="Google Shape;2523;p46">
              <a:extLst>
                <a:ext uri="{FF2B5EF4-FFF2-40B4-BE49-F238E27FC236}">
                  <a16:creationId xmlns:a16="http://schemas.microsoft.com/office/drawing/2014/main" id="{AE57EFE7-57E8-3850-543B-008B9F5C48F1}"/>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6" name="Google Shape;2524;p46">
              <a:extLst>
                <a:ext uri="{FF2B5EF4-FFF2-40B4-BE49-F238E27FC236}">
                  <a16:creationId xmlns:a16="http://schemas.microsoft.com/office/drawing/2014/main" id="{897DE358-5CD2-CF03-C261-03763A64F9F4}"/>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7" name="Google Shape;2525;p46">
              <a:extLst>
                <a:ext uri="{FF2B5EF4-FFF2-40B4-BE49-F238E27FC236}">
                  <a16:creationId xmlns:a16="http://schemas.microsoft.com/office/drawing/2014/main" id="{B377B318-82E5-3451-EF63-2C5A58EFFF28}"/>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pic>
        <p:nvPicPr>
          <p:cNvPr id="28" name="Picture 4">
            <a:extLst>
              <a:ext uri="{FF2B5EF4-FFF2-40B4-BE49-F238E27FC236}">
                <a16:creationId xmlns:a16="http://schemas.microsoft.com/office/drawing/2014/main" id="{10394C02-B13B-203D-332E-463E1BF943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6843844" y="-2947856"/>
            <a:ext cx="4143111" cy="12801600"/>
          </a:xfrm>
          <a:prstGeom prst="rect">
            <a:avLst/>
          </a:prstGeom>
        </p:spPr>
      </p:pic>
      <p:pic>
        <p:nvPicPr>
          <p:cNvPr id="819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2842" y="4560033"/>
            <a:ext cx="5969358" cy="446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a:extLst>
              <a:ext uri="{FF2B5EF4-FFF2-40B4-BE49-F238E27FC236}">
                <a16:creationId xmlns:a16="http://schemas.microsoft.com/office/drawing/2014/main" id="{8B90F712-FF32-CD11-47B2-09AF0E04F13D}"/>
              </a:ext>
            </a:extLst>
          </p:cNvPr>
          <p:cNvPicPr>
            <a:picLocks noChangeAspect="1"/>
          </p:cNvPicPr>
          <p:nvPr/>
        </p:nvPicPr>
        <p:blipFill rotWithShape="1">
          <a:blip r:embed="rId13">
            <a:extLst>
              <a:ext uri="{28A0092B-C50C-407E-A947-70E740481C1C}">
                <a14:useLocalDpi xmlns:a14="http://schemas.microsoft.com/office/drawing/2010/main" val="0"/>
              </a:ext>
            </a:extLst>
          </a:blip>
          <a:srcRect l="61660" t="11314" r="11971" b="16606"/>
          <a:stretch/>
        </p:blipFill>
        <p:spPr>
          <a:xfrm>
            <a:off x="12736885" y="3378725"/>
            <a:ext cx="4662846" cy="7169831"/>
          </a:xfrm>
          <a:prstGeom prst="rect">
            <a:avLst/>
          </a:prstGeom>
        </p:spPr>
      </p:pic>
      <p:sp>
        <p:nvSpPr>
          <p:cNvPr id="2" name="Rectangle 1"/>
          <p:cNvSpPr/>
          <p:nvPr/>
        </p:nvSpPr>
        <p:spPr>
          <a:xfrm>
            <a:off x="3439258" y="1557071"/>
            <a:ext cx="11038742" cy="3785652"/>
          </a:xfrm>
          <a:prstGeom prst="rect">
            <a:avLst/>
          </a:prstGeom>
        </p:spPr>
        <p:txBody>
          <a:bodyPr wrap="square">
            <a:spAutoFit/>
          </a:bodyPr>
          <a:lstStyle/>
          <a:p>
            <a:pPr algn="just">
              <a:lnSpc>
                <a:spcPct val="150000"/>
              </a:lnSpc>
            </a:pPr>
            <a:r>
              <a:rPr lang="vi-VN" sz="4000" b="1" dirty="0">
                <a:solidFill>
                  <a:srgbClr val="FF0000"/>
                </a:solidFill>
              </a:rPr>
              <a:t>Bài tập 4: </a:t>
            </a:r>
            <a:r>
              <a:rPr lang="en-US" sz="4000" dirty="0"/>
              <a:t>Có 12 000 bút sáp màu. Người ta đóng hết số bút sáp màu đó vào các hộp, mỗi hộp 6 bút sáp. Hỏi đóng được tất cả bao nhiêu hộp bút sáp màu?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barn(inVertical)">
                                      <p:cBhvr>
                                        <p:cTn id="24"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105400" y="-2203906"/>
            <a:ext cx="10421494" cy="8884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flipV="1">
            <a:off x="13288092" y="6643120"/>
            <a:ext cx="5715502" cy="4872466"/>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9008" y="6720514"/>
            <a:ext cx="4219408" cy="437038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56041" y="0"/>
            <a:ext cx="3131959" cy="3244025"/>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87400" y="4601961"/>
            <a:ext cx="3736203" cy="4844348"/>
          </a:xfrm>
          <a:prstGeom prst="rect">
            <a:avLst/>
          </a:prstGeom>
        </p:spPr>
      </p:pic>
      <p:sp>
        <p:nvSpPr>
          <p:cNvPr id="7" name="Rectangle 6"/>
          <p:cNvSpPr/>
          <p:nvPr/>
        </p:nvSpPr>
        <p:spPr>
          <a:xfrm>
            <a:off x="4191000" y="2238256"/>
            <a:ext cx="8915400" cy="5724644"/>
          </a:xfrm>
          <a:prstGeom prst="rect">
            <a:avLst/>
          </a:prstGeom>
        </p:spPr>
        <p:txBody>
          <a:bodyPr wrap="square">
            <a:spAutoFit/>
          </a:bodyPr>
          <a:lstStyle/>
          <a:p>
            <a:pPr algn="just">
              <a:lnSpc>
                <a:spcPct val="150000"/>
              </a:lnSpc>
            </a:pPr>
            <a:r>
              <a:rPr lang="vi-VN" sz="4400" b="1" u="sng" dirty="0">
                <a:solidFill>
                  <a:srgbClr val="FF0000"/>
                </a:solidFill>
              </a:rPr>
              <a:t>Gợi ý: </a:t>
            </a:r>
          </a:p>
          <a:p>
            <a:pPr marL="571500" indent="-571500" algn="just">
              <a:lnSpc>
                <a:spcPct val="150000"/>
              </a:lnSpc>
              <a:buFont typeface="Arial" pitchFamily="34" charset="0"/>
              <a:buChar char="•"/>
            </a:pPr>
            <a:r>
              <a:rPr lang="en-US" sz="4000" dirty="0"/>
              <a:t>Nếu đựng vào các hộp, mỗi hộp 4 bút thì được bao nhiêu hộp?</a:t>
            </a:r>
          </a:p>
          <a:p>
            <a:pPr marL="571500" indent="-571500" algn="just">
              <a:lnSpc>
                <a:spcPct val="150000"/>
              </a:lnSpc>
              <a:buFont typeface="Arial" pitchFamily="34" charset="0"/>
              <a:buChar char="•"/>
            </a:pPr>
            <a:r>
              <a:rPr lang="en-US" sz="4000" dirty="0"/>
              <a:t>Nếu đựng vào các hộp, mỗi hộp 7 bút thì được nhiều nhất bao nhiêu hộp và còn thừa mấy bút sáp màu?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47119" flipH="1" flipV="1">
            <a:off x="14079138" y="-2552442"/>
            <a:ext cx="8417721" cy="7176107"/>
          </a:xfrm>
          <a:prstGeom prst="rect">
            <a:avLst/>
          </a:prstGeom>
        </p:spPr>
      </p:pic>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3708">
            <a:off x="-5904162" y="5844838"/>
            <a:ext cx="10421494" cy="8884324"/>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15535"/>
            <a:ext cx="1371600" cy="1420678"/>
          </a:xfrm>
          <a:prstGeom prst="rect">
            <a:avLst/>
          </a:prstGeom>
        </p:spPr>
      </p:pic>
      <p:pic>
        <p:nvPicPr>
          <p:cNvPr id="38" name="Picture 37">
            <a:extLst>
              <a:ext uri="{FF2B5EF4-FFF2-40B4-BE49-F238E27FC236}">
                <a16:creationId xmlns:a16="http://schemas.microsoft.com/office/drawing/2014/main" id="{AF6EF683-2515-3B2D-C301-5686351103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31174" y="2705100"/>
            <a:ext cx="7593974" cy="7593974"/>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2630" y="8039100"/>
            <a:ext cx="2365370" cy="2450006"/>
          </a:xfrm>
          <a:prstGeom prst="rect">
            <a:avLst/>
          </a:prstGeom>
        </p:spPr>
      </p:pic>
      <p:sp>
        <p:nvSpPr>
          <p:cNvPr id="2" name="Rectangle 1"/>
          <p:cNvSpPr/>
          <p:nvPr/>
        </p:nvSpPr>
        <p:spPr>
          <a:xfrm>
            <a:off x="5181600" y="876300"/>
            <a:ext cx="6553200"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nl-NL" sz="4400" b="1" u="sng" dirty="0">
                <a:solidFill>
                  <a:srgbClr val="FF0000"/>
                </a:solidFill>
              </a:rPr>
              <a:t>Tóm tắt</a:t>
            </a:r>
            <a:endParaRPr lang="en-US" sz="4400" b="1" dirty="0">
              <a:solidFill>
                <a:srgbClr val="FF0000"/>
              </a:solidFill>
            </a:endParaRPr>
          </a:p>
          <a:p>
            <a:pPr algn="just">
              <a:lnSpc>
                <a:spcPct val="150000"/>
              </a:lnSpc>
            </a:pPr>
            <a:r>
              <a:rPr lang="nl-NL" sz="4400" dirty="0"/>
              <a:t>6 bút sáp: 1 hộp</a:t>
            </a:r>
            <a:endParaRPr lang="en-US" sz="4400" dirty="0"/>
          </a:p>
          <a:p>
            <a:pPr algn="just">
              <a:lnSpc>
                <a:spcPct val="150000"/>
              </a:lnSpc>
            </a:pPr>
            <a:r>
              <a:rPr lang="nl-NL" sz="4400" dirty="0"/>
              <a:t>12 000 bút sáp: ... hộp?</a:t>
            </a:r>
            <a:endParaRPr lang="en-US" sz="4400" dirty="0"/>
          </a:p>
        </p:txBody>
      </p:sp>
      <p:sp>
        <p:nvSpPr>
          <p:cNvPr id="3" name="Rectangle 2"/>
          <p:cNvSpPr/>
          <p:nvPr/>
        </p:nvSpPr>
        <p:spPr>
          <a:xfrm>
            <a:off x="8153400" y="5103316"/>
            <a:ext cx="7315200" cy="4154984"/>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u="sng" dirty="0">
                <a:solidFill>
                  <a:srgbClr val="FF0000"/>
                </a:solidFill>
              </a:rPr>
              <a:t>Bài giải </a:t>
            </a:r>
            <a:endParaRPr lang="en-US" sz="4400" b="1" dirty="0">
              <a:solidFill>
                <a:srgbClr val="FF0000"/>
              </a:solidFill>
            </a:endParaRPr>
          </a:p>
          <a:p>
            <a:pPr algn="ctr">
              <a:lnSpc>
                <a:spcPct val="150000"/>
              </a:lnSpc>
            </a:pPr>
            <a:r>
              <a:rPr lang="en-US" sz="4400" dirty="0"/>
              <a:t>Số bút sáp màu có là: </a:t>
            </a:r>
          </a:p>
          <a:p>
            <a:pPr algn="ctr">
              <a:lnSpc>
                <a:spcPct val="150000"/>
              </a:lnSpc>
            </a:pPr>
            <a:r>
              <a:rPr lang="en-US" sz="4400" dirty="0"/>
              <a:t>12 000 : 6 = 2 000 (hộp)</a:t>
            </a:r>
          </a:p>
          <a:p>
            <a:pPr algn="ctr">
              <a:lnSpc>
                <a:spcPct val="150000"/>
              </a:lnSpc>
            </a:pPr>
            <a:r>
              <a:rPr lang="en-US" sz="4400" i="1" u="sng" dirty="0">
                <a:solidFill>
                  <a:srgbClr val="FF0000"/>
                </a:solidFill>
              </a:rPr>
              <a:t>Đáp số</a:t>
            </a:r>
            <a:r>
              <a:rPr lang="en-US" sz="4400" i="1" dirty="0">
                <a:solidFill>
                  <a:srgbClr val="FF0000"/>
                </a:solidFill>
              </a:rPr>
              <a:t>: 2 000 hộp</a:t>
            </a:r>
          </a:p>
        </p:txBody>
      </p:sp>
      <p:pic>
        <p:nvPicPr>
          <p:cNvPr id="13" name="Picture 12">
            <a:extLst>
              <a:ext uri="{FF2B5EF4-FFF2-40B4-BE49-F238E27FC236}">
                <a16:creationId xmlns:a16="http://schemas.microsoft.com/office/drawing/2014/main" id="{108AB92E-875F-97D9-72F6-5ED9A3EEE0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23971">
            <a:off x="6029841" y="4198781"/>
            <a:ext cx="1651157" cy="1878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additive="base">
                                        <p:cTn id="14"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additive="base">
                                        <p:cTn id="2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 calcmode="lin" valueType="num">
                                      <p:cBhvr additive="base">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47119" flipH="1" flipV="1">
            <a:off x="14826418" y="-2784672"/>
            <a:ext cx="7424677" cy="632953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3708">
            <a:off x="-5341157" y="6291848"/>
            <a:ext cx="9836147" cy="838531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190500"/>
            <a:ext cx="1764365" cy="182749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99491" y="8538073"/>
            <a:ext cx="1688509" cy="1748927"/>
          </a:xfrm>
          <a:prstGeom prst="rect">
            <a:avLst/>
          </a:prstGeom>
        </p:spPr>
      </p:pic>
      <p:pic>
        <p:nvPicPr>
          <p:cNvPr id="18" name="Picture 4">
            <a:extLst>
              <a:ext uri="{FF2B5EF4-FFF2-40B4-BE49-F238E27FC236}">
                <a16:creationId xmlns:a16="http://schemas.microsoft.com/office/drawing/2014/main" id="{78FB0203-20CE-969F-E792-1B54C7F2CB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5215164" y="-2549368"/>
            <a:ext cx="7941936" cy="16587799"/>
          </a:xfrm>
          <a:prstGeom prst="rect">
            <a:avLst/>
          </a:prstGeom>
        </p:spPr>
      </p:pic>
      <p:sp>
        <p:nvSpPr>
          <p:cNvPr id="4" name="Rectangle 3"/>
          <p:cNvSpPr/>
          <p:nvPr/>
        </p:nvSpPr>
        <p:spPr>
          <a:xfrm>
            <a:off x="7041153" y="332045"/>
            <a:ext cx="4289956" cy="1306255"/>
          </a:xfrm>
          <a:prstGeom prst="rect">
            <a:avLst/>
          </a:prstGeom>
        </p:spPr>
        <p:txBody>
          <a:bodyPr wrap="none">
            <a:spAutoFit/>
          </a:bodyPr>
          <a:lstStyle/>
          <a:p>
            <a:pPr algn="ctr">
              <a:lnSpc>
                <a:spcPct val="150000"/>
              </a:lnSpc>
            </a:pPr>
            <a:r>
              <a:rPr lang="en-US" sz="6000" b="1" dirty="0">
                <a:solidFill>
                  <a:srgbClr val="0070C0"/>
                </a:solidFill>
              </a:rPr>
              <a:t>VẬN DỤNG</a:t>
            </a:r>
            <a:endParaRPr lang="en-US" sz="6000" dirty="0">
              <a:solidFill>
                <a:srgbClr val="0070C0"/>
              </a:solidFill>
            </a:endParaRPr>
          </a:p>
        </p:txBody>
      </p:sp>
      <p:sp>
        <p:nvSpPr>
          <p:cNvPr id="5" name="Rectangle 4"/>
          <p:cNvSpPr/>
          <p:nvPr/>
        </p:nvSpPr>
        <p:spPr>
          <a:xfrm>
            <a:off x="1953186" y="2486442"/>
            <a:ext cx="14465891" cy="2123658"/>
          </a:xfrm>
          <a:prstGeom prst="rect">
            <a:avLst/>
          </a:prstGeom>
        </p:spPr>
        <p:txBody>
          <a:bodyPr wrap="square">
            <a:spAutoFit/>
          </a:bodyPr>
          <a:lstStyle/>
          <a:p>
            <a:pPr algn="just">
              <a:lnSpc>
                <a:spcPct val="150000"/>
              </a:lnSpc>
            </a:pPr>
            <a:r>
              <a:rPr lang="en-US" sz="4400" b="1" dirty="0">
                <a:solidFill>
                  <a:srgbClr val="FF0000"/>
                </a:solidFill>
              </a:rPr>
              <a:t>Bài tập: </a:t>
            </a:r>
            <a:r>
              <a:rPr lang="en-US" sz="4400" dirty="0"/>
              <a:t>Có 930 g đỗ xanh, chia đều vào 3 túi. Hỏi mỗi túi đỗ xanh như thế cân nặng bao nhiêu gam?</a:t>
            </a:r>
          </a:p>
        </p:txBody>
      </p:sp>
      <p:pic>
        <p:nvPicPr>
          <p:cNvPr id="17" name="Picture 16"/>
          <p:cNvPicPr/>
          <p:nvPr/>
        </p:nvPicPr>
        <p:blipFill>
          <a:blip r:embed="rId12"/>
          <a:stretch>
            <a:fillRect/>
          </a:stretch>
        </p:blipFill>
        <p:spPr>
          <a:xfrm>
            <a:off x="1537228" y="4964709"/>
            <a:ext cx="6096000" cy="3607790"/>
          </a:xfrm>
          <a:prstGeom prst="rect">
            <a:avLst/>
          </a:prstGeom>
        </p:spPr>
      </p:pic>
      <p:pic>
        <p:nvPicPr>
          <p:cNvPr id="19" name="Picture 18"/>
          <p:cNvPicPr/>
          <p:nvPr/>
        </p:nvPicPr>
        <p:blipFill>
          <a:blip r:embed="rId13"/>
          <a:stretch>
            <a:fillRect/>
          </a:stretch>
        </p:blipFill>
        <p:spPr>
          <a:xfrm>
            <a:off x="7633228" y="4964710"/>
            <a:ext cx="9130772" cy="360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47119" flipH="1" flipV="1">
            <a:off x="14079138" y="-2552442"/>
            <a:ext cx="8417721" cy="7176107"/>
          </a:xfrm>
          <a:prstGeom prst="rect">
            <a:avLst/>
          </a:prstGeom>
        </p:spPr>
      </p:pic>
      <p:pic>
        <p:nvPicPr>
          <p:cNvPr id="29" name="Picture 2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3708">
            <a:off x="-5904162" y="5844838"/>
            <a:ext cx="10421494" cy="8884324"/>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15535"/>
            <a:ext cx="1371600" cy="1420678"/>
          </a:xfrm>
          <a:prstGeom prst="rect">
            <a:avLst/>
          </a:prstGeom>
        </p:spPr>
      </p:pic>
      <p:pic>
        <p:nvPicPr>
          <p:cNvPr id="38" name="Picture 37">
            <a:extLst>
              <a:ext uri="{FF2B5EF4-FFF2-40B4-BE49-F238E27FC236}">
                <a16:creationId xmlns:a16="http://schemas.microsoft.com/office/drawing/2014/main" id="{AF6EF683-2515-3B2D-C301-5686351103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5800" y="2705100"/>
            <a:ext cx="7593974" cy="7593974"/>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5030" y="8039100"/>
            <a:ext cx="2365370" cy="2450006"/>
          </a:xfrm>
          <a:prstGeom prst="rect">
            <a:avLst/>
          </a:prstGeom>
        </p:spPr>
      </p:pic>
      <p:pic>
        <p:nvPicPr>
          <p:cNvPr id="13" name="Picture 12">
            <a:extLst>
              <a:ext uri="{FF2B5EF4-FFF2-40B4-BE49-F238E27FC236}">
                <a16:creationId xmlns:a16="http://schemas.microsoft.com/office/drawing/2014/main" id="{108AB92E-875F-97D9-72F6-5ED9A3EEE0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23971">
            <a:off x="5882602" y="4219903"/>
            <a:ext cx="1651157" cy="1878490"/>
          </a:xfrm>
          <a:prstGeom prst="rect">
            <a:avLst/>
          </a:prstGeom>
        </p:spPr>
      </p:pic>
      <p:sp>
        <p:nvSpPr>
          <p:cNvPr id="4" name="Rectangle 3"/>
          <p:cNvSpPr/>
          <p:nvPr/>
        </p:nvSpPr>
        <p:spPr>
          <a:xfrm>
            <a:off x="5793781" y="1073440"/>
            <a:ext cx="3200400"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4400" b="1" u="sng" dirty="0">
                <a:solidFill>
                  <a:srgbClr val="FF0000"/>
                </a:solidFill>
              </a:rPr>
              <a:t>Tóm tắt:</a:t>
            </a:r>
            <a:endParaRPr lang="en-US" sz="4400" b="1" dirty="0">
              <a:solidFill>
                <a:srgbClr val="FF0000"/>
              </a:solidFill>
            </a:endParaRPr>
          </a:p>
          <a:p>
            <a:pPr algn="just">
              <a:lnSpc>
                <a:spcPct val="150000"/>
              </a:lnSpc>
            </a:pPr>
            <a:r>
              <a:rPr lang="en-US" sz="4400" dirty="0"/>
              <a:t>3 túi: 930 g</a:t>
            </a:r>
          </a:p>
          <a:p>
            <a:pPr algn="just">
              <a:lnSpc>
                <a:spcPct val="150000"/>
              </a:lnSpc>
            </a:pPr>
            <a:r>
              <a:rPr lang="en-US" sz="4400" dirty="0"/>
              <a:t>1 túi: ? g</a:t>
            </a:r>
          </a:p>
        </p:txBody>
      </p:sp>
      <p:sp>
        <p:nvSpPr>
          <p:cNvPr id="5" name="Rectangle 4"/>
          <p:cNvSpPr/>
          <p:nvPr/>
        </p:nvSpPr>
        <p:spPr>
          <a:xfrm>
            <a:off x="7722382" y="5067300"/>
            <a:ext cx="9144000" cy="4154984"/>
          </a:xfrm>
          <a:prstGeom prst="rect">
            <a:avLst/>
          </a:prstGeom>
          <a:ln w="57150">
            <a:prstDash val="dashDot"/>
          </a:ln>
        </p:spPr>
        <p:style>
          <a:lnRef idx="2">
            <a:schemeClr val="accent1"/>
          </a:lnRef>
          <a:fillRef idx="1">
            <a:schemeClr val="lt1"/>
          </a:fillRef>
          <a:effectRef idx="0">
            <a:schemeClr val="accent1"/>
          </a:effectRef>
          <a:fontRef idx="minor">
            <a:schemeClr val="dk1"/>
          </a:fontRef>
        </p:style>
        <p:txBody>
          <a:bodyPr>
            <a:spAutoFit/>
          </a:bodyPr>
          <a:lstStyle/>
          <a:p>
            <a:pPr algn="ctr">
              <a:lnSpc>
                <a:spcPct val="150000"/>
              </a:lnSpc>
            </a:pPr>
            <a:r>
              <a:rPr lang="en-US" sz="4400" b="1" u="sng" dirty="0">
                <a:solidFill>
                  <a:srgbClr val="FF0000"/>
                </a:solidFill>
              </a:rPr>
              <a:t>Bài giải</a:t>
            </a:r>
            <a:endParaRPr lang="en-US" sz="4400" b="1" dirty="0">
              <a:solidFill>
                <a:srgbClr val="FF0000"/>
              </a:solidFill>
            </a:endParaRPr>
          </a:p>
          <a:p>
            <a:pPr algn="ctr">
              <a:lnSpc>
                <a:spcPct val="150000"/>
              </a:lnSpc>
            </a:pPr>
            <a:r>
              <a:rPr lang="en-US" sz="4400" dirty="0"/>
              <a:t>Mỗi túi đỗ xanh nặng số gam là: </a:t>
            </a:r>
          </a:p>
          <a:p>
            <a:pPr algn="ctr">
              <a:lnSpc>
                <a:spcPct val="150000"/>
              </a:lnSpc>
            </a:pPr>
            <a:r>
              <a:rPr lang="en-US" sz="4400" dirty="0"/>
              <a:t>930 : 3 = 310 (g)</a:t>
            </a:r>
          </a:p>
          <a:p>
            <a:pPr algn="ctr">
              <a:lnSpc>
                <a:spcPct val="150000"/>
              </a:lnSpc>
            </a:pPr>
            <a:r>
              <a:rPr lang="en-US" sz="4400" i="1" u="sng" dirty="0">
                <a:solidFill>
                  <a:srgbClr val="FF0000"/>
                </a:solidFill>
              </a:rPr>
              <a:t>Đáp số</a:t>
            </a:r>
            <a:r>
              <a:rPr lang="en-US" sz="4400" i="1" dirty="0">
                <a:solidFill>
                  <a:srgbClr val="FF0000"/>
                </a:solidFill>
              </a:rPr>
              <a:t>: 310 g đỗ xanh. </a:t>
            </a:r>
          </a:p>
        </p:txBody>
      </p:sp>
    </p:spTree>
    <p:extLst>
      <p:ext uri="{BB962C8B-B14F-4D97-AF65-F5344CB8AC3E}">
        <p14:creationId xmlns:p14="http://schemas.microsoft.com/office/powerpoint/2010/main" val="13472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barn(inVertical)">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734181" y="-2487821"/>
            <a:ext cx="10421494" cy="88843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flipV="1">
            <a:off x="13958626" y="6358682"/>
            <a:ext cx="5715502" cy="487246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6340" y="3142856"/>
            <a:ext cx="8730060" cy="172216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6340" y="5000585"/>
            <a:ext cx="8730060" cy="164253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6340" y="6794476"/>
            <a:ext cx="8653860" cy="187747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13407" y="856425"/>
            <a:ext cx="9067800" cy="139147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9008" y="8125844"/>
            <a:ext cx="2862626" cy="296505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54400" y="192205"/>
            <a:ext cx="1912759" cy="1981200"/>
          </a:xfrm>
          <a:prstGeom prst="rect">
            <a:avLst/>
          </a:prstGeom>
        </p:spPr>
      </p:pic>
      <p:sp>
        <p:nvSpPr>
          <p:cNvPr id="12" name="TextBox 12"/>
          <p:cNvSpPr txBox="1"/>
          <p:nvPr/>
        </p:nvSpPr>
        <p:spPr>
          <a:xfrm>
            <a:off x="6032230" y="905190"/>
            <a:ext cx="9323271" cy="12139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HƯỚNG DẪN VỀ NHÀ</a:t>
            </a:r>
          </a:p>
        </p:txBody>
      </p:sp>
      <p:sp>
        <p:nvSpPr>
          <p:cNvPr id="14" name="TextBox 14"/>
          <p:cNvSpPr txBox="1"/>
          <p:nvPr/>
        </p:nvSpPr>
        <p:spPr>
          <a:xfrm>
            <a:off x="5143640" y="3467100"/>
            <a:ext cx="767396" cy="80926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01.</a:t>
            </a:r>
          </a:p>
        </p:txBody>
      </p:sp>
      <p:sp>
        <p:nvSpPr>
          <p:cNvPr id="15" name="TextBox 15"/>
          <p:cNvSpPr txBox="1"/>
          <p:nvPr/>
        </p:nvSpPr>
        <p:spPr>
          <a:xfrm>
            <a:off x="5200082" y="5374755"/>
            <a:ext cx="767396" cy="80926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16" name="TextBox 16"/>
          <p:cNvSpPr txBox="1"/>
          <p:nvPr/>
        </p:nvSpPr>
        <p:spPr>
          <a:xfrm>
            <a:off x="6132135" y="5366751"/>
            <a:ext cx="6598641" cy="809261"/>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Làm các bài tập trong SBT.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7"/>
          <p:cNvSpPr txBox="1"/>
          <p:nvPr/>
        </p:nvSpPr>
        <p:spPr>
          <a:xfrm>
            <a:off x="6208335" y="7293033"/>
            <a:ext cx="7355265" cy="809261"/>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dirty="0">
                <a:effectLst/>
                <a:latin typeface="Arial" panose="020B0604020202020204" pitchFamily="34" charset="0"/>
                <a:ea typeface="Times New Roman" panose="02020603050405020304" pitchFamily="18" charset="0"/>
                <a:cs typeface="Arial" panose="020B0604020202020204" pitchFamily="34" charset="0"/>
              </a:rPr>
              <a:t>Đọc và xem trước</a:t>
            </a:r>
            <a:r>
              <a:rPr lang="vi-VN" sz="4000" dirty="0">
                <a:effectLst/>
                <a:latin typeface="Arial" panose="020B0604020202020204" pitchFamily="34" charset="0"/>
                <a:ea typeface="Times New Roman" panose="02020603050405020304" pitchFamily="18" charset="0"/>
                <a:cs typeface="Arial" panose="020B0604020202020204" pitchFamily="34" charset="0"/>
              </a:rPr>
              <a:t> bài mới.</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9"/>
          <p:cNvSpPr txBox="1"/>
          <p:nvPr/>
        </p:nvSpPr>
        <p:spPr>
          <a:xfrm>
            <a:off x="5212339" y="7319904"/>
            <a:ext cx="767396" cy="80926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03.</a:t>
            </a:r>
          </a:p>
        </p:txBody>
      </p:sp>
      <p:sp>
        <p:nvSpPr>
          <p:cNvPr id="20" name="TextBox 19">
            <a:extLst>
              <a:ext uri="{FF2B5EF4-FFF2-40B4-BE49-F238E27FC236}">
                <a16:creationId xmlns:a16="http://schemas.microsoft.com/office/drawing/2014/main" id="{3443BB8C-D7E9-ECB5-13A6-8B141EFDD0B3}"/>
              </a:ext>
            </a:extLst>
          </p:cNvPr>
          <p:cNvSpPr txBox="1"/>
          <p:nvPr/>
        </p:nvSpPr>
        <p:spPr>
          <a:xfrm>
            <a:off x="5972478" y="3615088"/>
            <a:ext cx="7093857"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Ôn lại kiến thức </a:t>
            </a:r>
            <a:r>
              <a:rPr lang="vi-VN" sz="4000" dirty="0">
                <a:latin typeface="Arial" panose="020B0604020202020204" pitchFamily="34" charset="0"/>
                <a:ea typeface="Times New Roman" panose="02020603050405020304" pitchFamily="18" charset="0"/>
                <a:cs typeface="Arial" panose="020B0604020202020204" pitchFamily="34" charset="0"/>
              </a:rPr>
              <a:t>đã học</a:t>
            </a:r>
            <a:endParaRPr lang="en-US" sz="40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FF03428-0AB7-5E23-E0A0-A8C25DDD187D}"/>
              </a:ext>
            </a:extLst>
          </p:cNvPr>
          <p:cNvPicPr>
            <a:picLocks noChangeAspect="1"/>
          </p:cNvPicPr>
          <p:nvPr/>
        </p:nvPicPr>
        <p:blipFill rotWithShape="1">
          <a:blip r:embed="rId14">
            <a:extLst>
              <a:ext uri="{28A0092B-C50C-407E-A947-70E740481C1C}">
                <a14:useLocalDpi xmlns:a14="http://schemas.microsoft.com/office/drawing/2010/main" val="0"/>
              </a:ext>
            </a:extLst>
          </a:blip>
          <a:srcRect l="3288" t="53817" r="57172" b="2244"/>
          <a:stretch/>
        </p:blipFill>
        <p:spPr>
          <a:xfrm>
            <a:off x="12101761" y="6714639"/>
            <a:ext cx="5965398" cy="3728829"/>
          </a:xfrm>
          <a:prstGeom prst="rect">
            <a:avLst/>
          </a:prstGeom>
        </p:spPr>
      </p:pic>
    </p:spTree>
    <p:extLst>
      <p:ext uri="{BB962C8B-B14F-4D97-AF65-F5344CB8AC3E}">
        <p14:creationId xmlns:p14="http://schemas.microsoft.com/office/powerpoint/2010/main" val="41240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5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500"/>
                                        <p:tgtEl>
                                          <p:spTgt spid="1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5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5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2977">
            <a:off x="-6909613" y="2379242"/>
            <a:ext cx="8316985" cy="709023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2977">
            <a:off x="15157446" y="-1455434"/>
            <a:ext cx="8625529" cy="735326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977" flipH="1" flipV="1">
            <a:off x="14055825" y="5209835"/>
            <a:ext cx="7472174" cy="637002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2977" flipH="1" flipV="1">
            <a:off x="-4583213" y="4756450"/>
            <a:ext cx="7142817" cy="608925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63021" y="6942143"/>
            <a:ext cx="2108979" cy="2184442"/>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813842" y="428725"/>
            <a:ext cx="1860792" cy="192737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29400" y="6247924"/>
            <a:ext cx="4191000" cy="4039076"/>
          </a:xfrm>
          <a:prstGeom prst="rect">
            <a:avLst/>
          </a:prstGeom>
        </p:spPr>
      </p:pic>
      <p:sp>
        <p:nvSpPr>
          <p:cNvPr id="11" name="TextBox 10">
            <a:extLst>
              <a:ext uri="{FF2B5EF4-FFF2-40B4-BE49-F238E27FC236}">
                <a16:creationId xmlns:a16="http://schemas.microsoft.com/office/drawing/2014/main" id="{B05023DB-455A-2995-8028-5A8CE668C450}"/>
              </a:ext>
            </a:extLst>
          </p:cNvPr>
          <p:cNvSpPr txBox="1"/>
          <p:nvPr/>
        </p:nvSpPr>
        <p:spPr>
          <a:xfrm>
            <a:off x="3494061" y="2598035"/>
            <a:ext cx="11386440" cy="3470887"/>
          </a:xfrm>
          <a:prstGeom prst="rect">
            <a:avLst/>
          </a:prstGeom>
          <a:noFill/>
        </p:spPr>
        <p:txBody>
          <a:bodyPr wrap="square">
            <a:spAutoFit/>
          </a:bodyPr>
          <a:lstStyle/>
          <a:p>
            <a:pPr algn="ctr">
              <a:lnSpc>
                <a:spcPct val="150000"/>
              </a:lnSpc>
            </a:pPr>
            <a:r>
              <a:rPr lang="en-US" sz="7800" b="1" dirty="0">
                <a:latin typeface="Arial" panose="020B0604020202020204" pitchFamily="34" charset="0"/>
                <a:cs typeface="Arial" panose="020B0604020202020204" pitchFamily="34" charset="0"/>
              </a:rPr>
              <a:t>HẸN GẶP LẠI CÁC EM Ở TIẾT HỌC SAU!</a:t>
            </a: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A3B50AD-867D-288A-538A-A7F5E0C71715}"/>
              </a:ext>
            </a:extLst>
          </p:cNvPr>
          <p:cNvSpPr/>
          <p:nvPr/>
        </p:nvSpPr>
        <p:spPr>
          <a:xfrm>
            <a:off x="2075260" y="2289648"/>
            <a:ext cx="14554200" cy="559705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65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TIẾT 1: </a:t>
            </a: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SỐ CÓ NĂM CHỮ SỐ CHO SỐ CÓ MỘT CHỮ SỐ</a:t>
            </a:r>
          </a:p>
          <a:p>
            <a:pPr algn="ctr">
              <a:lnSpc>
                <a:spcPct val="150000"/>
              </a:lnSpc>
            </a:pPr>
            <a:r>
              <a:rPr lang="nl-NL" sz="6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HẾT)</a:t>
            </a:r>
            <a:endParaRPr lang="en-US" sz="6500" dirty="0">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51315">
            <a:off x="14838448" y="-674249"/>
            <a:ext cx="4142634" cy="4290864"/>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51315">
            <a:off x="562620" y="6780324"/>
            <a:ext cx="2918218" cy="3022636"/>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flipV="1">
            <a:off x="12032553" y="5782153"/>
            <a:ext cx="8417721" cy="7176107"/>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4461423" y="-4777709"/>
            <a:ext cx="10421494" cy="8884324"/>
          </a:xfrm>
          <a:prstGeom prst="rect">
            <a:avLst/>
          </a:prstGeom>
        </p:spPr>
      </p:pic>
    </p:spTree>
    <p:extLst>
      <p:ext uri="{BB962C8B-B14F-4D97-AF65-F5344CB8AC3E}">
        <p14:creationId xmlns:p14="http://schemas.microsoft.com/office/powerpoint/2010/main" val="137010388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6569"/>
            <a:ext cx="18288000" cy="1028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9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6979" y="3695700"/>
            <a:ext cx="13592821" cy="6506451"/>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14300"/>
            <a:ext cx="15849599" cy="3352800"/>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48731">
            <a:off x="-4419117" y="7418456"/>
            <a:ext cx="7243867" cy="6175397"/>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2461" flipH="1" flipV="1">
            <a:off x="16084347" y="-1652792"/>
            <a:ext cx="5364631" cy="4573348"/>
          </a:xfrm>
          <a:prstGeom prst="rect">
            <a:avLst/>
          </a:prstGeom>
        </p:spPr>
      </p:pic>
      <p:sp>
        <p:nvSpPr>
          <p:cNvPr id="36" name="Arrow: Right 35">
            <a:extLst>
              <a:ext uri="{FF2B5EF4-FFF2-40B4-BE49-F238E27FC236}">
                <a16:creationId xmlns:a16="http://schemas.microsoft.com/office/drawing/2014/main" id="{DFE64BD0-3017-ECA8-BD17-7E6A74DD141F}"/>
              </a:ext>
            </a:extLst>
          </p:cNvPr>
          <p:cNvSpPr/>
          <p:nvPr/>
        </p:nvSpPr>
        <p:spPr>
          <a:xfrm>
            <a:off x="1295400" y="6105951"/>
            <a:ext cx="2438400" cy="152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4A482C7-D6A1-0476-273F-0A6EE10E0DE3}"/>
              </a:ext>
            </a:extLst>
          </p:cNvPr>
          <p:cNvPicPr>
            <a:picLocks noChangeAspect="1"/>
          </p:cNvPicPr>
          <p:nvPr/>
        </p:nvPicPr>
        <p:blipFill rotWithShape="1">
          <a:blip r:embed="rId8">
            <a:extLst>
              <a:ext uri="{28A0092B-C50C-407E-A947-70E740481C1C}">
                <a14:useLocalDpi xmlns:a14="http://schemas.microsoft.com/office/drawing/2010/main" val="0"/>
              </a:ext>
            </a:extLst>
          </a:blip>
          <a:srcRect l="64626" t="42591" r="8399" b="14440"/>
          <a:stretch/>
        </p:blipFill>
        <p:spPr>
          <a:xfrm>
            <a:off x="13411200" y="1485900"/>
            <a:ext cx="4360134" cy="3906661"/>
          </a:xfrm>
          <a:prstGeom prst="rect">
            <a:avLst/>
          </a:prstGeom>
        </p:spPr>
      </p:pic>
      <p:sp>
        <p:nvSpPr>
          <p:cNvPr id="3" name="Rectangle 2"/>
          <p:cNvSpPr/>
          <p:nvPr/>
        </p:nvSpPr>
        <p:spPr>
          <a:xfrm>
            <a:off x="1447800" y="419100"/>
            <a:ext cx="13982700" cy="1938992"/>
          </a:xfrm>
          <a:prstGeom prst="rect">
            <a:avLst/>
          </a:prstGeom>
        </p:spPr>
        <p:txBody>
          <a:bodyPr wrap="square">
            <a:spAutoFit/>
          </a:bodyPr>
          <a:lstStyle/>
          <a:p>
            <a:pPr algn="just">
              <a:lnSpc>
                <a:spcPct val="150000"/>
              </a:lnSpc>
            </a:pPr>
            <a:r>
              <a:rPr lang="en-US" sz="4000" b="1" dirty="0"/>
              <a:t>Bài toán: </a:t>
            </a:r>
            <a:r>
              <a:rPr lang="en-US" sz="4000" dirty="0"/>
              <a:t>Chia đều 17 486 con vịt vào 2 trang trại. Hỏi mỗi trang trại có bao nhiêu con vịt?</a:t>
            </a:r>
          </a:p>
        </p:txBody>
      </p:sp>
      <mc:AlternateContent xmlns:mc="http://schemas.openxmlformats.org/markup-compatibility/2006" xmlns:a14="http://schemas.microsoft.com/office/drawing/2010/main">
        <mc:Choice Requires="a14">
          <p:sp>
            <p:nvSpPr>
              <p:cNvPr id="4" name="Rectangle 3"/>
              <p:cNvSpPr/>
              <p:nvPr/>
            </p:nvSpPr>
            <p:spPr>
              <a:xfrm>
                <a:off x="6763050" y="2400300"/>
                <a:ext cx="3352200" cy="707886"/>
              </a:xfrm>
              <a:prstGeom prst="rect">
                <a:avLst/>
              </a:prstGeom>
              <a:solidFill>
                <a:schemeClr val="accent5">
                  <a:lumMod val="60000"/>
                  <a:lumOff val="40000"/>
                </a:schemeClr>
              </a:solidFill>
            </p:spPr>
            <p:txBody>
              <a:bodyPr wrap="none">
                <a:spAutoFit/>
              </a:bodyPr>
              <a:lstStyle/>
              <a:p>
                <a:r>
                  <a:rPr lang="en-US" sz="4000" dirty="0"/>
                  <a:t>17 486 </a:t>
                </a:r>
                <a14:m>
                  <m:oMath xmlns:m="http://schemas.openxmlformats.org/officeDocument/2006/math">
                    <m:r>
                      <a:rPr lang="en-US" sz="4000" i="0">
                        <a:latin typeface="Cambria Math"/>
                      </a:rPr>
                      <m:t>:</m:t>
                    </m:r>
                  </m:oMath>
                </a14:m>
                <a:r>
                  <a:rPr lang="en-US" sz="4000" dirty="0"/>
                  <a:t> 2 = ?</a:t>
                </a:r>
              </a:p>
            </p:txBody>
          </p:sp>
        </mc:Choice>
        <mc:Fallback xmlns="">
          <p:sp>
            <p:nvSpPr>
              <p:cNvPr id="4" name="Rectangle 3"/>
              <p:cNvSpPr>
                <a:spLocks noRot="1" noChangeAspect="1" noMove="1" noResize="1" noEditPoints="1" noAdjustHandles="1" noChangeArrowheads="1" noChangeShapeType="1" noTextEdit="1"/>
              </p:cNvSpPr>
              <p:nvPr/>
            </p:nvSpPr>
            <p:spPr>
              <a:xfrm>
                <a:off x="6763050" y="2400300"/>
                <a:ext cx="3352200" cy="707886"/>
              </a:xfrm>
              <a:prstGeom prst="rect">
                <a:avLst/>
              </a:prstGeom>
              <a:blipFill rotWithShape="1">
                <a:blip r:embed="rId10"/>
                <a:stretch>
                  <a:fillRect l="-6364" t="-15517" r="-5636" b="-36207"/>
                </a:stretch>
              </a:blipFill>
            </p:spPr>
            <p:txBody>
              <a:bodyPr/>
              <a:lstStyle/>
              <a:p>
                <a:r>
                  <a:rPr lang="en-US">
                    <a:noFill/>
                  </a:rPr>
                  <a:t> </a:t>
                </a:r>
              </a:p>
            </p:txBody>
          </p:sp>
        </mc:Fallback>
      </mc:AlternateContent>
      <p:sp>
        <p:nvSpPr>
          <p:cNvPr id="5"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7542734"/>
              </p:ext>
            </p:extLst>
          </p:nvPr>
        </p:nvGraphicFramePr>
        <p:xfrm>
          <a:off x="4572000" y="4955818"/>
          <a:ext cx="3032248" cy="3986213"/>
        </p:xfrm>
        <a:graphic>
          <a:graphicData uri="http://schemas.openxmlformats.org/presentationml/2006/ole">
            <mc:AlternateContent xmlns:mc="http://schemas.openxmlformats.org/markup-compatibility/2006">
              <mc:Choice xmlns:v="urn:schemas-microsoft-com:vml" Requires="v">
                <p:oleObj r:id="rId11" imgW="838200" imgH="1117600" progId="Equation.3">
                  <p:embed/>
                </p:oleObj>
              </mc:Choice>
              <mc:Fallback>
                <p:oleObj r:id="rId11" imgW="838200" imgH="1117600" progId="Equation.3">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4955818"/>
                        <a:ext cx="3032248" cy="3986213"/>
                      </a:xfrm>
                      <a:prstGeom prst="rect">
                        <a:avLst/>
                      </a:prstGeom>
                      <a:solidFill>
                        <a:schemeClr val="bg1"/>
                      </a:solidFill>
                    </p:spPr>
                  </p:pic>
                </p:oleObj>
              </mc:Fallback>
            </mc:AlternateContent>
          </a:graphicData>
        </a:graphic>
      </p:graphicFrame>
      <p:sp>
        <p:nvSpPr>
          <p:cNvPr id="7" name="Rectangle 6"/>
          <p:cNvSpPr/>
          <p:nvPr/>
        </p:nvSpPr>
        <p:spPr>
          <a:xfrm>
            <a:off x="8382000" y="4076700"/>
            <a:ext cx="7848600" cy="6001643"/>
          </a:xfrm>
          <a:prstGeom prst="rect">
            <a:avLst/>
          </a:prstGeom>
        </p:spPr>
        <p:txBody>
          <a:bodyPr wrap="square">
            <a:spAutoFit/>
          </a:bodyPr>
          <a:lstStyle/>
          <a:p>
            <a:pPr marL="457200" indent="-457200" algn="just">
              <a:lnSpc>
                <a:spcPct val="150000"/>
              </a:lnSpc>
              <a:buFont typeface="Arial" pitchFamily="34" charset="0"/>
              <a:buChar char="•"/>
            </a:pPr>
            <a:r>
              <a:rPr lang="en-US" sz="3200" dirty="0"/>
              <a:t>17 chia 2 được 8, viết 8.</a:t>
            </a:r>
          </a:p>
          <a:p>
            <a:pPr algn="just">
              <a:lnSpc>
                <a:spcPct val="150000"/>
              </a:lnSpc>
            </a:pPr>
            <a:r>
              <a:rPr lang="en-US" sz="3200" dirty="0"/>
              <a:t>8 nhân 2 bằng 16; 17 trừ 16 bằng 1</a:t>
            </a:r>
          </a:p>
          <a:p>
            <a:pPr marL="457200" indent="-457200" algn="just">
              <a:lnSpc>
                <a:spcPct val="150000"/>
              </a:lnSpc>
              <a:buFont typeface="Arial" pitchFamily="34" charset="0"/>
              <a:buChar char="•"/>
            </a:pPr>
            <a:r>
              <a:rPr lang="en-US" sz="3200" dirty="0"/>
              <a:t>Hạ 4, được 14; 14 chia 2 được 7, viết 7</a:t>
            </a:r>
          </a:p>
          <a:p>
            <a:pPr algn="just">
              <a:lnSpc>
                <a:spcPct val="150000"/>
              </a:lnSpc>
            </a:pPr>
            <a:r>
              <a:rPr lang="en-US" sz="3200" dirty="0"/>
              <a:t>7 nhân 2 bằng 14; 14 trừ 4 bằng 0</a:t>
            </a:r>
          </a:p>
          <a:p>
            <a:pPr marL="457200" indent="-457200" algn="just">
              <a:lnSpc>
                <a:spcPct val="150000"/>
              </a:lnSpc>
              <a:buFont typeface="Arial" pitchFamily="34" charset="0"/>
              <a:buChar char="•"/>
            </a:pPr>
            <a:r>
              <a:rPr lang="en-US" sz="3200" dirty="0"/>
              <a:t>Hạ 8; 8 chia 2 được 4, viết 4</a:t>
            </a:r>
          </a:p>
          <a:p>
            <a:pPr algn="just">
              <a:lnSpc>
                <a:spcPct val="150000"/>
              </a:lnSpc>
            </a:pPr>
            <a:r>
              <a:rPr lang="en-US" sz="3200" dirty="0"/>
              <a:t>4 nhân 2 bằng 8; 8 trừ 8 bằng 0.</a:t>
            </a:r>
          </a:p>
          <a:p>
            <a:pPr marL="457200" indent="-457200" algn="just">
              <a:lnSpc>
                <a:spcPct val="150000"/>
              </a:lnSpc>
              <a:buFont typeface="Arial" pitchFamily="34" charset="0"/>
              <a:buChar char="•"/>
            </a:pPr>
            <a:r>
              <a:rPr lang="en-US" sz="3200" dirty="0"/>
              <a:t>Hạ 6; 6 chia 2 được 3, viết 3</a:t>
            </a:r>
          </a:p>
          <a:p>
            <a:pPr algn="just">
              <a:lnSpc>
                <a:spcPct val="150000"/>
              </a:lnSpc>
            </a:pPr>
            <a:r>
              <a:rPr lang="en-US" sz="3200" dirty="0"/>
              <a:t>3 nhân 2 bằng 6; 6 trừ 6 bằng 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additive="base">
                                        <p:cTn id="4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 calcmode="lin" valueType="num">
                                      <p:cBhvr additive="base">
                                        <p:cTn id="5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additive="base">
                                        <p:cTn id="5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xEl>
                                              <p:pRg st="5" end="5"/>
                                            </p:txEl>
                                          </p:spTgt>
                                        </p:tgtEl>
                                        <p:attrNameLst>
                                          <p:attrName>style.visibility</p:attrName>
                                        </p:attrNameLst>
                                      </p:cBhvr>
                                      <p:to>
                                        <p:strVal val="visible"/>
                                      </p:to>
                                    </p:set>
                                    <p:anim calcmode="lin" valueType="num">
                                      <p:cBhvr additive="base">
                                        <p:cTn id="6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
                                            <p:txEl>
                                              <p:pRg st="6" end="6"/>
                                            </p:txEl>
                                          </p:spTgt>
                                        </p:tgtEl>
                                        <p:attrNameLst>
                                          <p:attrName>style.visibility</p:attrName>
                                        </p:attrNameLst>
                                      </p:cBhvr>
                                      <p:to>
                                        <p:strVal val="visible"/>
                                      </p:to>
                                    </p:set>
                                    <p:anim calcmode="lin" valueType="num">
                                      <p:cBhvr additive="base">
                                        <p:cTn id="7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xEl>
                                              <p:pRg st="7" end="7"/>
                                            </p:txEl>
                                          </p:spTgt>
                                        </p:tgtEl>
                                        <p:attrNameLst>
                                          <p:attrName>style.visibility</p:attrName>
                                        </p:attrNameLst>
                                      </p:cBhvr>
                                      <p:to>
                                        <p:strVal val="visible"/>
                                      </p:to>
                                    </p:set>
                                    <p:anim calcmode="lin" valueType="num">
                                      <p:cBhvr additive="base">
                                        <p:cTn id="7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99345" flipH="1" flipV="1">
            <a:off x="15848685" y="-2187642"/>
            <a:ext cx="5460401" cy="465499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6865">
            <a:off x="-4822232" y="7104052"/>
            <a:ext cx="9175620" cy="78222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86" y="12700"/>
            <a:ext cx="1676400" cy="173638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82766" y="8420100"/>
            <a:ext cx="1468948" cy="1521509"/>
          </a:xfrm>
          <a:prstGeom prst="rect">
            <a:avLst/>
          </a:prstGeom>
        </p:spPr>
      </p:pic>
      <p:grpSp>
        <p:nvGrpSpPr>
          <p:cNvPr id="13" name="Google Shape;2511;p46">
            <a:extLst>
              <a:ext uri="{FF2B5EF4-FFF2-40B4-BE49-F238E27FC236}">
                <a16:creationId xmlns:a16="http://schemas.microsoft.com/office/drawing/2014/main" id="{8AF45820-2469-3824-8F77-EE1966265C66}"/>
              </a:ext>
            </a:extLst>
          </p:cNvPr>
          <p:cNvGrpSpPr/>
          <p:nvPr/>
        </p:nvGrpSpPr>
        <p:grpSpPr>
          <a:xfrm>
            <a:off x="608120" y="571500"/>
            <a:ext cx="17071759" cy="8916707"/>
            <a:chOff x="2244650" y="589875"/>
            <a:chExt cx="2753525" cy="1155450"/>
          </a:xfrm>
        </p:grpSpPr>
        <p:sp>
          <p:nvSpPr>
            <p:cNvPr id="14" name="Google Shape;2512;p46">
              <a:extLst>
                <a:ext uri="{FF2B5EF4-FFF2-40B4-BE49-F238E27FC236}">
                  <a16:creationId xmlns:a16="http://schemas.microsoft.com/office/drawing/2014/main" id="{94A9E92B-6B5F-F4D7-B958-8677ED5F3BCF}"/>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 name="Google Shape;2513;p46">
              <a:extLst>
                <a:ext uri="{FF2B5EF4-FFF2-40B4-BE49-F238E27FC236}">
                  <a16:creationId xmlns:a16="http://schemas.microsoft.com/office/drawing/2014/main" id="{D3608CE9-ACA2-4A5A-C3B0-3FB7AACD2189}"/>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2514;p46">
              <a:extLst>
                <a:ext uri="{FF2B5EF4-FFF2-40B4-BE49-F238E27FC236}">
                  <a16:creationId xmlns:a16="http://schemas.microsoft.com/office/drawing/2014/main" id="{3A0A3FBF-43FE-7792-BDEA-31D6DD477BDD}"/>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7" name="Google Shape;2515;p46">
              <a:extLst>
                <a:ext uri="{FF2B5EF4-FFF2-40B4-BE49-F238E27FC236}">
                  <a16:creationId xmlns:a16="http://schemas.microsoft.com/office/drawing/2014/main" id="{C263E47A-8FE6-CEBF-72B9-A0A6494CAF4F}"/>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2516;p46">
              <a:extLst>
                <a:ext uri="{FF2B5EF4-FFF2-40B4-BE49-F238E27FC236}">
                  <a16:creationId xmlns:a16="http://schemas.microsoft.com/office/drawing/2014/main" id="{4F738DB0-7C4F-3624-10F1-71EB658B6382}"/>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2517;p46">
              <a:extLst>
                <a:ext uri="{FF2B5EF4-FFF2-40B4-BE49-F238E27FC236}">
                  <a16:creationId xmlns:a16="http://schemas.microsoft.com/office/drawing/2014/main" id="{A15FFD04-62C9-9E94-73FA-74499A3E3B51}"/>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2518;p46">
              <a:extLst>
                <a:ext uri="{FF2B5EF4-FFF2-40B4-BE49-F238E27FC236}">
                  <a16:creationId xmlns:a16="http://schemas.microsoft.com/office/drawing/2014/main" id="{776AF39F-5317-0BA6-F87E-D91E50A6F31B}"/>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1" name="Google Shape;2519;p46">
              <a:extLst>
                <a:ext uri="{FF2B5EF4-FFF2-40B4-BE49-F238E27FC236}">
                  <a16:creationId xmlns:a16="http://schemas.microsoft.com/office/drawing/2014/main" id="{EBBE67C4-D701-8E2A-969C-B4370BA2D123}"/>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2" name="Google Shape;2520;p46">
              <a:extLst>
                <a:ext uri="{FF2B5EF4-FFF2-40B4-BE49-F238E27FC236}">
                  <a16:creationId xmlns:a16="http://schemas.microsoft.com/office/drawing/2014/main" id="{98EC649D-52B1-7670-16DC-CBA4DF1165A4}"/>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3" name="Google Shape;2521;p46">
              <a:extLst>
                <a:ext uri="{FF2B5EF4-FFF2-40B4-BE49-F238E27FC236}">
                  <a16:creationId xmlns:a16="http://schemas.microsoft.com/office/drawing/2014/main" id="{63AC59E0-D9DB-AF4F-95F3-65C5536D5090}"/>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4" name="Google Shape;2522;p46">
              <a:extLst>
                <a:ext uri="{FF2B5EF4-FFF2-40B4-BE49-F238E27FC236}">
                  <a16:creationId xmlns:a16="http://schemas.microsoft.com/office/drawing/2014/main" id="{A9FAA819-E94F-1C45-82DA-826EE9D7ECDC}"/>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5" name="Google Shape;2523;p46">
              <a:extLst>
                <a:ext uri="{FF2B5EF4-FFF2-40B4-BE49-F238E27FC236}">
                  <a16:creationId xmlns:a16="http://schemas.microsoft.com/office/drawing/2014/main" id="{AE57EFE7-57E8-3850-543B-008B9F5C48F1}"/>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6" name="Google Shape;2524;p46">
              <a:extLst>
                <a:ext uri="{FF2B5EF4-FFF2-40B4-BE49-F238E27FC236}">
                  <a16:creationId xmlns:a16="http://schemas.microsoft.com/office/drawing/2014/main" id="{897DE358-5CD2-CF03-C261-03763A64F9F4}"/>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7" name="Google Shape;2525;p46">
              <a:extLst>
                <a:ext uri="{FF2B5EF4-FFF2-40B4-BE49-F238E27FC236}">
                  <a16:creationId xmlns:a16="http://schemas.microsoft.com/office/drawing/2014/main" id="{B377B318-82E5-3451-EF63-2C5A58EFFF28}"/>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noFill/>
            <a:ln w="38100" cap="rnd" cmpd="sng">
              <a:solidFill>
                <a:schemeClr val="accent3">
                  <a:lumMod val="75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pic>
        <p:nvPicPr>
          <p:cNvPr id="37" name="Picture 36">
            <a:extLst>
              <a:ext uri="{FF2B5EF4-FFF2-40B4-BE49-F238E27FC236}">
                <a16:creationId xmlns:a16="http://schemas.microsoft.com/office/drawing/2014/main" id="{8B90F712-FF32-CD11-47B2-09AF0E04F13D}"/>
              </a:ext>
            </a:extLst>
          </p:cNvPr>
          <p:cNvPicPr>
            <a:picLocks noChangeAspect="1"/>
          </p:cNvPicPr>
          <p:nvPr/>
        </p:nvPicPr>
        <p:blipFill rotWithShape="1">
          <a:blip r:embed="rId10">
            <a:extLst>
              <a:ext uri="{28A0092B-C50C-407E-A947-70E740481C1C}">
                <a14:useLocalDpi xmlns:a14="http://schemas.microsoft.com/office/drawing/2010/main" val="0"/>
              </a:ext>
            </a:extLst>
          </a:blip>
          <a:srcRect l="61660" t="11314" r="11971" b="16606"/>
          <a:stretch/>
        </p:blipFill>
        <p:spPr>
          <a:xfrm>
            <a:off x="12268200" y="1714500"/>
            <a:ext cx="5312064" cy="8168102"/>
          </a:xfrm>
          <a:prstGeom prst="rect">
            <a:avLst/>
          </a:prstGeom>
        </p:spPr>
      </p:pic>
      <p:sp>
        <p:nvSpPr>
          <p:cNvPr id="2" name="Rectangle 1"/>
          <p:cNvSpPr/>
          <p:nvPr/>
        </p:nvSpPr>
        <p:spPr>
          <a:xfrm>
            <a:off x="2576511" y="3162300"/>
            <a:ext cx="12181114" cy="4708981"/>
          </a:xfrm>
          <a:prstGeom prst="rect">
            <a:avLst/>
          </a:prstGeom>
        </p:spPr>
        <p:txBody>
          <a:bodyPr wrap="square">
            <a:spAutoFit/>
          </a:bodyPr>
          <a:lstStyle/>
          <a:p>
            <a:pPr marL="571500" indent="-571500" algn="just">
              <a:lnSpc>
                <a:spcPct val="150000"/>
              </a:lnSpc>
              <a:buFont typeface="Arial" pitchFamily="34" charset="0"/>
              <a:buChar char="•"/>
            </a:pPr>
            <a:r>
              <a:rPr lang="en-US" sz="4000" dirty="0"/>
              <a:t>Thực hiện phép chia từ trái qua phải.</a:t>
            </a:r>
          </a:p>
          <a:p>
            <a:pPr marL="571500" indent="-571500" algn="just">
              <a:lnSpc>
                <a:spcPct val="150000"/>
              </a:lnSpc>
              <a:buFont typeface="Arial" pitchFamily="34" charset="0"/>
              <a:buChar char="•"/>
            </a:pPr>
            <a:r>
              <a:rPr lang="en-US" sz="4000" dirty="0"/>
              <a:t>Nếu một phép chia thành phần có dư thì hạ xuống hàng dưới cho phép chia thành phần tiếp theo. </a:t>
            </a:r>
          </a:p>
          <a:p>
            <a:pPr marL="571500" indent="-571500" algn="just">
              <a:lnSpc>
                <a:spcPct val="150000"/>
              </a:lnSpc>
              <a:buFont typeface="Arial" pitchFamily="34" charset="0"/>
              <a:buChar char="•"/>
            </a:pPr>
            <a:r>
              <a:rPr lang="en-US" sz="4000" dirty="0"/>
              <a:t>Trường hợp số đang xét bé hơn số chia thì hạ tiếp chữ số của hàng tiếp theo xuống ghép cặp. </a:t>
            </a:r>
          </a:p>
        </p:txBody>
      </p:sp>
      <p:sp>
        <p:nvSpPr>
          <p:cNvPr id="29" name="TextBox 28">
            <a:extLst>
              <a:ext uri="{FF2B5EF4-FFF2-40B4-BE49-F238E27FC236}">
                <a16:creationId xmlns:a16="http://schemas.microsoft.com/office/drawing/2014/main" id="{6E65C316-F4B8-B200-DC4E-97FFFAD1F9BD}"/>
              </a:ext>
            </a:extLst>
          </p:cNvPr>
          <p:cNvSpPr txBox="1"/>
          <p:nvPr/>
        </p:nvSpPr>
        <p:spPr>
          <a:xfrm>
            <a:off x="6409044" y="1703645"/>
            <a:ext cx="5334000" cy="1306255"/>
          </a:xfrm>
          <a:prstGeom prst="rect">
            <a:avLst/>
          </a:prstGeom>
          <a:noFill/>
        </p:spPr>
        <p:txBody>
          <a:bodyPr wrap="square" rtlCol="0">
            <a:spAutoFit/>
          </a:bodyPr>
          <a:lstStyle/>
          <a:p>
            <a:pPr algn="ctr">
              <a:lnSpc>
                <a:spcPct val="150000"/>
              </a:lnSpc>
            </a:pPr>
            <a:r>
              <a:rPr lang="en-US" sz="6000" b="1" dirty="0">
                <a:solidFill>
                  <a:srgbClr val="FF0000"/>
                </a:solidFill>
                <a:latin typeface="Arial" panose="020B0604020202020204" pitchFamily="34" charset="0"/>
                <a:cs typeface="Arial" panose="020B0604020202020204" pitchFamily="34" charset="0"/>
              </a:rPr>
              <a:t>KẾT LUẬN</a:t>
            </a:r>
          </a:p>
        </p:txBody>
      </p:sp>
    </p:spTree>
    <p:extLst>
      <p:ext uri="{BB962C8B-B14F-4D97-AF65-F5344CB8AC3E}">
        <p14:creationId xmlns:p14="http://schemas.microsoft.com/office/powerpoint/2010/main" val="11412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64329">
            <a:off x="15418270" y="7353558"/>
            <a:ext cx="4031651" cy="343698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066800" y="-1797184"/>
            <a:ext cx="4361922" cy="3718539"/>
          </a:xfrm>
          <a:prstGeom prst="rect">
            <a:avLst/>
          </a:prstGeom>
        </p:spPr>
      </p:pic>
      <p:sp>
        <p:nvSpPr>
          <p:cNvPr id="13" name="TextBox 12">
            <a:extLst>
              <a:ext uri="{FF2B5EF4-FFF2-40B4-BE49-F238E27FC236}">
                <a16:creationId xmlns:a16="http://schemas.microsoft.com/office/drawing/2014/main" id="{226949D0-1886-657C-FFF3-0D0E46CD91DF}"/>
              </a:ext>
            </a:extLst>
          </p:cNvPr>
          <p:cNvSpPr txBox="1"/>
          <p:nvPr/>
        </p:nvSpPr>
        <p:spPr>
          <a:xfrm>
            <a:off x="6324600" y="408245"/>
            <a:ext cx="5943600" cy="1306255"/>
          </a:xfrm>
          <a:prstGeom prst="rect">
            <a:avLst/>
          </a:prstGeom>
          <a:noFill/>
        </p:spPr>
        <p:txBody>
          <a:bodyPr wrap="square" rtlCol="0">
            <a:spAutoFit/>
          </a:bodyPr>
          <a:lstStyle/>
          <a:p>
            <a:pPr algn="ctr">
              <a:lnSpc>
                <a:spcPct val="150000"/>
              </a:lnSpc>
            </a:pPr>
            <a:r>
              <a:rPr lang="en-US" sz="6000" b="1" dirty="0">
                <a:solidFill>
                  <a:srgbClr val="FF0066"/>
                </a:solidFill>
                <a:latin typeface="Arial" panose="020B0604020202020204" pitchFamily="34" charset="0"/>
                <a:cs typeface="Arial" panose="020B0604020202020204" pitchFamily="34" charset="0"/>
              </a:rPr>
              <a:t>LUYỆN TẬP</a:t>
            </a:r>
          </a:p>
        </p:txBody>
      </p:sp>
      <p:pic>
        <p:nvPicPr>
          <p:cNvPr id="14" name="Picture 13">
            <a:extLst>
              <a:ext uri="{FF2B5EF4-FFF2-40B4-BE49-F238E27FC236}">
                <a16:creationId xmlns:a16="http://schemas.microsoft.com/office/drawing/2014/main" id="{C81C0BE5-D150-D7BA-9DDC-AB5B88B92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402848"/>
            <a:ext cx="6248400" cy="6248400"/>
          </a:xfrm>
          <a:prstGeom prst="rect">
            <a:avLst/>
          </a:prstGeom>
        </p:spPr>
      </p:pic>
      <p:sp>
        <p:nvSpPr>
          <p:cNvPr id="15" name="Line Callout 1 (Border and Accent Bar) 3">
            <a:extLst>
              <a:ext uri="{FF2B5EF4-FFF2-40B4-BE49-F238E27FC236}">
                <a16:creationId xmlns:a16="http://schemas.microsoft.com/office/drawing/2014/main" id="{1DC7434B-DFFC-0B44-4C01-A982D705D0F8}"/>
              </a:ext>
            </a:extLst>
          </p:cNvPr>
          <p:cNvSpPr/>
          <p:nvPr/>
        </p:nvSpPr>
        <p:spPr>
          <a:xfrm>
            <a:off x="793579" y="1976035"/>
            <a:ext cx="5003085" cy="1001501"/>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bg1">
                    <a:lumMod val="10000"/>
                  </a:schemeClr>
                </a:solidFill>
                <a:latin typeface="Arial" panose="020B0604020202020204" pitchFamily="34" charset="0"/>
                <a:cs typeface="Arial" panose="020B0604020202020204" pitchFamily="34" charset="0"/>
              </a:rPr>
              <a:t>Thảo luận cặp đôi</a:t>
            </a:r>
          </a:p>
        </p:txBody>
      </p:sp>
      <p:sp>
        <p:nvSpPr>
          <p:cNvPr id="18" name="TextBox 17">
            <a:extLst>
              <a:ext uri="{FF2B5EF4-FFF2-40B4-BE49-F238E27FC236}">
                <a16:creationId xmlns:a16="http://schemas.microsoft.com/office/drawing/2014/main" id="{F10F201E-B515-20B6-E985-95EEA878EECC}"/>
              </a:ext>
            </a:extLst>
          </p:cNvPr>
          <p:cNvSpPr txBox="1"/>
          <p:nvPr/>
        </p:nvSpPr>
        <p:spPr>
          <a:xfrm>
            <a:off x="9220200" y="2324100"/>
            <a:ext cx="4094017" cy="982513"/>
          </a:xfrm>
          <a:prstGeom prst="rect">
            <a:avLst/>
          </a:prstGeom>
          <a:noFill/>
        </p:spPr>
        <p:txBody>
          <a:bodyPr wrap="square" rtlCol="0">
            <a:spAutoFit/>
          </a:bodyPr>
          <a:lstStyle/>
          <a:p>
            <a:pPr algn="ctr">
              <a:lnSpc>
                <a:spcPct val="150000"/>
              </a:lnSpc>
            </a:pPr>
            <a:r>
              <a:rPr lang="en-US" sz="4400" b="1" dirty="0">
                <a:solidFill>
                  <a:srgbClr val="FF0000"/>
                </a:solidFill>
                <a:latin typeface="Arial" panose="020B0604020202020204" pitchFamily="34" charset="0"/>
                <a:cs typeface="Arial" panose="020B0604020202020204" pitchFamily="34" charset="0"/>
              </a:rPr>
              <a:t>Bài tập 1: </a:t>
            </a:r>
            <a:r>
              <a:rPr lang="en-US" sz="4400" dirty="0">
                <a:latin typeface="Arial" panose="020B0604020202020204" pitchFamily="34" charset="0"/>
                <a:cs typeface="Arial" panose="020B0604020202020204" pitchFamily="34" charset="0"/>
              </a:rPr>
              <a:t>Tính</a:t>
            </a:r>
          </a:p>
        </p:txBody>
      </p:sp>
      <p:sp>
        <p:nvSpPr>
          <p:cNvPr id="4"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661610098"/>
              </p:ext>
            </p:extLst>
          </p:nvPr>
        </p:nvGraphicFramePr>
        <p:xfrm>
          <a:off x="7454296" y="3913077"/>
          <a:ext cx="2286166" cy="1643182"/>
        </p:xfrm>
        <a:graphic>
          <a:graphicData uri="http://schemas.openxmlformats.org/presentationml/2006/ole">
            <mc:AlternateContent xmlns:mc="http://schemas.openxmlformats.org/markup-compatibility/2006">
              <mc:Choice xmlns:v="urn:schemas-microsoft-com:vml" Requires="v">
                <p:oleObj r:id="rId7" imgW="596900" imgH="431800" progId="Equation.3">
                  <p:embed/>
                </p:oleObj>
              </mc:Choice>
              <mc:Fallback>
                <p:oleObj r:id="rId7" imgW="596900" imgH="4318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296" y="3913077"/>
                        <a:ext cx="2286166" cy="1643182"/>
                      </a:xfrm>
                      <a:prstGeom prst="rect">
                        <a:avLst/>
                      </a:prstGeom>
                      <a:noFill/>
                    </p:spPr>
                  </p:pic>
                </p:oleObj>
              </mc:Fallback>
            </mc:AlternateContent>
          </a:graphicData>
        </a:graphic>
      </p:graphicFrame>
      <p:sp>
        <p:nvSpPr>
          <p:cNvPr id="6" name="Rectangle 4"/>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243053522"/>
              </p:ext>
            </p:extLst>
          </p:nvPr>
        </p:nvGraphicFramePr>
        <p:xfrm>
          <a:off x="12268200" y="3888115"/>
          <a:ext cx="2214724" cy="1643182"/>
        </p:xfrm>
        <a:graphic>
          <a:graphicData uri="http://schemas.openxmlformats.org/presentationml/2006/ole">
            <mc:AlternateContent xmlns:mc="http://schemas.openxmlformats.org/markup-compatibility/2006">
              <mc:Choice xmlns:v="urn:schemas-microsoft-com:vml" Requires="v">
                <p:oleObj r:id="rId9" imgW="583947" imgH="431613" progId="Equation.3">
                  <p:embed/>
                </p:oleObj>
              </mc:Choice>
              <mc:Fallback>
                <p:oleObj r:id="rId9" imgW="583947" imgH="431613" progId="Equation.3">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68200" y="3888115"/>
                        <a:ext cx="2214724" cy="1643182"/>
                      </a:xfrm>
                      <a:prstGeom prst="rect">
                        <a:avLst/>
                      </a:prstGeom>
                      <a:noFill/>
                    </p:spPr>
                  </p:pic>
                </p:oleObj>
              </mc:Fallback>
            </mc:AlternateContent>
          </a:graphicData>
        </a:graphic>
      </p:graphicFrame>
      <p:sp>
        <p:nvSpPr>
          <p:cNvPr id="8" name="Rectangle 6"/>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588884328"/>
              </p:ext>
            </p:extLst>
          </p:nvPr>
        </p:nvGraphicFramePr>
        <p:xfrm>
          <a:off x="7467600" y="3931097"/>
          <a:ext cx="3034685" cy="4294216"/>
        </p:xfrm>
        <a:graphic>
          <a:graphicData uri="http://schemas.openxmlformats.org/presentationml/2006/ole">
            <mc:AlternateContent xmlns:mc="http://schemas.openxmlformats.org/markup-compatibility/2006">
              <mc:Choice xmlns:v="urn:schemas-microsoft-com:vml" Requires="v">
                <p:oleObj r:id="rId11" imgW="838200" imgH="1117600" progId="Equation.3">
                  <p:embed/>
                </p:oleObj>
              </mc:Choice>
              <mc:Fallback>
                <p:oleObj r:id="rId11" imgW="838200" imgH="111760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3931097"/>
                        <a:ext cx="3034685" cy="4294216"/>
                      </a:xfrm>
                      <a:prstGeom prst="rect">
                        <a:avLst/>
                      </a:prstGeom>
                      <a:solidFill>
                        <a:schemeClr val="accent1">
                          <a:lumMod val="20000"/>
                          <a:lumOff val="80000"/>
                        </a:schemeClr>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55115559"/>
              </p:ext>
            </p:extLst>
          </p:nvPr>
        </p:nvGraphicFramePr>
        <p:xfrm>
          <a:off x="12247416" y="3931097"/>
          <a:ext cx="3068784" cy="4294217"/>
        </p:xfrm>
        <a:graphic>
          <a:graphicData uri="http://schemas.openxmlformats.org/presentationml/2006/ole">
            <mc:AlternateContent xmlns:mc="http://schemas.openxmlformats.org/markup-compatibility/2006">
              <mc:Choice xmlns:v="urn:schemas-microsoft-com:vml" Requires="v">
                <p:oleObj r:id="rId13" imgW="850900" imgH="1117600" progId="Equation.3">
                  <p:embed/>
                </p:oleObj>
              </mc:Choice>
              <mc:Fallback>
                <p:oleObj r:id="rId13" imgW="850900" imgH="1117600"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47416" y="3931097"/>
                        <a:ext cx="3068784" cy="4294217"/>
                      </a:xfrm>
                      <a:prstGeom prst="rect">
                        <a:avLst/>
                      </a:prstGeom>
                      <a:solidFill>
                        <a:schemeClr val="accent1">
                          <a:lumMod val="20000"/>
                          <a:lumOff val="80000"/>
                        </a:schemeClr>
                      </a:solidFill>
                    </p:spPr>
                  </p:pic>
                </p:oleObj>
              </mc:Fallback>
            </mc:AlternateContent>
          </a:graphicData>
        </a:graphic>
      </p:graphicFrame>
      <p:sp>
        <p:nvSpPr>
          <p:cNvPr id="12" name="Rectangle 11"/>
          <p:cNvSpPr/>
          <p:nvPr/>
        </p:nvSpPr>
        <p:spPr>
          <a:xfrm>
            <a:off x="7010400" y="8557114"/>
            <a:ext cx="3916457" cy="646331"/>
          </a:xfrm>
          <a:prstGeom prst="rect">
            <a:avLst/>
          </a:prstGeom>
        </p:spPr>
        <p:txBody>
          <a:bodyPr wrap="none">
            <a:spAutoFit/>
          </a:bodyPr>
          <a:lstStyle/>
          <a:p>
            <a:r>
              <a:rPr lang="en-US" sz="3600" b="1" dirty="0">
                <a:solidFill>
                  <a:srgbClr val="FF0000"/>
                </a:solidFill>
              </a:rPr>
              <a:t>25 684 : 4 = 6 421</a:t>
            </a:r>
          </a:p>
        </p:txBody>
      </p:sp>
      <p:sp>
        <p:nvSpPr>
          <p:cNvPr id="16" name="Rectangle 15"/>
          <p:cNvSpPr/>
          <p:nvPr/>
        </p:nvSpPr>
        <p:spPr>
          <a:xfrm>
            <a:off x="11887200" y="8557114"/>
            <a:ext cx="3916457" cy="646331"/>
          </a:xfrm>
          <a:prstGeom prst="rect">
            <a:avLst/>
          </a:prstGeom>
        </p:spPr>
        <p:txBody>
          <a:bodyPr wrap="none">
            <a:spAutoFit/>
          </a:bodyPr>
          <a:lstStyle/>
          <a:p>
            <a:pPr algn="ctr"/>
            <a:r>
              <a:rPr lang="en-US" sz="3600" b="1" dirty="0">
                <a:solidFill>
                  <a:srgbClr val="FF0000"/>
                </a:solidFill>
              </a:rPr>
              <a:t>37 085 : 5 = 7 417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ppt_w/2"/>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30600" y="270137"/>
            <a:ext cx="1761058" cy="1824072"/>
          </a:xfrm>
          <a:prstGeom prst="rect">
            <a:avLst/>
          </a:prstGeom>
        </p:spPr>
      </p:pic>
      <p:sp>
        <p:nvSpPr>
          <p:cNvPr id="20" name="Rectangle: Rounded Corners 19">
            <a:extLst>
              <a:ext uri="{FF2B5EF4-FFF2-40B4-BE49-F238E27FC236}">
                <a16:creationId xmlns:a16="http://schemas.microsoft.com/office/drawing/2014/main" id="{4AAC2E12-06B2-B4D4-7F9C-84ED501F64D1}"/>
              </a:ext>
            </a:extLst>
          </p:cNvPr>
          <p:cNvSpPr/>
          <p:nvPr/>
        </p:nvSpPr>
        <p:spPr>
          <a:xfrm>
            <a:off x="7315200" y="822293"/>
            <a:ext cx="7696200" cy="1219200"/>
          </a:xfrm>
          <a:prstGeom prst="round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4400" b="1" dirty="0">
                <a:solidFill>
                  <a:srgbClr val="FF0000"/>
                </a:solidFill>
                <a:latin typeface="Arial" panose="020B0604020202020204" pitchFamily="34" charset="0"/>
                <a:cs typeface="Arial" panose="020B0604020202020204" pitchFamily="34" charset="0"/>
              </a:rPr>
              <a:t>Bài tập 2: </a:t>
            </a:r>
            <a:r>
              <a:rPr lang="vi-VN" sz="4400" dirty="0">
                <a:solidFill>
                  <a:schemeClr val="tx1"/>
                </a:solidFill>
                <a:latin typeface="Arial" panose="020B0604020202020204" pitchFamily="34" charset="0"/>
                <a:cs typeface="Arial" panose="020B0604020202020204" pitchFamily="34" charset="0"/>
              </a:rPr>
              <a:t>Đặt tính rồi tính</a:t>
            </a:r>
            <a:endParaRPr lang="en-US" sz="4400" dirty="0">
              <a:solidFill>
                <a:schemeClr val="tx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8958B539-3930-6922-399A-F556A5F69D63}"/>
              </a:ext>
            </a:extLst>
          </p:cNvPr>
          <p:cNvPicPr>
            <a:picLocks noChangeAspect="1"/>
          </p:cNvPicPr>
          <p:nvPr/>
        </p:nvPicPr>
        <p:blipFill rotWithShape="1">
          <a:blip r:embed="rId4">
            <a:extLst>
              <a:ext uri="{28A0092B-C50C-407E-A947-70E740481C1C}">
                <a14:useLocalDpi xmlns:a14="http://schemas.microsoft.com/office/drawing/2010/main" val="0"/>
              </a:ext>
            </a:extLst>
          </a:blip>
          <a:srcRect l="66675" t="50377"/>
          <a:stretch/>
        </p:blipFill>
        <p:spPr>
          <a:xfrm>
            <a:off x="-304800" y="-266700"/>
            <a:ext cx="5822367" cy="4876800"/>
          </a:xfrm>
          <a:prstGeom prst="rect">
            <a:avLst/>
          </a:prstGeom>
        </p:spPr>
      </p:pic>
      <p:sp>
        <p:nvSpPr>
          <p:cNvPr id="2" name="Rectangle 1"/>
          <p:cNvSpPr/>
          <p:nvPr/>
        </p:nvSpPr>
        <p:spPr>
          <a:xfrm>
            <a:off x="5285392" y="2591645"/>
            <a:ext cx="11931471" cy="769441"/>
          </a:xfrm>
          <a:prstGeom prst="rect">
            <a:avLst/>
          </a:prstGeom>
        </p:spPr>
        <p:txBody>
          <a:bodyPr wrap="none">
            <a:spAutoFit/>
          </a:bodyPr>
          <a:lstStyle/>
          <a:p>
            <a:r>
              <a:rPr lang="en-US" sz="4400" dirty="0">
                <a:solidFill>
                  <a:srgbClr val="0070C0"/>
                </a:solidFill>
              </a:rPr>
              <a:t>21 684 : 4     </a:t>
            </a:r>
            <a:r>
              <a:rPr lang="vi-VN" sz="4400" dirty="0">
                <a:solidFill>
                  <a:srgbClr val="0070C0"/>
                </a:solidFill>
              </a:rPr>
              <a:t>		</a:t>
            </a:r>
            <a:r>
              <a:rPr lang="en-US" sz="4400" dirty="0">
                <a:solidFill>
                  <a:srgbClr val="0070C0"/>
                </a:solidFill>
              </a:rPr>
              <a:t>16 025 : 5     </a:t>
            </a:r>
            <a:r>
              <a:rPr lang="vi-VN" sz="4400" dirty="0">
                <a:solidFill>
                  <a:srgbClr val="0070C0"/>
                </a:solidFill>
              </a:rPr>
              <a:t>		</a:t>
            </a:r>
            <a:r>
              <a:rPr lang="en-US" sz="4400" dirty="0">
                <a:solidFill>
                  <a:srgbClr val="0070C0"/>
                </a:solidFill>
              </a:rPr>
              <a:t>45 789 : 3</a:t>
            </a:r>
          </a:p>
        </p:txBody>
      </p:sp>
      <p:sp>
        <p:nvSpPr>
          <p:cNvPr id="3" name="Rectangle 2"/>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26077861"/>
              </p:ext>
            </p:extLst>
          </p:nvPr>
        </p:nvGraphicFramePr>
        <p:xfrm>
          <a:off x="5157502" y="3734645"/>
          <a:ext cx="3072098" cy="4038600"/>
        </p:xfrm>
        <a:graphic>
          <a:graphicData uri="http://schemas.openxmlformats.org/presentationml/2006/ole">
            <mc:AlternateContent xmlns:mc="http://schemas.openxmlformats.org/markup-compatibility/2006">
              <mc:Choice xmlns:v="urn:schemas-microsoft-com:vml" Requires="v">
                <p:oleObj r:id="rId5" imgW="838200" imgH="1117600" progId="Equation.3">
                  <p:embed/>
                </p:oleObj>
              </mc:Choice>
              <mc:Fallback>
                <p:oleObj r:id="rId5" imgW="838200" imgH="11176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502" y="3734645"/>
                        <a:ext cx="3072098" cy="4038600"/>
                      </a:xfrm>
                      <a:prstGeom prst="rect">
                        <a:avLst/>
                      </a:prstGeom>
                      <a:solidFill>
                        <a:schemeClr val="accent6">
                          <a:lumMod val="20000"/>
                          <a:lumOff val="80000"/>
                        </a:schemeClr>
                      </a:solidFill>
                    </p:spPr>
                  </p:pic>
                </p:oleObj>
              </mc:Fallback>
            </mc:AlternateContent>
          </a:graphicData>
        </a:graphic>
      </p:graphicFrame>
      <p:sp>
        <p:nvSpPr>
          <p:cNvPr id="5" name="Rectangle 4"/>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63730703"/>
              </p:ext>
            </p:extLst>
          </p:nvPr>
        </p:nvGraphicFramePr>
        <p:xfrm>
          <a:off x="9771184" y="3810845"/>
          <a:ext cx="3106616" cy="4038600"/>
        </p:xfrm>
        <a:graphic>
          <a:graphicData uri="http://schemas.openxmlformats.org/presentationml/2006/ole">
            <mc:AlternateContent xmlns:mc="http://schemas.openxmlformats.org/markup-compatibility/2006">
              <mc:Choice xmlns:v="urn:schemas-microsoft-com:vml" Requires="v">
                <p:oleObj r:id="rId7" imgW="850900" imgH="1117600" progId="Equation.3">
                  <p:embed/>
                </p:oleObj>
              </mc:Choice>
              <mc:Fallback>
                <p:oleObj r:id="rId7" imgW="850900" imgH="11176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1184" y="3810845"/>
                        <a:ext cx="3106616" cy="4038600"/>
                      </a:xfrm>
                      <a:prstGeom prst="rect">
                        <a:avLst/>
                      </a:prstGeom>
                      <a:solidFill>
                        <a:schemeClr val="accent6">
                          <a:lumMod val="20000"/>
                          <a:lumOff val="80000"/>
                        </a:schemeClr>
                      </a:solidFill>
                    </p:spPr>
                  </p:pic>
                </p:oleObj>
              </mc:Fallback>
            </mc:AlternateContent>
          </a:graphicData>
        </a:graphic>
      </p:graphicFrame>
      <p:sp>
        <p:nvSpPr>
          <p:cNvPr id="7" name="Rectangle 6"/>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516742845"/>
              </p:ext>
            </p:extLst>
          </p:nvPr>
        </p:nvGraphicFramePr>
        <p:xfrm>
          <a:off x="14249400" y="3734645"/>
          <a:ext cx="3279206" cy="4867032"/>
        </p:xfrm>
        <a:graphic>
          <a:graphicData uri="http://schemas.openxmlformats.org/presentationml/2006/ole">
            <mc:AlternateContent xmlns:mc="http://schemas.openxmlformats.org/markup-compatibility/2006">
              <mc:Choice xmlns:v="urn:schemas-microsoft-com:vml" Requires="v">
                <p:oleObj r:id="rId9" imgW="901700" imgH="1346200" progId="Equation.3">
                  <p:embed/>
                </p:oleObj>
              </mc:Choice>
              <mc:Fallback>
                <p:oleObj r:id="rId9" imgW="901700" imgH="13462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3734645"/>
                        <a:ext cx="3279206" cy="4867032"/>
                      </a:xfrm>
                      <a:prstGeom prst="rect">
                        <a:avLst/>
                      </a:prstGeom>
                      <a:solidFill>
                        <a:schemeClr val="accent6">
                          <a:lumMod val="20000"/>
                          <a:lumOff val="80000"/>
                        </a:schemeClr>
                      </a:solidFill>
                    </p:spPr>
                  </p:pic>
                </p:oleObj>
              </mc:Fallback>
            </mc:AlternateContent>
          </a:graphicData>
        </a:graphic>
      </p:graphicFrame>
      <p:sp>
        <p:nvSpPr>
          <p:cNvPr id="10" name="Rectangle 9"/>
          <p:cNvSpPr/>
          <p:nvPr/>
        </p:nvSpPr>
        <p:spPr>
          <a:xfrm>
            <a:off x="4648200" y="8154245"/>
            <a:ext cx="3916457" cy="646331"/>
          </a:xfrm>
          <a:prstGeom prst="rect">
            <a:avLst/>
          </a:prstGeom>
        </p:spPr>
        <p:txBody>
          <a:bodyPr wrap="none">
            <a:spAutoFit/>
          </a:bodyPr>
          <a:lstStyle/>
          <a:p>
            <a:pPr algn="ctr"/>
            <a:r>
              <a:rPr lang="en-US" sz="3600" b="1" dirty="0">
                <a:solidFill>
                  <a:srgbClr val="FF0000"/>
                </a:solidFill>
              </a:rPr>
              <a:t>21 684 : 4 = 5 421</a:t>
            </a:r>
          </a:p>
        </p:txBody>
      </p:sp>
      <p:sp>
        <p:nvSpPr>
          <p:cNvPr id="11" name="Rectangle 10"/>
          <p:cNvSpPr/>
          <p:nvPr/>
        </p:nvSpPr>
        <p:spPr>
          <a:xfrm>
            <a:off x="9296400" y="8154245"/>
            <a:ext cx="3916457" cy="646331"/>
          </a:xfrm>
          <a:prstGeom prst="rect">
            <a:avLst/>
          </a:prstGeom>
        </p:spPr>
        <p:txBody>
          <a:bodyPr wrap="none">
            <a:spAutoFit/>
          </a:bodyPr>
          <a:lstStyle/>
          <a:p>
            <a:pPr algn="ctr"/>
            <a:r>
              <a:rPr lang="en-US" sz="3600" b="1" dirty="0">
                <a:solidFill>
                  <a:srgbClr val="FF0000"/>
                </a:solidFill>
              </a:rPr>
              <a:t>16 025 : 5 = 3 205</a:t>
            </a:r>
          </a:p>
        </p:txBody>
      </p:sp>
      <p:sp>
        <p:nvSpPr>
          <p:cNvPr id="12" name="Rectangle 11"/>
          <p:cNvSpPr/>
          <p:nvPr/>
        </p:nvSpPr>
        <p:spPr>
          <a:xfrm>
            <a:off x="13810262" y="8840569"/>
            <a:ext cx="4172938" cy="646331"/>
          </a:xfrm>
          <a:prstGeom prst="rect">
            <a:avLst/>
          </a:prstGeom>
        </p:spPr>
        <p:txBody>
          <a:bodyPr wrap="none">
            <a:spAutoFit/>
          </a:bodyPr>
          <a:lstStyle/>
          <a:p>
            <a:pPr algn="ctr"/>
            <a:r>
              <a:rPr lang="en-US" sz="3600" b="1" dirty="0">
                <a:solidFill>
                  <a:srgbClr val="FF0000"/>
                </a:solidFill>
              </a:rPr>
              <a:t>45 789 : 3 = 15 263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78744" y="736580"/>
            <a:ext cx="2501300" cy="2590800"/>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82" y="8364178"/>
            <a:ext cx="1826301" cy="1891649"/>
          </a:xfrm>
          <a:prstGeom prst="rect">
            <a:avLst/>
          </a:prstGeom>
        </p:spPr>
      </p:pic>
      <p:sp>
        <p:nvSpPr>
          <p:cNvPr id="25" name="Oval Callout 2">
            <a:extLst>
              <a:ext uri="{FF2B5EF4-FFF2-40B4-BE49-F238E27FC236}">
                <a16:creationId xmlns:a16="http://schemas.microsoft.com/office/drawing/2014/main" id="{AAFA0011-0E1C-CC6F-A277-A971A37DAE30}"/>
              </a:ext>
            </a:extLst>
          </p:cNvPr>
          <p:cNvSpPr/>
          <p:nvPr/>
        </p:nvSpPr>
        <p:spPr>
          <a:xfrm>
            <a:off x="3541906" y="190500"/>
            <a:ext cx="11088494" cy="4503922"/>
          </a:xfrm>
          <a:prstGeom prst="wedgeEllipseCallout">
            <a:avLst>
              <a:gd name="adj1" fmla="val -50930"/>
              <a:gd name="adj2" fmla="val 42328"/>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dirty="0">
                <a:solidFill>
                  <a:srgbClr val="FF0000"/>
                </a:solidFill>
                <a:latin typeface="Arial" panose="020B0604020202020204" pitchFamily="34" charset="0"/>
                <a:cs typeface="Arial" panose="020B0604020202020204" pitchFamily="34" charset="0"/>
              </a:rPr>
              <a:t>Bài tập 3: </a:t>
            </a:r>
            <a:r>
              <a:rPr lang="vi-VN" sz="3600" dirty="0">
                <a:solidFill>
                  <a:schemeClr val="tx1"/>
                </a:solidFill>
                <a:latin typeface="Arial" panose="020B0604020202020204" pitchFamily="34" charset="0"/>
                <a:cs typeface="Arial" panose="020B0604020202020204" pitchFamily="34" charset="0"/>
              </a:rPr>
              <a:t>Một kho chứa 10 160 kg muối. Người ta chia đều số muối đó vào 4 ô tô để chở lên miền núi. Hỏi ô tô chở bao nhiêu ki – lô – gam muối?</a:t>
            </a:r>
            <a:endParaRPr lang="en-US" sz="3600" dirty="0">
              <a:solidFill>
                <a:schemeClr val="tx1"/>
              </a:solidFill>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0EAC55B8-4051-3DA8-ADA6-4C429072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3358">
            <a:off x="4594379" y="4477470"/>
            <a:ext cx="1936257" cy="2202843"/>
          </a:xfrm>
          <a:prstGeom prst="rect">
            <a:avLst/>
          </a:prstGeom>
        </p:spPr>
      </p:pic>
      <p:pic>
        <p:nvPicPr>
          <p:cNvPr id="68" name="Picture 67">
            <a:extLst>
              <a:ext uri="{FF2B5EF4-FFF2-40B4-BE49-F238E27FC236}">
                <a16:creationId xmlns:a16="http://schemas.microsoft.com/office/drawing/2014/main" id="{E205E313-7E63-A272-17E5-D90C1921412B}"/>
              </a:ext>
            </a:extLst>
          </p:cNvPr>
          <p:cNvPicPr>
            <a:picLocks noChangeAspect="1"/>
          </p:cNvPicPr>
          <p:nvPr/>
        </p:nvPicPr>
        <p:blipFill rotWithShape="1">
          <a:blip r:embed="rId7">
            <a:extLst>
              <a:ext uri="{28A0092B-C50C-407E-A947-70E740481C1C}">
                <a14:useLocalDpi xmlns:a14="http://schemas.microsoft.com/office/drawing/2010/main" val="0"/>
              </a:ext>
            </a:extLst>
          </a:blip>
          <a:srcRect l="61046" t="22464" r="3116" b="8012"/>
          <a:stretch/>
        </p:blipFill>
        <p:spPr>
          <a:xfrm>
            <a:off x="-304800" y="3758136"/>
            <a:ext cx="6174988" cy="6738254"/>
          </a:xfrm>
          <a:prstGeom prst="rect">
            <a:avLst/>
          </a:prstGeom>
        </p:spPr>
      </p:pic>
      <p:sp>
        <p:nvSpPr>
          <p:cNvPr id="2" name="Rectangle 1"/>
          <p:cNvSpPr/>
          <p:nvPr/>
        </p:nvSpPr>
        <p:spPr>
          <a:xfrm>
            <a:off x="5935878" y="6603980"/>
            <a:ext cx="4953000" cy="3416320"/>
          </a:xfrm>
          <a:prstGeom prst="rect">
            <a:avLst/>
          </a:prstGeom>
        </p:spPr>
        <p:txBody>
          <a:bodyPr wrap="square">
            <a:spAutoFit/>
          </a:bodyPr>
          <a:lstStyle/>
          <a:p>
            <a:pPr algn="just">
              <a:lnSpc>
                <a:spcPct val="150000"/>
              </a:lnSpc>
            </a:pPr>
            <a:r>
              <a:rPr lang="en-US" sz="3600" b="1" u="sng" dirty="0">
                <a:solidFill>
                  <a:srgbClr val="FF0000"/>
                </a:solidFill>
              </a:rPr>
              <a:t>Tóm tắt</a:t>
            </a:r>
            <a:endParaRPr lang="en-US" sz="3600" b="1" dirty="0">
              <a:solidFill>
                <a:srgbClr val="FF0000"/>
              </a:solidFill>
            </a:endParaRPr>
          </a:p>
          <a:p>
            <a:pPr algn="just">
              <a:lnSpc>
                <a:spcPct val="150000"/>
              </a:lnSpc>
            </a:pPr>
            <a:r>
              <a:rPr lang="en-US" sz="3600" dirty="0"/>
              <a:t>Chứa: 10 160 kg muối</a:t>
            </a:r>
          </a:p>
          <a:p>
            <a:pPr algn="just">
              <a:lnSpc>
                <a:spcPct val="150000"/>
              </a:lnSpc>
            </a:pPr>
            <a:r>
              <a:rPr lang="en-US" sz="3600" dirty="0"/>
              <a:t>Chia đều vào 4 ô tô</a:t>
            </a:r>
          </a:p>
          <a:p>
            <a:pPr algn="just">
              <a:lnSpc>
                <a:spcPct val="150000"/>
              </a:lnSpc>
            </a:pPr>
            <a:r>
              <a:rPr lang="en-US" sz="3600" dirty="0"/>
              <a:t>Ô tô chở .?. kg muối</a:t>
            </a:r>
          </a:p>
        </p:txBody>
      </p:sp>
      <p:pic>
        <p:nvPicPr>
          <p:cNvPr id="9" name="Picture 8">
            <a:extLst>
              <a:ext uri="{FF2B5EF4-FFF2-40B4-BE49-F238E27FC236}">
                <a16:creationId xmlns:a16="http://schemas.microsoft.com/office/drawing/2014/main" id="{0EAC55B8-4051-3DA8-ADA6-4C429072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84548">
            <a:off x="10842782" y="7860067"/>
            <a:ext cx="1412640" cy="1733591"/>
          </a:xfrm>
          <a:prstGeom prst="rect">
            <a:avLst/>
          </a:prstGeom>
        </p:spPr>
      </p:pic>
      <p:sp>
        <p:nvSpPr>
          <p:cNvPr id="3" name="Rectangle 2"/>
          <p:cNvSpPr/>
          <p:nvPr/>
        </p:nvSpPr>
        <p:spPr>
          <a:xfrm>
            <a:off x="12135797" y="4775180"/>
            <a:ext cx="5486400" cy="3416320"/>
          </a:xfrm>
          <a:prstGeom prst="rect">
            <a:avLst/>
          </a:prstGeom>
          <a:solidFill>
            <a:schemeClr val="accent5">
              <a:lumMod val="20000"/>
              <a:lumOff val="80000"/>
            </a:schemeClr>
          </a:solidFill>
        </p:spPr>
        <p:txBody>
          <a:bodyPr wrap="square">
            <a:spAutoFit/>
          </a:bodyPr>
          <a:lstStyle/>
          <a:p>
            <a:pPr algn="ctr">
              <a:lnSpc>
                <a:spcPct val="150000"/>
              </a:lnSpc>
            </a:pPr>
            <a:r>
              <a:rPr lang="en-US" sz="3600" b="1" u="sng" dirty="0">
                <a:solidFill>
                  <a:srgbClr val="FF0000"/>
                </a:solidFill>
              </a:rPr>
              <a:t>Bài giải</a:t>
            </a:r>
            <a:endParaRPr lang="en-US" sz="3600" b="1" dirty="0">
              <a:solidFill>
                <a:srgbClr val="FF0000"/>
              </a:solidFill>
            </a:endParaRPr>
          </a:p>
          <a:p>
            <a:pPr algn="ctr">
              <a:lnSpc>
                <a:spcPct val="150000"/>
              </a:lnSpc>
            </a:pPr>
            <a:r>
              <a:rPr lang="en-US" sz="3600" dirty="0"/>
              <a:t>Số muối mỗi ô tô chở là: </a:t>
            </a:r>
          </a:p>
          <a:p>
            <a:pPr algn="ctr">
              <a:lnSpc>
                <a:spcPct val="150000"/>
              </a:lnSpc>
            </a:pPr>
            <a:r>
              <a:rPr lang="en-US" sz="3600" dirty="0"/>
              <a:t>10 160 : 4 = 2 540 (kg)</a:t>
            </a:r>
          </a:p>
          <a:p>
            <a:pPr algn="ctr">
              <a:lnSpc>
                <a:spcPct val="150000"/>
              </a:lnSpc>
            </a:pPr>
            <a:r>
              <a:rPr lang="en-US" sz="3600" i="1" u="sng" dirty="0">
                <a:solidFill>
                  <a:srgbClr val="FF0000"/>
                </a:solidFill>
              </a:rPr>
              <a:t>Đáp số</a:t>
            </a:r>
            <a:r>
              <a:rPr lang="en-US" sz="3600" i="1" dirty="0">
                <a:solidFill>
                  <a:srgbClr val="FF0000"/>
                </a:solidFill>
              </a:rPr>
              <a:t>: 2 540 kg.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strips(upRight)">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strips(upRigh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up)">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barn(inVertical)">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bg/>
                                          </p:spTgt>
                                        </p:tgtEl>
                                        <p:attrNameLst>
                                          <p:attrName>style.visibility</p:attrName>
                                        </p:attrNameLst>
                                      </p:cBhvr>
                                      <p:to>
                                        <p:strVal val="visible"/>
                                      </p:to>
                                    </p:set>
                                    <p:animEffect transition="in" filter="fade">
                                      <p:cBhvr>
                                        <p:cTn id="47" dur="500"/>
                                        <p:tgtEl>
                                          <p:spTgt spid="3">
                                            <p:bg/>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fade">
                                      <p:cBhvr>
                                        <p:cTn id="57" dur="500"/>
                                        <p:tgtEl>
                                          <p:spTgt spid="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fade">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P spid="2" grpId="0" build="p"/>
      <p:bldP spid="3"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1413</Words>
  <Application>Microsoft Office PowerPoint</Application>
  <PresentationFormat>Custom</PresentationFormat>
  <Paragraphs>166</Paragraphs>
  <Slides>28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Cambria Math</vt:lpstr>
      <vt:lpstr>Arial</vt:lpstr>
      <vt:lpstr>Calibri</vt:lpstr>
      <vt:lpstr>Office Theme</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Purple Playful Back to School Presentation</dc:title>
  <dc:creator>ADMIN</dc:creator>
  <cp:lastModifiedBy>Administrator</cp:lastModifiedBy>
  <cp:revision>29</cp:revision>
  <dcterms:created xsi:type="dcterms:W3CDTF">2006-08-16T00:00:00Z</dcterms:created>
  <dcterms:modified xsi:type="dcterms:W3CDTF">2025-04-15T09:48:09Z</dcterms:modified>
  <dc:identifier>DAFMcg_4mvk</dc:identifier>
</cp:coreProperties>
</file>