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72" r:id="rId3"/>
    <p:sldId id="256" r:id="rId4"/>
    <p:sldId id="307" r:id="rId5"/>
    <p:sldId id="343" r:id="rId6"/>
    <p:sldId id="315" r:id="rId7"/>
    <p:sldId id="319" r:id="rId8"/>
    <p:sldId id="320" r:id="rId9"/>
    <p:sldId id="346" r:id="rId10"/>
    <p:sldId id="322" r:id="rId11"/>
    <p:sldId id="323" r:id="rId12"/>
    <p:sldId id="324" r:id="rId13"/>
    <p:sldId id="345" r:id="rId14"/>
    <p:sldId id="32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VN-Poky's" panose="020B0604020202020204" charset="0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8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96" userDrawn="1">
          <p15:clr>
            <a:srgbClr val="A4A3A4"/>
          </p15:clr>
        </p15:guide>
        <p15:guide id="4" orient="horz" pos="144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F5DFCC"/>
    <a:srgbClr val="F0D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14" y="1086"/>
      </p:cViewPr>
      <p:guideLst>
        <p:guide pos="778"/>
        <p:guide pos="7256"/>
        <p:guide orient="horz" pos="96"/>
        <p:guide orient="horz" pos="144"/>
        <p:guide orient="horz" pos="3928"/>
        <p:guide orient="horz" pos="12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33BC3D-A5C3-76D0-A58E-7DD3A6DD6A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E8E24-BFAE-7AC0-B535-47A84E1BE4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CD0A9-2A25-4FCA-B744-E9E26634825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2630B-9205-0C8A-6603-71BE442BF4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A2291-FB62-4614-C908-CF43AC8ABD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4E669-2CB1-4D61-AB75-2FEB47F46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32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FB538-2F0F-4D49-AF22-A4536DAE2D97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D2FE8-7D22-4330-A3E9-32FB3270FA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1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2FE8-7D22-4330-A3E9-32FB3270FA6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99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D2FE8-7D22-4330-A3E9-32FB3270FA6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mailto:vunhatle.medau@gmail.com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14990-910F-46ED-90F4-B8E728818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A3F466-8EAD-4945-BB54-7A73B1D0F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95D8D-F70F-4399-A527-516B3CB5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160823-3BF9-40BA-BB79-3E4E3D84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084CA7-DAB3-48FC-9708-D05920CF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45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05B75-71D7-4E21-B011-2B085FF2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139097-B7E9-4EBD-9F1A-2AB336A21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FF6051-8B6C-4B2F-AD53-1B4B1296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451E2E-F861-4EC5-A7DF-744750D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F0677B-3900-46C2-8022-3F69872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61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8375C0-E22F-4E47-A6B9-FDF8A6948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283050-BE41-45CC-B593-EE6E7E518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F70A9-0E49-4600-AF65-0DE602C8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F117C-F999-4015-AD3B-CDAC9B32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9388A-BB08-4A88-9BBB-2E792757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2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347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55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62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9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732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26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303D5-D430-7F0A-421D-51AD4F0CA486}"/>
              </a:ext>
            </a:extLst>
          </p:cNvPr>
          <p:cNvSpPr txBox="1"/>
          <p:nvPr userDrawn="1"/>
        </p:nvSpPr>
        <p:spPr>
          <a:xfrm>
            <a:off x="4965041" y="8542249"/>
            <a:ext cx="7042484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1" b="0" i="0" u="sng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vunhatle.medau@gmail.com</a:t>
            </a: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4451D-1FF1-03AC-FA2D-C3DF9353C021}"/>
              </a:ext>
            </a:extLst>
          </p:cNvPr>
          <p:cNvSpPr txBox="1"/>
          <p:nvPr userDrawn="1"/>
        </p:nvSpPr>
        <p:spPr>
          <a:xfrm>
            <a:off x="5277861" y="7523754"/>
            <a:ext cx="7363326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 Thu Van</a:t>
            </a:r>
          </a:p>
        </p:txBody>
      </p:sp>
    </p:spTree>
    <p:extLst>
      <p:ext uri="{BB962C8B-B14F-4D97-AF65-F5344CB8AC3E}">
        <p14:creationId xmlns:p14="http://schemas.microsoft.com/office/powerpoint/2010/main" val="114423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15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A0234-F4A6-4892-86AB-03C2C3DD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4DEEF9-7F36-469B-86EF-1611D9DBB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B1D58-F6D4-49FD-82F2-0D5BEB4B9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8CB0EF-3A2B-4818-BE14-2A40C2B9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80E5E4-ED7E-47D1-920F-A7CFE746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30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60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973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D4C5E7A-B455-4B51-9E16-4106E963D7B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D5205B6-B050-450F-B983-C936CD04A17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656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6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19599-D8C9-4837-B580-E6F2F40E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F30FC1-5849-4D6B-9D3B-1C628C4C5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4A9100-A094-478B-9506-08D1455D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2F1C19-BAC4-401B-97D8-93FAF1BC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81E3BB-43F6-47A8-B74E-47FB6236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7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56D009-8622-4AEC-9E55-7EF458D7A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B410CF-D9C8-4423-A288-BD538B302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C8CEC7-763E-4609-A72C-1BD49E660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DF9691-9D6A-4EF8-B718-D7E8C051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BB3A3D-F89B-4C30-980E-9F0D6311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5307A-7E2A-459E-AA43-607F40AD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86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A5F89-6C0D-4276-9C14-05D35600D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4E1BB-C1AF-464A-8D53-7C76B633C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FADFEB-2A65-4A15-A0BA-64732B357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D45A71B-506E-45E4-AB1C-54684538C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347811-B827-4293-B4B5-EF58A6A6D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23CA654-FB9D-4F20-A71E-78406BD1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391816-C3B8-45B4-9BA9-5A477F8E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C04CBC-78A4-43A0-B2D9-FFD611B7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71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70E7D5-CAC9-4323-865B-7F0645D3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F78194-10E1-4662-9D8F-41CCB96E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505715-AC01-443F-8CE8-0336CFF5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969B39-9474-4546-845F-D0D16DAA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0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C81E78-1C0E-43E7-9ED4-8B6B8A14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FE19A4-1E5A-4E87-B1DB-CACEA206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875798-3878-4661-9FA8-71E18064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78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1C665-DDA8-42E0-8685-020860EC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3F7284-7A7B-4B43-81B1-DEFE88D67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902876-7895-42F2-B4AC-BEC4A8EF9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C4670B-1EDC-4492-92C4-50D3DFB6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1D39B4-C5F8-40A1-8E0A-7A4316BE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3FAFBD-96B8-4D2F-A810-E191A63B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042963-59E2-47A0-B6F3-4687CB22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363AE4-8A95-4854-B74F-97F15922F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1662E0-ECB9-4ABC-9FA1-CA872A890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CD35E8-D1E2-4CCD-952D-9CC1D69F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246EA-2C8C-48F2-A25D-D09F2BC4203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732EFF-F84E-4E61-8E25-A612AD76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250BC1-0871-4C6C-8717-B27C33EC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F94C01-CDAD-4C52-AD3A-A106192A6C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58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764DE79-268F-4C1A-8933-263129D2AF9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4/13/2025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48F63A3B-78C7-47BE-AE5E-E10140E0464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03FCE4-4180-E847-9AF4-3866365AA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58" y="77095"/>
            <a:ext cx="1685726" cy="168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1488831" y="764941"/>
            <a:ext cx="9144000" cy="51435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2" y="3410538"/>
            <a:ext cx="2343952" cy="2590213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-914400"/>
            <a:ext cx="609600" cy="6096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2040981" y="1019843"/>
            <a:ext cx="8060788" cy="1572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CHÀO MỪNG QUÝ THẦY CÔ </a:t>
            </a:r>
          </a:p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VỀ DỰ TIẾT HỌC NGÀY HÔM NAY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4460252" y="2563994"/>
            <a:ext cx="5043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MÔN: TOÁN</a:t>
            </a:r>
            <a:endParaRPr kumimoji="0" lang="en-US" altLang="zh-CN" sz="4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               LỚP 2C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982791" y="4075137"/>
            <a:ext cx="4118971" cy="392416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Arial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807922" y="3997340"/>
            <a:ext cx="44687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Thảo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9027" y="2313763"/>
            <a:ext cx="422031" cy="2671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9027" y="5660889"/>
            <a:ext cx="290935" cy="2628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362" y="4187455"/>
            <a:ext cx="261639" cy="28009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7755" y="2241891"/>
            <a:ext cx="303243" cy="20542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499946" y="2365203"/>
            <a:ext cx="346473" cy="210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741" y="5220970"/>
            <a:ext cx="242183" cy="21729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315" y="5246381"/>
            <a:ext cx="261692" cy="2536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689" y="1553102"/>
            <a:ext cx="348047" cy="25278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2" y="1497654"/>
            <a:ext cx="350012" cy="2912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586" y="4326199"/>
            <a:ext cx="287365" cy="1964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3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7" y="380633"/>
            <a:ext cx="11802366" cy="6096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6" b="100000" l="0" r="995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542" y="1879600"/>
            <a:ext cx="6641432" cy="368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075" y="1218625"/>
            <a:ext cx="77597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6F60B8-A4A4-46B4-B433-A2C7B85A2ADB}"/>
              </a:ext>
            </a:extLst>
          </p:cNvPr>
          <p:cNvCxnSpPr>
            <a:cxnSpLocks/>
          </p:cNvCxnSpPr>
          <p:nvPr/>
        </p:nvCxnSpPr>
        <p:spPr>
          <a:xfrm flipH="1" flipV="1">
            <a:off x="4813300" y="2865359"/>
            <a:ext cx="1574800" cy="166854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6F60B8-A4A4-46B4-B433-A2C7B85A2ADB}"/>
              </a:ext>
            </a:extLst>
          </p:cNvPr>
          <p:cNvCxnSpPr>
            <a:cxnSpLocks/>
          </p:cNvCxnSpPr>
          <p:nvPr/>
        </p:nvCxnSpPr>
        <p:spPr>
          <a:xfrm flipV="1">
            <a:off x="2273300" y="2755900"/>
            <a:ext cx="3987800" cy="15875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图片 5">
            <a:extLst>
              <a:ext uri="{FF2B5EF4-FFF2-40B4-BE49-F238E27FC236}">
                <a16:creationId xmlns:a16="http://schemas.microsoft.com/office/drawing/2014/main" id="{BBCAD1A6-8DB6-4F20-BED0-4475B13C7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053" y="4170369"/>
            <a:ext cx="3982365" cy="2027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018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8783" cy="633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97373" y="1928374"/>
            <a:ext cx="54621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44998" y="3054486"/>
            <a:ext cx="4749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b) Núi Bà Đen cao hơn núi Cấm bao nhiêu mét?</a:t>
            </a:r>
            <a:br>
              <a:rPr lang="vi-VN" sz="2600" dirty="0"/>
            </a:br>
            <a:br>
              <a:rPr lang="vi-VN" dirty="0"/>
            </a:b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44998" y="3996818"/>
            <a:ext cx="49495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c) Núi Ngự Bình thấp hơn núi Sơn Trà bao nhiêu mét?</a:t>
            </a:r>
            <a:br>
              <a:rPr lang="vi-VN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794320" y="2004561"/>
            <a:ext cx="3688780" cy="7058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Tên núi</a:t>
            </a:r>
            <a:endParaRPr lang="en-US" sz="32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83100" y="1997432"/>
            <a:ext cx="1961898" cy="683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Độ cao</a:t>
            </a:r>
            <a:endParaRPr lang="en-US" sz="32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3334" y="2694934"/>
            <a:ext cx="3699766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Núi Bà Đen </a:t>
            </a:r>
            <a:r>
              <a:rPr lang="vi-VN" sz="23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(Tây Ninh)</a:t>
            </a:r>
            <a:endParaRPr lang="en-US" sz="23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4086" y="2694934"/>
            <a:ext cx="1950912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986 m</a:t>
            </a:r>
            <a:endParaRPr lang="en-US" sz="25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4320" y="3227042"/>
            <a:ext cx="3699766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Núi Cấm (An Giang)</a:t>
            </a:r>
            <a:endParaRPr lang="en-US" sz="25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4086" y="3252013"/>
            <a:ext cx="1950912" cy="507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705 m</a:t>
            </a:r>
            <a:endParaRPr lang="en-US" sz="25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306" y="3773388"/>
            <a:ext cx="3699766" cy="9696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Núi Ngự Bình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( Thừa Thiên -  Huế)</a:t>
            </a:r>
            <a:endParaRPr lang="en-US" sz="25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4086" y="3747337"/>
            <a:ext cx="1950912" cy="11450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000" b="1" dirty="0">
                <a:solidFill>
                  <a:srgbClr val="0070C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107</a:t>
            </a:r>
            <a:r>
              <a:rPr lang="vi-VN" sz="30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m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30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4320" y="4769063"/>
            <a:ext cx="3699766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Núi Sơn Trà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(Đà Nẵng)</a:t>
            </a:r>
            <a:endParaRPr lang="en-US" sz="25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94086" y="4586717"/>
            <a:ext cx="1950912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0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696 m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3000" b="1" dirty="0">
              <a:solidFill>
                <a:srgbClr val="0070C0"/>
              </a:solidFill>
              <a:effectLst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243843" y="789842"/>
            <a:ext cx="9473426" cy="1013231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3843" y="1001112"/>
            <a:ext cx="9685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</a:rPr>
              <a:t>5. Biết độ cao của một số núi ở Việt Nam như sau:</a:t>
            </a:r>
            <a:br>
              <a:rPr lang="vi-VN" dirty="0">
                <a:solidFill>
                  <a:srgbClr val="002060"/>
                </a:solidFill>
              </a:rPr>
            </a:br>
            <a:br>
              <a:rPr lang="vi-VN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60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98783" cy="6923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5145" y="955936"/>
            <a:ext cx="3688780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Tên núi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53925" y="948807"/>
            <a:ext cx="1639463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Độ cao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5145" y="1419913"/>
            <a:ext cx="3699766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Núi Bà Đen (Tây Ninh)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4911" y="1445034"/>
            <a:ext cx="1628477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986 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131" y="1903108"/>
            <a:ext cx="3699766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Núi Cấm (An Giang)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64911" y="1941718"/>
            <a:ext cx="1628477" cy="4985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705 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6131" y="2397848"/>
            <a:ext cx="3699766" cy="9048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Núi Ngự Bình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( Thừa Thiên -  Huế)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70943" y="2386107"/>
            <a:ext cx="1615457" cy="9048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107 m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131" y="3309704"/>
            <a:ext cx="3699766" cy="9048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Núi Sơn Trà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(Đà Nẵng)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75897" y="3309738"/>
            <a:ext cx="1617491" cy="9048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696 m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1995" y="37505"/>
            <a:ext cx="9473426" cy="72183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42" y="134534"/>
            <a:ext cx="9685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Biết độ cao của một số núi ở Việt Nam như sau: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840365" y="1694333"/>
            <a:ext cx="745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a.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6207409" y="2124497"/>
            <a:ext cx="716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396859" y="3637013"/>
            <a:ext cx="579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800" b="1" i="0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879 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335760" y="5481591"/>
            <a:ext cx="759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589 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01842" y="740234"/>
            <a:ext cx="5301289" cy="1031276"/>
          </a:xfrm>
          <a:prstGeom prst="roundRect">
            <a:avLst/>
          </a:prstGeom>
          <a:solidFill>
            <a:srgbClr val="F7B5C7"/>
          </a:solidFill>
          <a:ln w="28575">
            <a:solidFill>
              <a:srgbClr val="AB1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4923" y="811317"/>
            <a:ext cx="54621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Sans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67544" y="2662967"/>
            <a:ext cx="4916952" cy="9689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01842" y="2698282"/>
            <a:ext cx="4749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Núi Bà Đen cao 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núi Cấm bao nhiêu mét?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335760" y="4501996"/>
            <a:ext cx="5586737" cy="979595"/>
            <a:chOff x="4220064" y="2715176"/>
            <a:chExt cx="6200144" cy="603866"/>
          </a:xfrm>
        </p:grpSpPr>
        <p:sp>
          <p:nvSpPr>
            <p:cNvPr id="36" name="Rounded Rectangle 35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479074" y="4500706"/>
            <a:ext cx="49495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Núi Ngự Bình thấp hơn núi Sơn Trà bao nhiêu mét?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9" name="图片 17">
            <a:extLst>
              <a:ext uri="{FF2B5EF4-FFF2-40B4-BE49-F238E27FC236}">
                <a16:creationId xmlns:a16="http://schemas.microsoft.com/office/drawing/2014/main" id="{06A8E9F1-A156-4CC7-B3E1-7E47FDA5B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971" y="4221473"/>
            <a:ext cx="4602029" cy="277974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00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17" y="380633"/>
            <a:ext cx="11802366" cy="6096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949" y="692053"/>
            <a:ext cx="9339881" cy="39749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411994" y="3429000"/>
            <a:ext cx="11535789" cy="2960977"/>
            <a:chOff x="37557" y="4469136"/>
            <a:chExt cx="12589775" cy="2652258"/>
          </a:xfrm>
        </p:grpSpPr>
        <p:pic>
          <p:nvPicPr>
            <p:cNvPr id="1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1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2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21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2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64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D6FA3A-FCAE-4B5F-BA6F-7BFFA219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92" y="265751"/>
            <a:ext cx="12191999" cy="6651321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15B39D-9083-4050-AA8B-9B3E4F3E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50" y="103614"/>
            <a:ext cx="4626570" cy="12316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A8E9F1-A156-4CC7-B3E1-7E47FDA5B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703" y="3240903"/>
            <a:ext cx="4602029" cy="277974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108508" y="2965952"/>
            <a:ext cx="7974983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>
                <a:gd name="adj" fmla="val 10900768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FFFF"/>
              </a:buClr>
            </a:pPr>
            <a:r>
              <a:rPr lang="vi-VN" sz="18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Luyện</a:t>
            </a:r>
            <a:r>
              <a:rPr lang="en-US" sz="18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8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tập</a:t>
            </a:r>
            <a:r>
              <a:rPr lang="en-US" sz="180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endParaRPr lang="en-US" sz="180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0" y="4146697"/>
            <a:ext cx="12430770" cy="3005879"/>
            <a:chOff x="37557" y="4469136"/>
            <a:chExt cx="12589775" cy="2652258"/>
          </a:xfrm>
        </p:grpSpPr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11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1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3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2268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9DB55E8-065E-4965-8430-85DA343E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66" y="385564"/>
            <a:ext cx="7923940" cy="6086872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DF5E7E6-5B90-46A6-9995-5086BE32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654" y="897520"/>
            <a:ext cx="5347176" cy="6817294"/>
          </a:xfrm>
          <a:prstGeom prst="rect">
            <a:avLst/>
          </a:prstGeom>
          <a:effectLst>
            <a:outerShdw blurRad="25400" dist="254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B31CB-C0B8-48DB-B0F8-EF44CD2BC211}"/>
              </a:ext>
            </a:extLst>
          </p:cNvPr>
          <p:cNvGrpSpPr/>
          <p:nvPr/>
        </p:nvGrpSpPr>
        <p:grpSpPr>
          <a:xfrm>
            <a:off x="4067402" y="1669906"/>
            <a:ext cx="6413210" cy="3644508"/>
            <a:chOff x="4067402" y="1669906"/>
            <a:chExt cx="6413210" cy="3644508"/>
          </a:xfrm>
        </p:grpSpPr>
        <p:sp>
          <p:nvSpPr>
            <p:cNvPr id="8" name="文本框 75">
              <a:extLst>
                <a:ext uri="{FF2B5EF4-FFF2-40B4-BE49-F238E27FC236}">
                  <a16:creationId xmlns:a16="http://schemas.microsoft.com/office/drawing/2014/main" id="{E6CD3D5C-5E1D-4FBC-8753-C49ACE774A94}"/>
                </a:ext>
              </a:extLst>
            </p:cNvPr>
            <p:cNvSpPr txBox="1"/>
            <p:nvPr/>
          </p:nvSpPr>
          <p:spPr>
            <a:xfrm>
              <a:off x="4186175" y="1682651"/>
              <a:ext cx="6294437" cy="36317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Khởi</a:t>
              </a:r>
              <a:endParaRPr lang="en-US" altLang="zh-CN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Động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</p:txBody>
        </p:sp>
        <p:sp>
          <p:nvSpPr>
            <p:cNvPr id="9" name="文本框 75">
              <a:extLst>
                <a:ext uri="{FF2B5EF4-FFF2-40B4-BE49-F238E27FC236}">
                  <a16:creationId xmlns:a16="http://schemas.microsoft.com/office/drawing/2014/main" id="{75024F50-1330-4690-ABF0-E7F76A7185B8}"/>
                </a:ext>
              </a:extLst>
            </p:cNvPr>
            <p:cNvSpPr txBox="1"/>
            <p:nvPr/>
          </p:nvSpPr>
          <p:spPr>
            <a:xfrm>
              <a:off x="4067402" y="1669906"/>
              <a:ext cx="6294437" cy="36317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rgbClr val="50BFEC"/>
                  </a:solidFill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Khởi</a:t>
              </a:r>
              <a:endParaRPr lang="en-US" altLang="zh-CN" sz="11500" dirty="0">
                <a:solidFill>
                  <a:srgbClr val="50BFEC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  <a:p>
              <a:pPr algn="ctr"/>
              <a:r>
                <a:rPr lang="en-US" altLang="zh-CN" sz="11500" dirty="0" err="1">
                  <a:solidFill>
                    <a:srgbClr val="50BFEC"/>
                  </a:solidFill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Động</a:t>
              </a:r>
              <a:endParaRPr lang="zh-CN" altLang="en-US" sz="11500" dirty="0">
                <a:solidFill>
                  <a:srgbClr val="50BFEC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186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ệu nhảy vui nhộn + pikachu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12" y="152400"/>
            <a:ext cx="12004646" cy="67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6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9DB55E8-065E-4965-8430-85DA343E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66" y="385564"/>
            <a:ext cx="7923940" cy="6086872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DF5E7E6-5B90-46A6-9995-5086BE32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654" y="897520"/>
            <a:ext cx="5347176" cy="6817294"/>
          </a:xfrm>
          <a:prstGeom prst="rect">
            <a:avLst/>
          </a:prstGeom>
          <a:effectLst>
            <a:outerShdw blurRad="25400" dist="254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20FD584-BFC3-42C2-8A6E-91A0E778344E}"/>
              </a:ext>
            </a:extLst>
          </p:cNvPr>
          <p:cNvGrpSpPr/>
          <p:nvPr/>
        </p:nvGrpSpPr>
        <p:grpSpPr>
          <a:xfrm>
            <a:off x="4186175" y="1671221"/>
            <a:ext cx="6412719" cy="3643193"/>
            <a:chOff x="4186175" y="1671221"/>
            <a:chExt cx="6412719" cy="3643193"/>
          </a:xfrm>
        </p:grpSpPr>
        <p:sp>
          <p:nvSpPr>
            <p:cNvPr id="8" name="文本框 75">
              <a:extLst>
                <a:ext uri="{FF2B5EF4-FFF2-40B4-BE49-F238E27FC236}">
                  <a16:creationId xmlns:a16="http://schemas.microsoft.com/office/drawing/2014/main" id="{E6CD3D5C-5E1D-4FBC-8753-C49ACE774A94}"/>
                </a:ext>
              </a:extLst>
            </p:cNvPr>
            <p:cNvSpPr txBox="1"/>
            <p:nvPr/>
          </p:nvSpPr>
          <p:spPr>
            <a:xfrm>
              <a:off x="4186175" y="1682651"/>
              <a:ext cx="6294437" cy="36317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Luyện</a:t>
              </a:r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 </a:t>
              </a:r>
            </a:p>
            <a:p>
              <a:pPr algn="ctr"/>
              <a:r>
                <a:rPr lang="en-US" altLang="zh-CN" sz="115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Tập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</p:txBody>
        </p:sp>
        <p:sp>
          <p:nvSpPr>
            <p:cNvPr id="9" name="文本框 75">
              <a:extLst>
                <a:ext uri="{FF2B5EF4-FFF2-40B4-BE49-F238E27FC236}">
                  <a16:creationId xmlns:a16="http://schemas.microsoft.com/office/drawing/2014/main" id="{AC54B1A7-05CD-4728-9DAF-6B443E485F8A}"/>
                </a:ext>
              </a:extLst>
            </p:cNvPr>
            <p:cNvSpPr txBox="1"/>
            <p:nvPr/>
          </p:nvSpPr>
          <p:spPr>
            <a:xfrm>
              <a:off x="4304457" y="1671221"/>
              <a:ext cx="6294437" cy="36317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Luyện</a:t>
              </a:r>
              <a:r>
                <a:rPr lang="en-US" altLang="zh-CN" sz="1150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 </a:t>
              </a:r>
            </a:p>
            <a:p>
              <a:pPr algn="ctr"/>
              <a:r>
                <a:rPr lang="en-US" altLang="zh-CN" sz="11500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字魂151号-联盟综艺体" panose="00000500000000000000" charset="-122"/>
                  <a:cs typeface="字魂151号-联盟综艺体" panose="00000500000000000000" charset="-122"/>
                </a:rPr>
                <a:t>Tập</a:t>
              </a:r>
              <a:endParaRPr lang="zh-CN" altLang="en-US" sz="115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47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88794" cy="67866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1842" y="1204502"/>
            <a:ext cx="107470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xoá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br>
              <a:rPr lang="en-US" dirty="0">
                <a:solidFill>
                  <a:srgbClr val="000000"/>
                </a:solidFill>
                <a:latin typeface="OpenSans"/>
              </a:rPr>
            </a:b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90" l="1439" r="100000">
                        <a14:foregroundMark x1="19604" y1="32927" x2="22662" y2="58841"/>
                        <a14:foregroundMark x1="41906" y1="38110" x2="35432" y2="65854"/>
                        <a14:foregroundMark x1="35432" y1="64939" x2="24640" y2="75000"/>
                        <a14:foregroundMark x1="39388" y1="19512" x2="47122" y2="33232"/>
                        <a14:foregroundMark x1="39029" y1="22866" x2="40288" y2="32012"/>
                        <a14:foregroundMark x1="15647" y1="32927" x2="13129" y2="55183"/>
                        <a14:foregroundMark x1="17086" y1="64634" x2="19245" y2="993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45" y="3782869"/>
            <a:ext cx="4360774" cy="2572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2925" y="2524121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3000" b="1" dirty="0">
                <a:solidFill>
                  <a:schemeClr val="bg1"/>
                </a:solidFill>
              </a:rPr>
              <a:t>346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128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07300" y="2558184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3000" b="1" dirty="0">
                <a:solidFill>
                  <a:schemeClr val="bg1"/>
                </a:solidFill>
              </a:rPr>
              <a:t>673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280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60362" y="2524121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3000" b="1" dirty="0">
                <a:solidFill>
                  <a:schemeClr val="bg1"/>
                </a:solidFill>
              </a:rPr>
              <a:t>484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75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3636" y="2524121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3000" b="1" dirty="0">
                <a:solidFill>
                  <a:schemeClr val="bg1"/>
                </a:solidFill>
              </a:rPr>
              <a:t>161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90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4755" y="2749120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6848" y="2775116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6369" y="2792073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3146" y="2748570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1451" y="3439647"/>
            <a:ext cx="829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b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98800" y="3516873"/>
            <a:ext cx="829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7540" y="3439647"/>
            <a:ext cx="995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1869" y="3439647"/>
            <a:ext cx="829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91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40903" y="656316"/>
            <a:ext cx="2760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 </a:t>
            </a:r>
            <a:r>
              <a:rPr lang="vi-VN" sz="4000" b="1" dirty="0">
                <a:solidFill>
                  <a:srgbClr val="FFFF00"/>
                </a:solidFill>
              </a:rPr>
              <a:t>Bài 1:</a:t>
            </a:r>
          </a:p>
        </p:txBody>
      </p:sp>
    </p:spTree>
    <p:extLst>
      <p:ext uri="{BB962C8B-B14F-4D97-AF65-F5344CB8AC3E}">
        <p14:creationId xmlns:p14="http://schemas.microsoft.com/office/powerpoint/2010/main" val="3731552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585"/>
            <a:ext cx="11802366" cy="6096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29BAD-1171-480E-A6D8-4BF6A44F02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42" y="2967754"/>
            <a:ext cx="3755858" cy="37558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02253" y="2531944"/>
            <a:ext cx="1568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</a:t>
            </a:r>
            <a:r>
              <a:rPr lang="vi-VN" sz="3000" b="1" dirty="0">
                <a:solidFill>
                  <a:schemeClr val="bg1"/>
                </a:solidFill>
              </a:rPr>
              <a:t>552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 08 </a:t>
            </a:r>
          </a:p>
          <a:p>
            <a:r>
              <a:rPr lang="vi-VN" dirty="0"/>
              <a:t>   </a:t>
            </a:r>
            <a:r>
              <a:rPr lang="vi-VN" sz="3000" b="1" dirty="0">
                <a:solidFill>
                  <a:schemeClr val="bg1"/>
                </a:solidFill>
              </a:rPr>
              <a:t>34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7300" y="2558184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 729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61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3522" y="2509656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 626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19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5829" y="2524121"/>
            <a:ext cx="1568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</a:t>
            </a:r>
            <a:r>
              <a:rPr lang="vi-VN" sz="3000" b="1" dirty="0">
                <a:solidFill>
                  <a:schemeClr val="bg1"/>
                </a:solidFill>
              </a:rPr>
              <a:t>754</a:t>
            </a:r>
          </a:p>
          <a:p>
            <a:r>
              <a:rPr lang="vi-VN" sz="3000" b="1" u="sng" dirty="0">
                <a:solidFill>
                  <a:schemeClr val="bg1"/>
                </a:solidFill>
              </a:rPr>
              <a:t>    63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44755" y="2749120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6848" y="2775116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6369" y="2792073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1949" y="2749120"/>
            <a:ext cx="352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-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9128" y="3415942"/>
            <a:ext cx="829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0277" y="3398571"/>
            <a:ext cx="1094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3   7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781" y="3366289"/>
            <a:ext cx="1295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</a:rPr>
              <a:t>1   1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690010" y="3059384"/>
            <a:ext cx="338842" cy="352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925921" y="3505996"/>
            <a:ext cx="364111" cy="291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75374" y="3011540"/>
            <a:ext cx="4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5921" y="3433085"/>
            <a:ext cx="48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77192" y="3151297"/>
            <a:ext cx="337221" cy="280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69614" y="3066798"/>
            <a:ext cx="4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24769" y="3547835"/>
            <a:ext cx="360727" cy="285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724111" y="3447493"/>
            <a:ext cx="4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28988" y="3540342"/>
            <a:ext cx="296333" cy="300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24157" y="3099759"/>
            <a:ext cx="360727" cy="285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48910" y="3031952"/>
            <a:ext cx="4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08609" y="3482395"/>
            <a:ext cx="295983" cy="33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717174" y="3100293"/>
            <a:ext cx="360727" cy="285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28157" y="3004794"/>
            <a:ext cx="40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92204" y="3444737"/>
            <a:ext cx="31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2230" y="1711825"/>
            <a:ext cx="6848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Bài 2: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 flipH="1">
            <a:off x="1868262" y="3451343"/>
            <a:ext cx="67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spc="300" dirty="0">
                <a:solidFill>
                  <a:srgbClr val="FFFFFF"/>
                </a:solidFill>
                <a:latin typeface="Ải"/>
                <a:ea typeface="Microsoft YaHei" panose="020B0503020204020204" charset="-122"/>
                <a:cs typeface="Times New Roman" pitchFamily="18" charset="0"/>
              </a:rPr>
              <a:t>4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Ải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48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1339201" y="2985785"/>
            <a:ext cx="59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0" b="1" spc="300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2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3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4881753" y="2960121"/>
            <a:ext cx="1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3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66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5098362" y="3403044"/>
            <a:ext cx="25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Ải"/>
                <a:ea typeface="Microsoft YaHei" panose="020B0503020204020204" charset="-122"/>
                <a:cs typeface="Times New Roman" pitchFamily="18" charset="0"/>
              </a:rPr>
              <a:t>1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Ải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69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6654130" y="2988470"/>
            <a:ext cx="460882" cy="529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5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2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7059822" y="3385384"/>
            <a:ext cx="15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9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flipH="1">
            <a:off x="2020223" y="3466707"/>
            <a:ext cx="69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4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 flipH="1">
            <a:off x="3759011" y="3424167"/>
            <a:ext cx="34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spc="300" noProof="0" dirty="0">
                <a:solidFill>
                  <a:srgbClr val="FFFFFF"/>
                </a:solidFill>
                <a:latin typeface="Ải"/>
                <a:ea typeface="Microsoft YaHei" panose="020B0503020204020204" charset="-122"/>
                <a:cs typeface="Times New Roman" pitchFamily="18" charset="0"/>
              </a:rPr>
              <a:t>8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Ải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75" name="TextBox 67">
            <a:extLst>
              <a:ext uri="{FF2B5EF4-FFF2-40B4-BE49-F238E27FC236}">
                <a16:creationId xmlns:a16="http://schemas.microsoft.com/office/drawing/2014/main" id="{49A7C333-A5CB-4328-BD84-3EF2760F4B21}"/>
              </a:ext>
            </a:extLst>
          </p:cNvPr>
          <p:cNvSpPr txBox="1"/>
          <p:nvPr/>
        </p:nvSpPr>
        <p:spPr>
          <a:xfrm>
            <a:off x="3111536" y="2994960"/>
            <a:ext cx="59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0" b="1" spc="300" noProof="0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4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26" grpId="0"/>
      <p:bldP spid="32" grpId="0"/>
      <p:bldP spid="36" grpId="0"/>
      <p:bldP spid="40" grpId="0"/>
      <p:bldP spid="41" grpId="0"/>
      <p:bldP spid="45" grpId="0"/>
      <p:bldP spid="48" grpId="0"/>
      <p:bldP spid="63" grpId="0"/>
      <p:bldP spid="66" grpId="0"/>
      <p:bldP spid="69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184" y="-78378"/>
            <a:ext cx="12082824" cy="675541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682BBDB8-DD15-482F-9F1D-8F9D05AB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952" y="4801842"/>
            <a:ext cx="1720264" cy="15771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32067" y="395584"/>
            <a:ext cx="85532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</a:t>
            </a:r>
            <a:r>
              <a:rPr lang="vi-VN" sz="3400" b="1" dirty="0">
                <a:solidFill>
                  <a:schemeClr val="bg1"/>
                </a:solidFill>
                <a:latin typeface="+mj-lt"/>
              </a:rPr>
              <a:t>ết quả của mỗi phép tính tương ứng</a:t>
            </a:r>
            <a:endParaRPr lang="en-US" sz="3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400" b="1" dirty="0">
                <a:solidFill>
                  <a:schemeClr val="bg1"/>
                </a:solidFill>
                <a:latin typeface="+mj-lt"/>
              </a:rPr>
              <a:t> với</a:t>
            </a:r>
            <a:r>
              <a:rPr lang="en-US" sz="3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400" b="1" dirty="0">
                <a:solidFill>
                  <a:schemeClr val="bg1"/>
                </a:solidFill>
                <a:latin typeface="+mj-lt"/>
              </a:rPr>
              <a:t>một chữ cái như sau:</a:t>
            </a:r>
            <a:br>
              <a:rPr lang="vi-VN" sz="3200" b="1" dirty="0">
                <a:solidFill>
                  <a:srgbClr val="000000"/>
                </a:solidFill>
                <a:latin typeface="OpenSans"/>
              </a:rPr>
            </a:b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523667" y="1468757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521 - 140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5759" y="1473909"/>
            <a:ext cx="1732784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– 38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0396" y="1473662"/>
            <a:ext cx="184099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600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1394" y="1473305"/>
            <a:ext cx="1854926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 + 427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3342" y="2035912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58543" y="2028249"/>
            <a:ext cx="1828545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19351" y="2040054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6479" y="2039346"/>
            <a:ext cx="1849312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6" name="Rectangle 5"/>
          <p:cNvSpPr/>
          <p:nvPr/>
        </p:nvSpPr>
        <p:spPr>
          <a:xfrm>
            <a:off x="933782" y="2666870"/>
            <a:ext cx="93608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+mj-lt"/>
              </a:rPr>
              <a:t>Tính kết quả của mỗi phép tính rồi tìm chữ cái tương ứng với kết quả đó để giải ô chữ trong bảng sau:</a:t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011681" y="3722400"/>
            <a:ext cx="1071674" cy="6093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658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9001" y="3707849"/>
            <a:ext cx="1100710" cy="6093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107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28762" y="3738499"/>
            <a:ext cx="1091495" cy="6093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78336" y="3744104"/>
            <a:ext cx="1115082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381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6683" y="4264087"/>
            <a:ext cx="1206212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02896" y="4275544"/>
            <a:ext cx="94336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6021" y="4265103"/>
            <a:ext cx="98436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40292" y="4275544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31507" y="4282825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19977" y="4278326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11192" y="4272106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93698" y="4279880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76204" y="4286657"/>
            <a:ext cx="1088470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47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C5BBF-C0FB-4246-8810-4ABC28CA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60" y="-6627"/>
            <a:ext cx="11635006" cy="659360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C5A0855-CC98-4462-9C2C-2CA7F0D8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109" y="4291755"/>
            <a:ext cx="4882800" cy="2658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17430" y="34868"/>
            <a:ext cx="270862" cy="401596"/>
            <a:chOff x="4508863" y="1528200"/>
            <a:chExt cx="318850" cy="472800"/>
          </a:xfrm>
        </p:grpSpPr>
        <p:sp>
          <p:nvSpPr>
            <p:cNvPr id="9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1701435" y="0"/>
            <a:ext cx="270862" cy="401596"/>
            <a:chOff x="4508863" y="1528200"/>
            <a:chExt cx="318850" cy="472800"/>
          </a:xfrm>
        </p:grpSpPr>
        <p:sp>
          <p:nvSpPr>
            <p:cNvPr id="14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3160739" y="12083"/>
            <a:ext cx="270862" cy="401596"/>
            <a:chOff x="4508863" y="1528200"/>
            <a:chExt cx="318850" cy="472800"/>
          </a:xfrm>
        </p:grpSpPr>
        <p:sp>
          <p:nvSpPr>
            <p:cNvPr id="19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9043456" y="-9619"/>
            <a:ext cx="270862" cy="401596"/>
            <a:chOff x="4508863" y="1528200"/>
            <a:chExt cx="318850" cy="472800"/>
          </a:xfrm>
        </p:grpSpPr>
        <p:sp>
          <p:nvSpPr>
            <p:cNvPr id="24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269308" y="-48097"/>
            <a:ext cx="270862" cy="401596"/>
            <a:chOff x="4508863" y="1528200"/>
            <a:chExt cx="318850" cy="472800"/>
          </a:xfrm>
        </p:grpSpPr>
        <p:sp>
          <p:nvSpPr>
            <p:cNvPr id="29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593276" y="0"/>
            <a:ext cx="270862" cy="401596"/>
            <a:chOff x="4508863" y="1528200"/>
            <a:chExt cx="318850" cy="472800"/>
          </a:xfrm>
        </p:grpSpPr>
        <p:sp>
          <p:nvSpPr>
            <p:cNvPr id="34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4752907" y="6137"/>
            <a:ext cx="270862" cy="401596"/>
            <a:chOff x="4508863" y="1528200"/>
            <a:chExt cx="318850" cy="472800"/>
          </a:xfrm>
        </p:grpSpPr>
        <p:sp>
          <p:nvSpPr>
            <p:cNvPr id="39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6239759" y="-10734"/>
            <a:ext cx="270862" cy="401596"/>
            <a:chOff x="4508863" y="1528200"/>
            <a:chExt cx="318850" cy="472800"/>
          </a:xfrm>
        </p:grpSpPr>
        <p:sp>
          <p:nvSpPr>
            <p:cNvPr id="44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7697732" y="0"/>
            <a:ext cx="270862" cy="401596"/>
            <a:chOff x="4508863" y="1528200"/>
            <a:chExt cx="318850" cy="472800"/>
          </a:xfrm>
        </p:grpSpPr>
        <p:sp>
          <p:nvSpPr>
            <p:cNvPr id="49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6572590" y="4746601"/>
            <a:ext cx="443433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THỰC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236732" y="1468757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521 - 140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938824" y="1473909"/>
            <a:ext cx="1732784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– 38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673461" y="1473662"/>
            <a:ext cx="184099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600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514459" y="1473305"/>
            <a:ext cx="1854926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 + 427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946407" y="2035912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671608" y="2028249"/>
            <a:ext cx="1828545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32416" y="2040054"/>
            <a:ext cx="1712138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499544" y="2039346"/>
            <a:ext cx="1849312" cy="5642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5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936803" y="2050037"/>
            <a:ext cx="1742544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=  107</a:t>
            </a:r>
          </a:p>
        </p:txBody>
      </p:sp>
      <p:sp>
        <p:nvSpPr>
          <p:cNvPr id="86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7497043" y="2038508"/>
            <a:ext cx="1858413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 =  658</a:t>
            </a:r>
          </a:p>
        </p:txBody>
      </p:sp>
      <p:sp>
        <p:nvSpPr>
          <p:cNvPr id="87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685085" y="2040078"/>
            <a:ext cx="1806719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= 400</a:t>
            </a:r>
          </a:p>
        </p:txBody>
      </p:sp>
      <p:sp>
        <p:nvSpPr>
          <p:cNvPr id="88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243640" y="2047631"/>
            <a:ext cx="1689703" cy="5525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= 381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603029" y="3532849"/>
            <a:ext cx="1206212" cy="6492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819188" y="3535201"/>
            <a:ext cx="967699" cy="6492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682958" y="3532848"/>
            <a:ext cx="984368" cy="6492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744968" y="3528923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836183" y="3536204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924653" y="3531705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8015868" y="3529973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9098374" y="3533259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0180880" y="3540036"/>
            <a:ext cx="108847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endParaRPr lang="en-US" sz="3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656483" y="3533311"/>
            <a:ext cx="1154044" cy="6492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5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736307" y="3536459"/>
            <a:ext cx="1090061" cy="6387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</a:p>
        </p:txBody>
      </p:sp>
      <p:sp>
        <p:nvSpPr>
          <p:cNvPr id="106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821722" y="3540810"/>
            <a:ext cx="1109854" cy="640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07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8014479" y="3529402"/>
            <a:ext cx="1082506" cy="6492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</a:t>
            </a:r>
          </a:p>
        </p:txBody>
      </p:sp>
    </p:spTree>
    <p:extLst>
      <p:ext uri="{BB962C8B-B14F-4D97-AF65-F5344CB8AC3E}">
        <p14:creationId xmlns:p14="http://schemas.microsoft.com/office/powerpoint/2010/main" val="362133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5" grpId="0" animBg="1"/>
      <p:bldP spid="86" grpId="0" animBg="1"/>
      <p:bldP spid="87" grpId="0" animBg="1"/>
      <p:bldP spid="88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542</Words>
  <Application>Microsoft Office PowerPoint</Application>
  <PresentationFormat>Widescreen</PresentationFormat>
  <Paragraphs>158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Calibri Light</vt:lpstr>
      <vt:lpstr>SVN-Poky's</vt:lpstr>
      <vt:lpstr>Times New Roman</vt:lpstr>
      <vt:lpstr>Cambria</vt:lpstr>
      <vt:lpstr>Ải</vt:lpstr>
      <vt:lpstr>Calibri</vt:lpstr>
      <vt:lpstr>inpin heiti</vt:lpstr>
      <vt:lpstr>等线</vt:lpstr>
      <vt:lpstr>UTM Avo</vt:lpstr>
      <vt:lpstr>OpenSans</vt:lpstr>
      <vt:lpstr>UTM Showcard</vt:lpstr>
      <vt:lpstr>Arial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</dc:creator>
  <cp:keywords>MĂNG NON TEAM</cp:keywords>
  <cp:lastModifiedBy>Admin</cp:lastModifiedBy>
  <cp:revision>65</cp:revision>
  <dcterms:created xsi:type="dcterms:W3CDTF">2020-07-13T03:29:31Z</dcterms:created>
  <dcterms:modified xsi:type="dcterms:W3CDTF">2025-04-13T14:04:40Z</dcterms:modified>
</cp:coreProperties>
</file>