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37" r:id="rId2"/>
    <p:sldId id="462" r:id="rId3"/>
    <p:sldId id="343" r:id="rId4"/>
    <p:sldId id="346" r:id="rId5"/>
    <p:sldId id="344" r:id="rId6"/>
    <p:sldId id="348" r:id="rId7"/>
    <p:sldId id="265" r:id="rId8"/>
    <p:sldId id="323" r:id="rId9"/>
    <p:sldId id="324" r:id="rId10"/>
    <p:sldId id="325" r:id="rId11"/>
    <p:sldId id="270" r:id="rId12"/>
    <p:sldId id="326" r:id="rId13"/>
    <p:sldId id="464" r:id="rId14"/>
  </p:sldIdLst>
  <p:sldSz cx="9144000" cy="5143500" type="screen16x9"/>
  <p:notesSz cx="9144000" cy="6858000"/>
  <p:defaultTextStyle>
    <a:defPPr>
      <a:defRPr lang="en-US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1pPr>
    <a:lvl2pPr marL="342900" lvl="1" indent="1143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2pPr>
    <a:lvl3pPr marL="685800" lvl="2" indent="2286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3pPr>
    <a:lvl4pPr marL="1028700" lvl="3" indent="34290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4pPr>
    <a:lvl5pPr marL="1373505" lvl="4" indent="455295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5pPr>
    <a:lvl6pPr marL="2286000" lvl="5" indent="455295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6pPr>
    <a:lvl7pPr marL="2743200" lvl="6" indent="455295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7pPr>
    <a:lvl8pPr marL="3200400" lvl="7" indent="455295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8pPr>
    <a:lvl9pPr marL="3657600" lvl="8" indent="455295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400"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9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5C9"/>
    <a:srgbClr val="0083E6"/>
    <a:srgbClr val="FF0000"/>
    <a:srgbClr val="1B1EA1"/>
    <a:srgbClr val="EBF6F9"/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0"/>
    <p:restoredTop sz="66192" autoAdjust="0"/>
  </p:normalViewPr>
  <p:slideViewPr>
    <p:cSldViewPr showGuides="1">
      <p:cViewPr varScale="1">
        <p:scale>
          <a:sx n="92" d="100"/>
          <a:sy n="92" d="100"/>
        </p:scale>
        <p:origin x="684" y="84"/>
      </p:cViewPr>
      <p:guideLst>
        <p:guide orient="horz" pos="1639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4393E71-07F5-488B-AE25-F3CA7D5BF9F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43535" marR="0" lvl="1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87070" marR="0" lvl="2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29970" marR="0" lvl="3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373505" marR="0" lvl="4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2391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7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3535" algn="l" defTabSz="687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7070" algn="l" defTabSz="687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9970" algn="l" defTabSz="687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3505" algn="l" defTabSz="687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7040" algn="l" defTabSz="687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60575" algn="l" defTabSz="687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4110" algn="l" defTabSz="687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7010" algn="l" defTabSz="68707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5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4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9D0918-B3BC-4D15-9AF8-385E8378AD0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9D0918-B3BC-4D15-9AF8-385E8378AD0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80"/>
            <a:ext cx="2735262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80"/>
            <a:ext cx="80581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9D0918-B3BC-4D15-9AF8-385E8378AD0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9D0918-B3BC-4D15-9AF8-385E8378AD0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3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70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99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35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70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605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41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70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9D0918-B3BC-4D15-9AF8-385E8378AD0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1"/>
            <a:ext cx="539591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1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9D0918-B3BC-4D15-9AF8-385E8378AD0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535" indent="0">
              <a:buNone/>
              <a:defRPr sz="1500" b="1"/>
            </a:lvl2pPr>
            <a:lvl3pPr marL="687070" indent="0">
              <a:buNone/>
              <a:defRPr sz="1400" b="1"/>
            </a:lvl3pPr>
            <a:lvl4pPr marL="1029970" indent="0">
              <a:buNone/>
              <a:defRPr sz="1200" b="1"/>
            </a:lvl4pPr>
            <a:lvl5pPr marL="1373505" indent="0">
              <a:buNone/>
              <a:defRPr sz="1200" b="1"/>
            </a:lvl5pPr>
            <a:lvl6pPr marL="1717040" indent="0">
              <a:buNone/>
              <a:defRPr sz="1200" b="1"/>
            </a:lvl6pPr>
            <a:lvl7pPr marL="2060575" indent="0">
              <a:buNone/>
              <a:defRPr sz="1200" b="1"/>
            </a:lvl7pPr>
            <a:lvl8pPr marL="2404110" indent="0">
              <a:buNone/>
              <a:defRPr sz="1200" b="1"/>
            </a:lvl8pPr>
            <a:lvl9pPr marL="274701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3535" indent="0">
              <a:buNone/>
              <a:defRPr sz="1500" b="1"/>
            </a:lvl2pPr>
            <a:lvl3pPr marL="687070" indent="0">
              <a:buNone/>
              <a:defRPr sz="1400" b="1"/>
            </a:lvl3pPr>
            <a:lvl4pPr marL="1029970" indent="0">
              <a:buNone/>
              <a:defRPr sz="1200" b="1"/>
            </a:lvl4pPr>
            <a:lvl5pPr marL="1373505" indent="0">
              <a:buNone/>
              <a:defRPr sz="1200" b="1"/>
            </a:lvl5pPr>
            <a:lvl6pPr marL="1717040" indent="0">
              <a:buNone/>
              <a:defRPr sz="1200" b="1"/>
            </a:lvl6pPr>
            <a:lvl7pPr marL="2060575" indent="0">
              <a:buNone/>
              <a:defRPr sz="1200" b="1"/>
            </a:lvl7pPr>
            <a:lvl8pPr marL="2404110" indent="0">
              <a:buNone/>
              <a:defRPr sz="1200" b="1"/>
            </a:lvl8pPr>
            <a:lvl9pPr marL="274701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9D0918-B3BC-4D15-9AF8-385E8378AD0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9D0918-B3BC-4D15-9AF8-385E8378AD0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9D0918-B3BC-4D15-9AF8-385E8378AD0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3535" indent="0">
              <a:buNone/>
              <a:defRPr sz="900"/>
            </a:lvl2pPr>
            <a:lvl3pPr marL="687070" indent="0">
              <a:buNone/>
              <a:defRPr sz="800"/>
            </a:lvl3pPr>
            <a:lvl4pPr marL="1029970" indent="0">
              <a:buNone/>
              <a:defRPr sz="700"/>
            </a:lvl4pPr>
            <a:lvl5pPr marL="1373505" indent="0">
              <a:buNone/>
              <a:defRPr sz="700"/>
            </a:lvl5pPr>
            <a:lvl6pPr marL="1717040" indent="0">
              <a:buNone/>
              <a:defRPr sz="700"/>
            </a:lvl6pPr>
            <a:lvl7pPr marL="2060575" indent="0">
              <a:buNone/>
              <a:defRPr sz="700"/>
            </a:lvl7pPr>
            <a:lvl8pPr marL="2404110" indent="0">
              <a:buNone/>
              <a:defRPr sz="700"/>
            </a:lvl8pPr>
            <a:lvl9pPr marL="274701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9D0918-B3BC-4D15-9AF8-385E8378AD0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lIns="68681" tIns="34340" rIns="68681" bIns="34340" rtlCol="0">
            <a:normAutofit/>
          </a:bodyPr>
          <a:lstStyle>
            <a:lvl1pPr marL="0" indent="0">
              <a:buNone/>
              <a:defRPr sz="2400"/>
            </a:lvl1pPr>
            <a:lvl2pPr marL="343535" indent="0">
              <a:buNone/>
              <a:defRPr sz="2100"/>
            </a:lvl2pPr>
            <a:lvl3pPr marL="687070" indent="0">
              <a:buNone/>
              <a:defRPr sz="1800"/>
            </a:lvl3pPr>
            <a:lvl4pPr marL="1029970" indent="0">
              <a:buNone/>
              <a:defRPr sz="1500"/>
            </a:lvl4pPr>
            <a:lvl5pPr marL="1373505" indent="0">
              <a:buNone/>
              <a:defRPr sz="1500"/>
            </a:lvl5pPr>
            <a:lvl6pPr marL="1717040" indent="0">
              <a:buNone/>
              <a:defRPr sz="1500"/>
            </a:lvl6pPr>
            <a:lvl7pPr marL="2060575" indent="0">
              <a:buNone/>
              <a:defRPr sz="1500"/>
            </a:lvl7pPr>
            <a:lvl8pPr marL="2404110" indent="0">
              <a:buNone/>
              <a:defRPr sz="1500"/>
            </a:lvl8pPr>
            <a:lvl9pPr marL="2747010" indent="0">
              <a:buNone/>
              <a:defRPr sz="1500"/>
            </a:lvl9pPr>
          </a:lstStyle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3535" indent="0">
              <a:buNone/>
              <a:defRPr sz="900"/>
            </a:lvl2pPr>
            <a:lvl3pPr marL="687070" indent="0">
              <a:buNone/>
              <a:defRPr sz="800"/>
            </a:lvl3pPr>
            <a:lvl4pPr marL="1029970" indent="0">
              <a:buNone/>
              <a:defRPr sz="700"/>
            </a:lvl4pPr>
            <a:lvl5pPr marL="1373505" indent="0">
              <a:buNone/>
              <a:defRPr sz="700"/>
            </a:lvl5pPr>
            <a:lvl6pPr marL="1717040" indent="0">
              <a:buNone/>
              <a:defRPr sz="700"/>
            </a:lvl6pPr>
            <a:lvl7pPr marL="2060575" indent="0">
              <a:buNone/>
              <a:defRPr sz="700"/>
            </a:lvl7pPr>
            <a:lvl8pPr marL="2404110" indent="0">
              <a:buNone/>
              <a:defRPr sz="700"/>
            </a:lvl8pPr>
            <a:lvl9pPr marL="274701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9D0918-B3BC-4D15-9AF8-385E8378AD0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68681" tIns="34340" rIns="68681" bIns="34340"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lIns="68681" tIns="34340" rIns="68681" bIns="3434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9D0918-B3BC-4D15-9AF8-385E8378AD0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4/8/2025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70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68681" tIns="34340" rIns="68681" bIns="3434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68707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810" indent="-257810" algn="l" defTabSz="687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8165" indent="-214630" algn="l" defTabSz="6870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8520" indent="-171450" algn="l" defTabSz="687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055" indent="-171450" algn="l" defTabSz="6870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71450" algn="l" defTabSz="68707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490" indent="-171450" algn="l" defTabSz="687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2025" indent="-171450" algn="l" defTabSz="687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5560" indent="-171450" algn="l" defTabSz="687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9095" indent="-171450" algn="l" defTabSz="6870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3535" algn="l" defTabSz="6870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070" algn="l" defTabSz="6870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970" algn="l" defTabSz="6870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3505" algn="l" defTabSz="6870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7040" algn="l" defTabSz="6870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0575" algn="l" defTabSz="6870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4110" algn="l" defTabSz="6870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7010" algn="l" defTabSz="6870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1.jpeg"/><Relationship Id="rId5" Type="http://schemas.openxmlformats.org/officeDocument/2006/relationships/image" Target="../media/image8.GIF"/><Relationship Id="rId15" Type="http://schemas.openxmlformats.org/officeDocument/2006/relationships/image" Target="../media/image13.png"/><Relationship Id="rId10" Type="http://schemas.openxmlformats.org/officeDocument/2006/relationships/slide" Target="slide4.xml"/><Relationship Id="rId4" Type="http://schemas.openxmlformats.org/officeDocument/2006/relationships/image" Target="../media/image7.jpeg"/><Relationship Id="rId9" Type="http://schemas.openxmlformats.org/officeDocument/2006/relationships/image" Target="../media/image10.jpe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69" y="3680080"/>
            <a:ext cx="1641011" cy="143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67903" y="1150607"/>
            <a:ext cx="8183887" cy="241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611" tIns="40306" rIns="80611" bIns="403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50340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Môn</a:t>
            </a:r>
            <a:r>
              <a:rPr lang="vi-VN" alt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spcBef>
                <a:spcPts val="1010"/>
              </a:spcBef>
              <a:defRPr/>
            </a:pPr>
            <a:r>
              <a:rPr lang="vi-VN" altLang="en-US" sz="22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56: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01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algn="ctr" defTabSz="1450340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endParaRPr lang="en-US" sz="2800" b="1" dirty="0">
              <a:ln>
                <a:solidFill>
                  <a:srgbClr val="006F96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60575">
            <a:off x="8135626" y="3906401"/>
            <a:ext cx="653231" cy="85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7220" flipH="1">
            <a:off x="8138927" y="495705"/>
            <a:ext cx="600750" cy="4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4166" y="-58532"/>
            <a:ext cx="776806" cy="9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29731" y="4115323"/>
            <a:ext cx="776806" cy="9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" y="57038"/>
            <a:ext cx="776806" cy="9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animal-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57220" flipH="1">
            <a:off x="710184" y="854071"/>
            <a:ext cx="600750" cy="4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ƯỚM 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48424">
            <a:off x="1182372" y="3869524"/>
            <a:ext cx="653231" cy="85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9288" y="3860743"/>
            <a:ext cx="4253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 BÙI HỒNG PHÚC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LỚP 3C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67" t="9259" r="9167" b="5555"/>
          <a:stretch/>
        </p:blipFill>
        <p:spPr>
          <a:xfrm>
            <a:off x="1666389" y="2058052"/>
            <a:ext cx="6496972" cy="28702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F46B1-A190-4088-B7BE-245640210DFA}"/>
              </a:ext>
            </a:extLst>
          </p:cNvPr>
          <p:cNvSpPr txBox="1"/>
          <p:nvPr/>
        </p:nvSpPr>
        <p:spPr>
          <a:xfrm>
            <a:off x="897727" y="1228250"/>
            <a:ext cx="7705467" cy="7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3 050 </a:t>
            </a:r>
            <a:r>
              <a:rPr lang="en-US" sz="2135" b="1" i="1" dirty="0">
                <a:solidFill>
                  <a:srgbClr val="0000FF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5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35869" y="738725"/>
            <a:ext cx="7491426" cy="35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798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79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56: NHÂN SỐ CÓ BỐN CHỮ SỐ VỚI SỐ CÓ MỘT CHỮ SỐ (T2</a:t>
            </a:r>
            <a:r>
              <a:rPr lang="en-US" sz="157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6341" y="1249212"/>
            <a:ext cx="760982" cy="423326"/>
            <a:chOff x="1470819" y="1943100"/>
            <a:chExt cx="855335" cy="753536"/>
          </a:xfrm>
        </p:grpSpPr>
        <p:grpSp>
          <p:nvGrpSpPr>
            <p:cNvPr id="15" name="Group 14"/>
            <p:cNvGrpSpPr/>
            <p:nvPr/>
          </p:nvGrpSpPr>
          <p:grpSpPr>
            <a:xfrm>
              <a:off x="1470819" y="1943100"/>
              <a:ext cx="533400" cy="718259"/>
              <a:chOff x="1737519" y="1943100"/>
              <a:chExt cx="533400" cy="718259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04609" y="1943100"/>
                <a:ext cx="353506" cy="718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22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18518" y="1947447"/>
              <a:ext cx="207636" cy="749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13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1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5410" y="1501546"/>
            <a:ext cx="8069337" cy="751878"/>
            <a:chOff x="1470819" y="1943100"/>
            <a:chExt cx="14363700" cy="133836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626929" cy="718259"/>
              <a:chOff x="1737519" y="1943100"/>
              <a:chExt cx="626929" cy="71825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559839" cy="718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22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7"/>
              <a:ext cx="13715999" cy="133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3 050 </a:t>
              </a:r>
              <a:r>
                <a:rPr lang="en-US" sz="2135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l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89731" y="2837105"/>
            <a:ext cx="4535082" cy="126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8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798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1798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98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7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17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17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17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17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7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17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17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7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7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3 050 x 3 = 9 150 (</a:t>
            </a:r>
            <a:r>
              <a:rPr lang="en-US" sz="1798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7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17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798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1798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798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9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9 150 </a:t>
            </a:r>
            <a:r>
              <a:rPr lang="en-US" sz="1798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sz="1798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24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8B81E-541F-4B0C-90DC-3108A2003BDA}"/>
              </a:ext>
            </a:extLst>
          </p:cNvPr>
          <p:cNvSpPr txBox="1"/>
          <p:nvPr/>
        </p:nvSpPr>
        <p:spPr>
          <a:xfrm>
            <a:off x="526937" y="2748526"/>
            <a:ext cx="2996571" cy="43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247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247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47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24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35869" y="738725"/>
            <a:ext cx="7491426" cy="35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798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79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56: NHÂN SỐ CÓ BỐN CHỮ SỐ VỚI SỐ CÓ MỘT CHỮ SỐ (T2</a:t>
            </a:r>
            <a:r>
              <a:rPr lang="en-US" sz="157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6521" y="3161812"/>
            <a:ext cx="2300630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98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179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98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79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798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179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79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GB" sz="1798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522" y="3540065"/>
            <a:ext cx="3172663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98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179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98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GB" sz="179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98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179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98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179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3 050 l </a:t>
            </a:r>
            <a:r>
              <a:rPr lang="en-GB" sz="1798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endParaRPr lang="en-GB" sz="1798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678" y="3923565"/>
            <a:ext cx="3365024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98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GB" sz="179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98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GB" sz="179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: …….</a:t>
            </a:r>
            <a:r>
              <a:rPr lang="en-GB" sz="1798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GB" sz="179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98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GB" sz="179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81581" y="2804956"/>
            <a:ext cx="15150" cy="172268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8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91954" y="1139691"/>
            <a:ext cx="962110" cy="369012"/>
            <a:chOff x="1470819" y="1943100"/>
            <a:chExt cx="1712590" cy="65685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624074" cy="656855"/>
              <a:chOff x="1737519" y="1943100"/>
              <a:chExt cx="624074" cy="65685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8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556984" cy="656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98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7"/>
              <a:ext cx="1064890" cy="533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74744" y="1182499"/>
            <a:ext cx="4725483" cy="898269"/>
            <a:chOff x="2118519" y="3886200"/>
            <a:chExt cx="8411524" cy="1514738"/>
          </a:xfrm>
        </p:grpSpPr>
        <p:grpSp>
          <p:nvGrpSpPr>
            <p:cNvPr id="24" name="Group 23"/>
            <p:cNvGrpSpPr/>
            <p:nvPr/>
          </p:nvGrpSpPr>
          <p:grpSpPr>
            <a:xfrm>
              <a:off x="5646313" y="3886200"/>
              <a:ext cx="1355936" cy="1438384"/>
              <a:chOff x="1537909" y="4010288"/>
              <a:chExt cx="1355936" cy="14383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537909" y="4010288"/>
                    <a:ext cx="1355936" cy="14383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47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1348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1 205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34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1348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348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8</a:t>
                    </a: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355936" cy="143838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r="-1600" b="-6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 flipV="1">
                <a:off x="1606596" y="5380653"/>
                <a:ext cx="1143504" cy="9819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174107" y="3886200"/>
              <a:ext cx="1355936" cy="1514738"/>
              <a:chOff x="1537909" y="4010288"/>
              <a:chExt cx="1355936" cy="151473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37909" y="4010288"/>
                    <a:ext cx="1355936" cy="14383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47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1348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1 408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34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1348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348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7</a:t>
                    </a: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355936" cy="143838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600" b="-6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1769022" y="5525026"/>
                <a:ext cx="981078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18519" y="3886200"/>
              <a:ext cx="1355936" cy="1446550"/>
              <a:chOff x="1537909" y="4010288"/>
              <a:chExt cx="1355936" cy="14465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37909" y="4010288"/>
                    <a:ext cx="1355936" cy="14383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47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1348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1 216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1348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1348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348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6</a:t>
                    </a: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355936" cy="143838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600" b="-6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>
                <a:off x="1537909" y="5456838"/>
                <a:ext cx="1212191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35869" y="738725"/>
            <a:ext cx="7491426" cy="35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798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79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56: NHÂN SỐ CÓ BỐN CHỮ SỐ VỚI SỐ CÓ MỘT CHỮ SỐ (T2</a:t>
            </a:r>
            <a:r>
              <a:rPr lang="en-US" sz="157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24645" y="2163533"/>
            <a:ext cx="1953558" cy="369012"/>
            <a:chOff x="1470819" y="1902347"/>
            <a:chExt cx="3477400" cy="656854"/>
          </a:xfrm>
        </p:grpSpPr>
        <p:grpSp>
          <p:nvGrpSpPr>
            <p:cNvPr id="37" name="Group 36"/>
            <p:cNvGrpSpPr/>
            <p:nvPr/>
          </p:nvGrpSpPr>
          <p:grpSpPr>
            <a:xfrm>
              <a:off x="1470819" y="1902347"/>
              <a:ext cx="741149" cy="656854"/>
              <a:chOff x="1737519" y="1902347"/>
              <a:chExt cx="741149" cy="65685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737519" y="1902347"/>
                <a:ext cx="741149" cy="656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98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256893" y="2019301"/>
              <a:ext cx="2691326" cy="533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93553" y="2653858"/>
            <a:ext cx="923638" cy="369012"/>
            <a:chOff x="1470819" y="1943100"/>
            <a:chExt cx="1644108" cy="656855"/>
          </a:xfrm>
        </p:grpSpPr>
        <p:grpSp>
          <p:nvGrpSpPr>
            <p:cNvPr id="42" name="Group 41"/>
            <p:cNvGrpSpPr/>
            <p:nvPr/>
          </p:nvGrpSpPr>
          <p:grpSpPr>
            <a:xfrm>
              <a:off x="1470819" y="1943100"/>
              <a:ext cx="533400" cy="656855"/>
              <a:chOff x="1737519" y="1943100"/>
              <a:chExt cx="533400" cy="656855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804609" y="1943100"/>
                <a:ext cx="356189" cy="65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98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118519" y="1947447"/>
              <a:ext cx="996408" cy="533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91954" y="3620947"/>
            <a:ext cx="8069337" cy="509632"/>
            <a:chOff x="1470819" y="1943100"/>
            <a:chExt cx="14363700" cy="907163"/>
          </a:xfrm>
        </p:grpSpPr>
        <p:grpSp>
          <p:nvGrpSpPr>
            <p:cNvPr id="48" name="Group 47"/>
            <p:cNvGrpSpPr/>
            <p:nvPr/>
          </p:nvGrpSpPr>
          <p:grpSpPr>
            <a:xfrm>
              <a:off x="1470819" y="1943100"/>
              <a:ext cx="595540" cy="609600"/>
              <a:chOff x="1737519" y="1943100"/>
              <a:chExt cx="595540" cy="6096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804609" y="1943100"/>
                <a:ext cx="528450" cy="595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73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118520" y="1947447"/>
              <a:ext cx="13715999" cy="90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Sáu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3 050 </a:t>
              </a:r>
              <a:r>
                <a:rPr lang="en-US" sz="1348" b="1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Sáu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48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sz="1348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846" y="2956062"/>
            <a:ext cx="6329110" cy="7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WordArt 4"/>
          <p:cNvSpPr>
            <a:spLocks noTextEdit="1"/>
          </p:cNvSpPr>
          <p:nvPr/>
        </p:nvSpPr>
        <p:spPr>
          <a:xfrm>
            <a:off x="1501140" y="2800350"/>
            <a:ext cx="6525895" cy="17716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lstStyle/>
          <a:p>
            <a:pPr algn="ctr" eaLnBrk="0" hangingPunct="0"/>
            <a:r>
              <a:rPr lang="en-US" sz="40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40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40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40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40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35171" name="Picture 1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61116" y="-16034"/>
            <a:ext cx="1485900" cy="14799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72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883" y="3657600"/>
            <a:ext cx="15001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73" name="Picture 3" descr="POINSET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657600"/>
            <a:ext cx="15001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74" name="Picture 12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73184" y="60166"/>
            <a:ext cx="1485900" cy="14799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75" name="Picture 10" descr="bird"/>
          <p:cNvPicPr>
            <a:picLocks noChangeAspect="1"/>
          </p:cNvPicPr>
          <p:nvPr/>
        </p:nvPicPr>
        <p:blipFill>
          <a:blip r:embed="rId4">
            <a:lum bright="-42001"/>
          </a:blip>
          <a:stretch>
            <a:fillRect/>
          </a:stretch>
        </p:blipFill>
        <p:spPr>
          <a:xfrm>
            <a:off x="3435529" y="499165"/>
            <a:ext cx="400050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76" name="Picture 11" descr="bird"/>
          <p:cNvPicPr>
            <a:picLocks noChangeAspect="1"/>
          </p:cNvPicPr>
          <p:nvPr/>
        </p:nvPicPr>
        <p:blipFill>
          <a:blip r:embed="rId4">
            <a:lum bright="-42001"/>
          </a:blip>
          <a:stretch>
            <a:fillRect/>
          </a:stretch>
        </p:blipFill>
        <p:spPr>
          <a:xfrm>
            <a:off x="4485627" y="189230"/>
            <a:ext cx="400050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77" name="Picture 12" descr="bird"/>
          <p:cNvPicPr>
            <a:picLocks noChangeAspect="1"/>
          </p:cNvPicPr>
          <p:nvPr/>
        </p:nvPicPr>
        <p:blipFill>
          <a:blip r:embed="rId4">
            <a:lum bright="-42001"/>
          </a:blip>
          <a:stretch>
            <a:fillRect/>
          </a:stretch>
        </p:blipFill>
        <p:spPr>
          <a:xfrm>
            <a:off x="2514600" y="114300"/>
            <a:ext cx="400050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78" name="Picture 13" descr="bird"/>
          <p:cNvPicPr>
            <a:picLocks noChangeAspect="1"/>
          </p:cNvPicPr>
          <p:nvPr/>
        </p:nvPicPr>
        <p:blipFill>
          <a:blip r:embed="rId4">
            <a:lum bright="-42001"/>
          </a:blip>
          <a:stretch>
            <a:fillRect/>
          </a:stretch>
        </p:blipFill>
        <p:spPr>
          <a:xfrm>
            <a:off x="6172200" y="914400"/>
            <a:ext cx="400050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79" name="Picture 14" descr="bird"/>
          <p:cNvPicPr>
            <a:picLocks noChangeAspect="1"/>
          </p:cNvPicPr>
          <p:nvPr/>
        </p:nvPicPr>
        <p:blipFill>
          <a:blip r:embed="rId4">
            <a:lum bright="-42001"/>
          </a:blip>
          <a:stretch>
            <a:fillRect/>
          </a:stretch>
        </p:blipFill>
        <p:spPr>
          <a:xfrm>
            <a:off x="5410200" y="389255"/>
            <a:ext cx="400050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80" name="Picture 15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400550"/>
            <a:ext cx="3429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81" name="Picture 16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4476750"/>
            <a:ext cx="3429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82" name="Picture 17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323" y="696458"/>
            <a:ext cx="3429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83" name="Picture 18" descr="3d 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175" y="717252"/>
            <a:ext cx="3429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84" name="Picture 19" descr="bird"/>
          <p:cNvPicPr>
            <a:picLocks noChangeAspect="1"/>
          </p:cNvPicPr>
          <p:nvPr/>
        </p:nvPicPr>
        <p:blipFill>
          <a:blip r:embed="rId4">
            <a:lum bright="-42001"/>
          </a:blip>
          <a:stretch>
            <a:fillRect/>
          </a:stretch>
        </p:blipFill>
        <p:spPr>
          <a:xfrm>
            <a:off x="4562475" y="752971"/>
            <a:ext cx="400050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5185" name="Picture 20" descr="bird"/>
          <p:cNvPicPr>
            <a:picLocks noChangeAspect="1"/>
          </p:cNvPicPr>
          <p:nvPr/>
        </p:nvPicPr>
        <p:blipFill>
          <a:blip r:embed="rId4">
            <a:lum bright="-42001"/>
          </a:blip>
          <a:stretch>
            <a:fillRect/>
          </a:stretch>
        </p:blipFill>
        <p:spPr>
          <a:xfrm>
            <a:off x="6460298" y="323889"/>
            <a:ext cx="400050" cy="40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732632" y="1478641"/>
            <a:ext cx="77133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ea typeface="+mn-ea"/>
              </a:rPr>
              <a:t>Chào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ea typeface="+mn-ea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ea typeface="+mn-ea"/>
              </a:rPr>
              <a:t>tạm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ea typeface="+mn-ea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ea typeface="+mn-ea"/>
              </a:rPr>
              <a:t>biệt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ea typeface="+mn-ea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ea typeface="+mn-ea"/>
              </a:rPr>
              <a:t>các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ea typeface="+mn-ea"/>
              </a:rPr>
              <a:t> </a:t>
            </a:r>
            <a:r>
              <a:rPr lang="en-US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ea typeface="+mn-ea"/>
              </a:rPr>
              <a:t>em</a:t>
            </a:r>
            <a:endParaRPr kumimoji="0" lang="en-US" sz="4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rial" panose="020B0604020202020204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F12DC-8112-42AD-A264-0DB5321E2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F96AC833-443E-2ECC-97C4-468065391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767" y="3486150"/>
            <a:ext cx="1189038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D4C5141E-9D97-4E32-4929-0883F69757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01" b="16364"/>
          <a:stretch>
            <a:fillRect/>
          </a:stretch>
        </p:blipFill>
        <p:spPr>
          <a:xfrm>
            <a:off x="5844392" y="1352550"/>
            <a:ext cx="1151457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5F1FF85-9948-6404-19BD-814B047853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245" t="8122" r="7718" b="15279"/>
          <a:stretch>
            <a:fillRect/>
          </a:stretch>
        </p:blipFill>
        <p:spPr>
          <a:xfrm>
            <a:off x="3348831" y="1451134"/>
            <a:ext cx="1028700" cy="94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05B9805A-8047-F001-C24F-8B408A271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717" y="3245592"/>
            <a:ext cx="1454150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CD080E45-5442-E6B8-03C3-0C30B1A5C5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167" t="5376" r="37161" b="64211"/>
          <a:stretch>
            <a:fillRect/>
          </a:stretch>
        </p:blipFill>
        <p:spPr>
          <a:xfrm>
            <a:off x="5393055" y="1010920"/>
            <a:ext cx="1943735" cy="175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ABC9DBEA-99F7-5B87-681E-34BC64F912D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280" t="7803" r="70563" b="62154"/>
          <a:stretch>
            <a:fillRect/>
          </a:stretch>
        </p:blipFill>
        <p:spPr>
          <a:xfrm>
            <a:off x="2752725" y="1078706"/>
            <a:ext cx="1831975" cy="1715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>
            <a:hlinkClick r:id="rId10" action="ppaction://hlinksldjump"/>
            <a:extLst>
              <a:ext uri="{FF2B5EF4-FFF2-40B4-BE49-F238E27FC236}">
                <a16:creationId xmlns:a16="http://schemas.microsoft.com/office/drawing/2014/main" id="{231887CB-FB92-A60A-BD76-A0CA7CE8D98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664" t="50063" r="70543" b="15916"/>
          <a:stretch>
            <a:fillRect/>
          </a:stretch>
        </p:blipFill>
        <p:spPr>
          <a:xfrm>
            <a:off x="1853407" y="2855912"/>
            <a:ext cx="2096770" cy="20231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>
            <a:hlinkClick r:id="rId12" action="ppaction://hlinksldjump"/>
            <a:extLst>
              <a:ext uri="{FF2B5EF4-FFF2-40B4-BE49-F238E27FC236}">
                <a16:creationId xmlns:a16="http://schemas.microsoft.com/office/drawing/2014/main" id="{ADD785B3-108A-9B2E-7E91-A24F1A49C37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67645" t="49751" r="5309" b="14964"/>
          <a:stretch>
            <a:fillRect/>
          </a:stretch>
        </p:blipFill>
        <p:spPr>
          <a:xfrm>
            <a:off x="4908073" y="2901950"/>
            <a:ext cx="2130425" cy="2034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CC5516E6-F203-451E-658E-5913BA7D72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02638" y="4392613"/>
            <a:ext cx="752475" cy="75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7">
            <a:extLst>
              <a:ext uri="{FF2B5EF4-FFF2-40B4-BE49-F238E27FC236}">
                <a16:creationId xmlns:a16="http://schemas.microsoft.com/office/drawing/2014/main" id="{15EFBABF-96C1-5E58-B719-01B14E362819}"/>
              </a:ext>
            </a:extLst>
          </p:cNvPr>
          <p:cNvSpPr/>
          <p:nvPr/>
        </p:nvSpPr>
        <p:spPr>
          <a:xfrm>
            <a:off x="1295400" y="207010"/>
            <a:ext cx="8937625" cy="803910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392" tIns="45695" rIns="91392" bIns="45695" anchor="ctr" anchorCtr="0"/>
          <a:lstStyle/>
          <a:p>
            <a:pPr algn="ctr">
              <a:buClr>
                <a:srgbClr val="000000"/>
              </a:buClr>
              <a:buNone/>
            </a:pP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3000" b="1" u="sng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Trò chơi:</a:t>
            </a:r>
            <a:r>
              <a:rPr lang="vi-VN" sz="30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HỘP QUÀ BÍ MẬT </a:t>
            </a:r>
            <a:r>
              <a:rPr lang="vi-VN" sz="30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30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xplosion 2 3">
            <a:extLst>
              <a:ext uri="{FF2B5EF4-FFF2-40B4-BE49-F238E27FC236}">
                <a16:creationId xmlns:a16="http://schemas.microsoft.com/office/drawing/2014/main" id="{2715CAC4-9703-D8D6-FB6C-E14BF56D7ACE}"/>
              </a:ext>
            </a:extLst>
          </p:cNvPr>
          <p:cNvSpPr/>
          <p:nvPr/>
        </p:nvSpPr>
        <p:spPr>
          <a:xfrm>
            <a:off x="635" y="-10795"/>
            <a:ext cx="2964815" cy="1934210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b="1">
                <a:solidFill>
                  <a:schemeClr val="tx1"/>
                </a:solidFill>
              </a:rPr>
              <a:t>KHỞI ĐỘNG:</a:t>
            </a:r>
          </a:p>
        </p:txBody>
      </p:sp>
    </p:spTree>
    <p:extLst>
      <p:ext uri="{BB962C8B-B14F-4D97-AF65-F5344CB8AC3E}">
        <p14:creationId xmlns:p14="http://schemas.microsoft.com/office/powerpoint/2010/main" val="280076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113" y="4386263"/>
            <a:ext cx="750887" cy="75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03188" y="1600200"/>
            <a:ext cx="8937625" cy="18288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95" rIns="91392" bIns="45695" anchor="ctr" anchorCtr="0"/>
          <a:lstStyle/>
          <a:p>
            <a:pPr algn="l">
              <a:buClr>
                <a:srgbClr val="000000"/>
              </a:buClr>
              <a:buNone/>
            </a:pPr>
            <a:r>
              <a:rPr lang="vi-VN" sz="8800" dirty="0">
                <a:solidFill>
                  <a:srgbClr val="002060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</a:t>
            </a:r>
            <a:r>
              <a:rPr lang="en-US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88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sz="88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88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88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88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vi-VN" sz="8800" dirty="0">
                <a:solidFill>
                  <a:srgbClr val="002060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</a:t>
            </a:r>
            <a:r>
              <a:rPr lang="vi-VN" sz="9600" dirty="0">
                <a:solidFill>
                  <a:srgbClr val="002060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" name="Rectangles 1"/>
          <p:cNvSpPr/>
          <p:nvPr/>
        </p:nvSpPr>
        <p:spPr>
          <a:xfrm>
            <a:off x="5561964" y="1908810"/>
            <a:ext cx="3277235" cy="133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8800" dirty="0">
                <a:ln>
                  <a:noFill/>
                </a:ln>
                <a:solidFill>
                  <a:srgbClr val="FF0000"/>
                </a:solidFill>
              </a:rPr>
              <a:t>800</a:t>
            </a:r>
            <a:r>
              <a:rPr lang="en-US" altLang="en-US" sz="8800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altLang="en-US" sz="8800" dirty="0">
              <a:ln>
                <a:noFill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113" y="4386263"/>
            <a:ext cx="750887" cy="75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81000" y="1600200"/>
            <a:ext cx="8534400" cy="18288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95" rIns="91392" bIns="45695" anchor="ctr" anchorCtr="0"/>
          <a:lstStyle/>
          <a:p>
            <a:pPr algn="l">
              <a:buClr>
                <a:srgbClr val="000000"/>
              </a:buClr>
              <a:buNone/>
            </a:pPr>
            <a:r>
              <a:rPr lang="en-US" sz="8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vi-VN" sz="8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sz="8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8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8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vi-VN" sz="96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0400" dirty="0">
                <a:solidFill>
                  <a:srgbClr val="002060"/>
                </a:solidFill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 </a:t>
            </a:r>
          </a:p>
        </p:txBody>
      </p:sp>
      <p:sp>
        <p:nvSpPr>
          <p:cNvPr id="2" name="Rectangles 1"/>
          <p:cNvSpPr/>
          <p:nvPr/>
        </p:nvSpPr>
        <p:spPr>
          <a:xfrm>
            <a:off x="5714365" y="1899581"/>
            <a:ext cx="3048635" cy="133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8800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800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altLang="en-US" sz="8800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altLang="en-US" sz="8800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altLang="en-US" sz="8800" dirty="0">
              <a:ln>
                <a:noFill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113" y="4386263"/>
            <a:ext cx="750887" cy="75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04825" y="1600200"/>
            <a:ext cx="8122920" cy="18288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95" rIns="91392" bIns="45695" anchor="ctr" anchorCtr="0"/>
          <a:lstStyle/>
          <a:p>
            <a:pPr algn="l">
              <a:buClr>
                <a:srgbClr val="000000"/>
              </a:buClr>
              <a:buNone/>
            </a:pPr>
            <a:r>
              <a:rPr lang="en-US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 x 2</a:t>
            </a:r>
            <a:r>
              <a:rPr lang="vi-VN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2" name="Rectangles 1"/>
          <p:cNvSpPr/>
          <p:nvPr/>
        </p:nvSpPr>
        <p:spPr>
          <a:xfrm>
            <a:off x="5273143" y="1848167"/>
            <a:ext cx="3897630" cy="133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8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lang="vi-VN" altLang="en-US" sz="8800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113" y="4386263"/>
            <a:ext cx="750887" cy="75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232410" y="1600200"/>
            <a:ext cx="8839835" cy="1828800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92" tIns="45695" rIns="91392" bIns="45695" anchor="ctr" anchorCtr="0"/>
          <a:lstStyle/>
          <a:p>
            <a:pPr algn="l">
              <a:buClr>
                <a:srgbClr val="000000"/>
              </a:buClr>
              <a:buNone/>
            </a:pPr>
            <a:r>
              <a:rPr lang="vi-VN" sz="87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87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00 x 2 =</a:t>
            </a:r>
            <a:endParaRPr lang="vi-VN" sz="87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5181600" y="1848167"/>
            <a:ext cx="4126230" cy="133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8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  <a:endParaRPr lang="vi-VN" altLang="en-US" sz="8800" dirty="0">
              <a:ln>
                <a:noFill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86098" y="1338158"/>
            <a:ext cx="1213782" cy="440575"/>
            <a:chOff x="1470819" y="1943100"/>
            <a:chExt cx="2160575" cy="78423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652608" cy="779892"/>
              <a:chOff x="1737519" y="1943100"/>
              <a:chExt cx="652608" cy="77989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8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585518" cy="779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47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7"/>
              <a:ext cx="1512875" cy="7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47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247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56728" y="3467109"/>
            <a:ext cx="898003" cy="472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7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7 296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2948" y="3507866"/>
            <a:ext cx="819455" cy="472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7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9856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51080" y="3454635"/>
            <a:ext cx="898003" cy="472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7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9 640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03511" y="2186477"/>
            <a:ext cx="5028451" cy="1196019"/>
            <a:chOff x="2118519" y="3886200"/>
            <a:chExt cx="8950817" cy="2128956"/>
          </a:xfrm>
        </p:grpSpPr>
        <p:grpSp>
          <p:nvGrpSpPr>
            <p:cNvPr id="24" name="Group 23"/>
            <p:cNvGrpSpPr/>
            <p:nvPr/>
          </p:nvGrpSpPr>
          <p:grpSpPr>
            <a:xfrm>
              <a:off x="5646313" y="3886200"/>
              <a:ext cx="1895229" cy="2128956"/>
              <a:chOff x="1537909" y="4010288"/>
              <a:chExt cx="1895229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537909" y="4010288"/>
                    <a:ext cx="1895229" cy="20725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47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2472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1 205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22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2022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2247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2472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endParaRPr lang="en-US" sz="2022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895229" cy="207259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4712" r="-8621" b="-115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174107" y="3886200"/>
              <a:ext cx="1895229" cy="2128956"/>
              <a:chOff x="1537909" y="4010288"/>
              <a:chExt cx="1895229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37909" y="4010288"/>
                    <a:ext cx="1895229" cy="20725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47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2472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1 408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22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2022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2247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2472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endParaRPr lang="en-US" sz="2022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895229" cy="20725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4712" r="-8000" b="-115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18519" y="3886200"/>
              <a:ext cx="1895229" cy="2128956"/>
              <a:chOff x="1537909" y="4010288"/>
              <a:chExt cx="1895229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37909" y="4010288"/>
                    <a:ext cx="1895229" cy="20725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47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2472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1 216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22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2022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2247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2472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endParaRPr lang="en-US" sz="2022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895229" cy="20725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4712" r="-8621" b="-115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35869" y="738725"/>
            <a:ext cx="7491426" cy="35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798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79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56: NHÂN SỐ CÓ BỐN CHỮ SỐ VỚI SỐ CÓ MỘT CHỮ SỐ (T2</a:t>
            </a:r>
            <a:r>
              <a:rPr lang="en-US" sz="157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94849" y="90750"/>
            <a:ext cx="4095993" cy="64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0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98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8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 06 </a:t>
            </a:r>
            <a:r>
              <a:rPr lang="en-US" sz="1798" b="1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798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1798" b="1" dirty="0"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</a:p>
          <a:p>
            <a:pPr algn="ctr" defTabSz="8160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98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1798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5834" y="1270424"/>
            <a:ext cx="2525038" cy="423326"/>
            <a:chOff x="1470819" y="1943100"/>
            <a:chExt cx="4494654" cy="75353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626929" cy="718259"/>
              <a:chOff x="1737519" y="1943100"/>
              <a:chExt cx="626929" cy="71825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559839" cy="718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22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7"/>
              <a:ext cx="3846955" cy="749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07237" y="3018472"/>
            <a:ext cx="978153" cy="1609859"/>
            <a:chOff x="1537909" y="4010288"/>
            <a:chExt cx="1741147" cy="2865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537909" y="4010288"/>
                  <a:ext cx="1741147" cy="18879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47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1 213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798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1798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2247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7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1147" cy="1887924"/>
                </a:xfrm>
                <a:prstGeom prst="rect">
                  <a:avLst/>
                </a:prstGeom>
                <a:blipFill>
                  <a:blip r:embed="rId2"/>
                  <a:stretch>
                    <a:fillRect t="-4023" r="-8750" b="-109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50" y="6096001"/>
              <a:ext cx="1612742" cy="7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47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8 491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86727" y="2916836"/>
            <a:ext cx="978153" cy="1609859"/>
            <a:chOff x="1537909" y="4010288"/>
            <a:chExt cx="1741147" cy="2865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741147" cy="18879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47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2 180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798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1798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2247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3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1147" cy="1887924"/>
                </a:xfrm>
                <a:prstGeom prst="rect">
                  <a:avLst/>
                </a:prstGeom>
                <a:blipFill>
                  <a:blip r:embed="rId3"/>
                  <a:stretch>
                    <a:fillRect t="-4023" r="-8750" b="-109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50" y="6096001"/>
              <a:ext cx="1612742" cy="7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47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6 540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883640" y="2916836"/>
            <a:ext cx="978153" cy="1609859"/>
            <a:chOff x="1537909" y="4010288"/>
            <a:chExt cx="1741147" cy="2865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37909" y="4010288"/>
                  <a:ext cx="1741147" cy="18879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47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1 916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798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1798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2247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4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1147" cy="1887924"/>
                </a:xfrm>
                <a:prstGeom prst="rect">
                  <a:avLst/>
                </a:prstGeom>
                <a:blipFill>
                  <a:blip r:embed="rId4"/>
                  <a:stretch>
                    <a:fillRect t="-4023" r="-8696" b="-109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6150" y="6096001"/>
              <a:ext cx="1612742" cy="779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47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7 664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3333" t="23333" r="9584" b="62593"/>
          <a:stretch/>
        </p:blipFill>
        <p:spPr>
          <a:xfrm>
            <a:off x="855834" y="1943557"/>
            <a:ext cx="7364169" cy="756320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635869" y="738725"/>
            <a:ext cx="7491426" cy="35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798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79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56: NHÂN SỐ CÓ BỐN CHỮ SỐ VỚI SỐ CÓ MỘT CHỮ SỐ (T2</a:t>
            </a:r>
            <a:r>
              <a:rPr lang="en-US" sz="157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8967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2573" y="1132178"/>
            <a:ext cx="1042260" cy="423326"/>
            <a:chOff x="1470819" y="1943100"/>
            <a:chExt cx="1855260" cy="75353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626929" cy="718259"/>
              <a:chOff x="1737519" y="1943100"/>
              <a:chExt cx="626929" cy="71825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559839" cy="718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22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7"/>
              <a:ext cx="1207560" cy="749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5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135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4" t="30741" r="5416" b="53703"/>
          <a:stretch/>
        </p:blipFill>
        <p:spPr>
          <a:xfrm>
            <a:off x="75222" y="2357709"/>
            <a:ext cx="8989712" cy="8989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67000" y="2584291"/>
            <a:ext cx="1169510" cy="472758"/>
          </a:xfrm>
          <a:prstGeom prst="rect">
            <a:avLst/>
          </a:prstGeom>
          <a:solidFill>
            <a:srgbClr val="FFD8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72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74946" y="2584416"/>
            <a:ext cx="1094287" cy="472758"/>
          </a:xfrm>
          <a:prstGeom prst="rect">
            <a:avLst/>
          </a:prstGeom>
          <a:solidFill>
            <a:srgbClr val="FFD8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72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7669" y="2571750"/>
            <a:ext cx="1169510" cy="472758"/>
          </a:xfrm>
          <a:prstGeom prst="rect">
            <a:avLst/>
          </a:prstGeom>
          <a:solidFill>
            <a:srgbClr val="FFD87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72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4230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35869" y="738725"/>
            <a:ext cx="7491426" cy="35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798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79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56: NHÂN SỐ CÓ BỐN CHỮ SỐ VỚI SỐ CÓ MỘT CHỮ SỐ (T2</a:t>
            </a:r>
            <a:r>
              <a:rPr lang="en-US" sz="157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464</Words>
  <Application>Microsoft Office PowerPoint</Application>
  <PresentationFormat>On-screen Show (16:9)</PresentationFormat>
  <Paragraphs>89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Arial-Rounded</vt:lpstr>
      <vt:lpstr>Bodoni MT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601</cp:revision>
  <dcterms:created xsi:type="dcterms:W3CDTF">2021-05-08T14:00:00Z</dcterms:created>
  <dcterms:modified xsi:type="dcterms:W3CDTF">2025-04-07T22:25:03Z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FB59CC6D00A0441D8CFB169296B6F2E9</vt:lpwstr>
  </property>
  <property fmtid="{D5CDD505-2E9C-101B-9397-08002B2CF9AE}" pid="3" name="KSOProductBuildVer">
    <vt:lpwstr>1033-11.2.0.11440</vt:lpwstr>
  </property>
</Properties>
</file>